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6337300" cy="5221288"/>
  <p:notesSz cx="6858000" cy="9144000"/>
  <p:defaultTextStyle>
    <a:defPPr>
      <a:defRPr lang="fr-FR"/>
    </a:defPPr>
    <a:lvl1pPr marL="0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13776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27553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41329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255105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568882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882658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196435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510211" algn="l" defTabSz="62755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3685B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57" y="-259"/>
      </p:cViewPr>
      <p:guideLst>
        <p:guide orient="horz" pos="1645"/>
        <p:guide pos="19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5298" y="1621985"/>
            <a:ext cx="5386705" cy="111919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50596" y="2958731"/>
            <a:ext cx="4436110" cy="133432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3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7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1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55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68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8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96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10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2895794" y="159540"/>
            <a:ext cx="897784" cy="339142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99141" y="159540"/>
            <a:ext cx="2591031" cy="339142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603" y="3355161"/>
            <a:ext cx="5386705" cy="1037006"/>
          </a:xfrm>
        </p:spPr>
        <p:txBody>
          <a:bodyPr anchor="t"/>
          <a:lstStyle>
            <a:lvl1pPr algn="l">
              <a:defRPr sz="27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00603" y="2213005"/>
            <a:ext cx="5386705" cy="1142156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37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2755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4132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5510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688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88265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19643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1021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99142" y="927022"/>
            <a:ext cx="1743857" cy="262393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048621" y="927022"/>
            <a:ext cx="1744958" cy="2623939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12/09/2018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6865" y="209094"/>
            <a:ext cx="5703570" cy="87021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16866" y="1168747"/>
            <a:ext cx="2800075" cy="48707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776" indent="0">
              <a:buNone/>
              <a:defRPr sz="1400" b="1"/>
            </a:lvl2pPr>
            <a:lvl3pPr marL="627553" indent="0">
              <a:buNone/>
              <a:defRPr sz="1200" b="1"/>
            </a:lvl3pPr>
            <a:lvl4pPr marL="941329" indent="0">
              <a:buNone/>
              <a:defRPr sz="1100" b="1"/>
            </a:lvl4pPr>
            <a:lvl5pPr marL="1255105" indent="0">
              <a:buNone/>
              <a:defRPr sz="1100" b="1"/>
            </a:lvl5pPr>
            <a:lvl6pPr marL="1568882" indent="0">
              <a:buNone/>
              <a:defRPr sz="1100" b="1"/>
            </a:lvl6pPr>
            <a:lvl7pPr marL="1882658" indent="0">
              <a:buNone/>
              <a:defRPr sz="1100" b="1"/>
            </a:lvl7pPr>
            <a:lvl8pPr marL="2196435" indent="0">
              <a:buNone/>
              <a:defRPr sz="1100" b="1"/>
            </a:lvl8pPr>
            <a:lvl9pPr marL="2510211" indent="0">
              <a:buNone/>
              <a:defRPr sz="11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6866" y="1655825"/>
            <a:ext cx="2800075" cy="300828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219262" y="1168747"/>
            <a:ext cx="2801175" cy="48707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13776" indent="0">
              <a:buNone/>
              <a:defRPr sz="1400" b="1"/>
            </a:lvl2pPr>
            <a:lvl3pPr marL="627553" indent="0">
              <a:buNone/>
              <a:defRPr sz="1200" b="1"/>
            </a:lvl3pPr>
            <a:lvl4pPr marL="941329" indent="0">
              <a:buNone/>
              <a:defRPr sz="1100" b="1"/>
            </a:lvl4pPr>
            <a:lvl5pPr marL="1255105" indent="0">
              <a:buNone/>
              <a:defRPr sz="1100" b="1"/>
            </a:lvl5pPr>
            <a:lvl6pPr marL="1568882" indent="0">
              <a:buNone/>
              <a:defRPr sz="1100" b="1"/>
            </a:lvl6pPr>
            <a:lvl7pPr marL="1882658" indent="0">
              <a:buNone/>
              <a:defRPr sz="1100" b="1"/>
            </a:lvl7pPr>
            <a:lvl8pPr marL="2196435" indent="0">
              <a:buNone/>
              <a:defRPr sz="1100" b="1"/>
            </a:lvl8pPr>
            <a:lvl9pPr marL="2510211" indent="0">
              <a:buNone/>
              <a:defRPr sz="11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219262" y="1655825"/>
            <a:ext cx="2801175" cy="300828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12/09/2018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12/09/2018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12/09/2018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6865" y="207885"/>
            <a:ext cx="2084928" cy="884718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477709" y="207886"/>
            <a:ext cx="3542726" cy="4456225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16865" y="1092603"/>
            <a:ext cx="2084928" cy="3571506"/>
          </a:xfrm>
        </p:spPr>
        <p:txBody>
          <a:bodyPr/>
          <a:lstStyle>
            <a:lvl1pPr marL="0" indent="0">
              <a:buNone/>
              <a:defRPr sz="1000"/>
            </a:lvl1pPr>
            <a:lvl2pPr marL="313776" indent="0">
              <a:buNone/>
              <a:defRPr sz="800"/>
            </a:lvl2pPr>
            <a:lvl3pPr marL="627553" indent="0">
              <a:buNone/>
              <a:defRPr sz="700"/>
            </a:lvl3pPr>
            <a:lvl4pPr marL="941329" indent="0">
              <a:buNone/>
              <a:defRPr sz="600"/>
            </a:lvl4pPr>
            <a:lvl5pPr marL="1255105" indent="0">
              <a:buNone/>
              <a:defRPr sz="600"/>
            </a:lvl5pPr>
            <a:lvl6pPr marL="1568882" indent="0">
              <a:buNone/>
              <a:defRPr sz="600"/>
            </a:lvl6pPr>
            <a:lvl7pPr marL="1882658" indent="0">
              <a:buNone/>
              <a:defRPr sz="600"/>
            </a:lvl7pPr>
            <a:lvl8pPr marL="2196435" indent="0">
              <a:buNone/>
              <a:defRPr sz="600"/>
            </a:lvl8pPr>
            <a:lvl9pPr marL="2510211" indent="0">
              <a:buNone/>
              <a:defRPr sz="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12/09/2018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2156" y="3654902"/>
            <a:ext cx="3802380" cy="431482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242156" y="466533"/>
            <a:ext cx="3802380" cy="3132773"/>
          </a:xfrm>
        </p:spPr>
        <p:txBody>
          <a:bodyPr/>
          <a:lstStyle>
            <a:lvl1pPr marL="0" indent="0">
              <a:buNone/>
              <a:defRPr sz="2200"/>
            </a:lvl1pPr>
            <a:lvl2pPr marL="313776" indent="0">
              <a:buNone/>
              <a:defRPr sz="1900"/>
            </a:lvl2pPr>
            <a:lvl3pPr marL="627553" indent="0">
              <a:buNone/>
              <a:defRPr sz="1600"/>
            </a:lvl3pPr>
            <a:lvl4pPr marL="941329" indent="0">
              <a:buNone/>
              <a:defRPr sz="1400"/>
            </a:lvl4pPr>
            <a:lvl5pPr marL="1255105" indent="0">
              <a:buNone/>
              <a:defRPr sz="1400"/>
            </a:lvl5pPr>
            <a:lvl6pPr marL="1568882" indent="0">
              <a:buNone/>
              <a:defRPr sz="1400"/>
            </a:lvl6pPr>
            <a:lvl7pPr marL="1882658" indent="0">
              <a:buNone/>
              <a:defRPr sz="1400"/>
            </a:lvl7pPr>
            <a:lvl8pPr marL="2196435" indent="0">
              <a:buNone/>
              <a:defRPr sz="1400"/>
            </a:lvl8pPr>
            <a:lvl9pPr marL="2510211" indent="0">
              <a:buNone/>
              <a:defRPr sz="1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242156" y="4086383"/>
            <a:ext cx="3802380" cy="612776"/>
          </a:xfrm>
        </p:spPr>
        <p:txBody>
          <a:bodyPr/>
          <a:lstStyle>
            <a:lvl1pPr marL="0" indent="0">
              <a:buNone/>
              <a:defRPr sz="1000"/>
            </a:lvl1pPr>
            <a:lvl2pPr marL="313776" indent="0">
              <a:buNone/>
              <a:defRPr sz="800"/>
            </a:lvl2pPr>
            <a:lvl3pPr marL="627553" indent="0">
              <a:buNone/>
              <a:defRPr sz="700"/>
            </a:lvl3pPr>
            <a:lvl4pPr marL="941329" indent="0">
              <a:buNone/>
              <a:defRPr sz="600"/>
            </a:lvl4pPr>
            <a:lvl5pPr marL="1255105" indent="0">
              <a:buNone/>
              <a:defRPr sz="600"/>
            </a:lvl5pPr>
            <a:lvl6pPr marL="1568882" indent="0">
              <a:buNone/>
              <a:defRPr sz="600"/>
            </a:lvl6pPr>
            <a:lvl7pPr marL="1882658" indent="0">
              <a:buNone/>
              <a:defRPr sz="600"/>
            </a:lvl7pPr>
            <a:lvl8pPr marL="2196435" indent="0">
              <a:buNone/>
              <a:defRPr sz="600"/>
            </a:lvl8pPr>
            <a:lvl9pPr marL="2510211" indent="0">
              <a:buNone/>
              <a:defRPr sz="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A61C8-F075-4230-A1BB-D2496313784D}" type="datetimeFigureOut">
              <a:rPr lang="fr-FR" smtClean="0"/>
              <a:pPr/>
              <a:t>12/09/2018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16865" y="209094"/>
            <a:ext cx="5703570" cy="870215"/>
          </a:xfrm>
          <a:prstGeom prst="rect">
            <a:avLst/>
          </a:prstGeom>
        </p:spPr>
        <p:txBody>
          <a:bodyPr vert="horz" lIns="62755" tIns="31378" rIns="62755" bIns="31378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16865" y="1218302"/>
            <a:ext cx="5703570" cy="3445809"/>
          </a:xfrm>
          <a:prstGeom prst="rect">
            <a:avLst/>
          </a:prstGeom>
        </p:spPr>
        <p:txBody>
          <a:bodyPr vert="horz" lIns="62755" tIns="31378" rIns="62755" bIns="31378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16865" y="4839362"/>
            <a:ext cx="1478703" cy="277985"/>
          </a:xfrm>
          <a:prstGeom prst="rect">
            <a:avLst/>
          </a:prstGeom>
        </p:spPr>
        <p:txBody>
          <a:bodyPr vert="horz" lIns="62755" tIns="31378" rIns="62755" bIns="31378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A61C8-F075-4230-A1BB-D2496313784D}" type="datetimeFigureOut">
              <a:rPr lang="fr-FR" smtClean="0"/>
              <a:pPr/>
              <a:t>12/09/2018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165245" y="4839362"/>
            <a:ext cx="2006812" cy="277985"/>
          </a:xfrm>
          <a:prstGeom prst="rect">
            <a:avLst/>
          </a:prstGeom>
        </p:spPr>
        <p:txBody>
          <a:bodyPr vert="horz" lIns="62755" tIns="31378" rIns="62755" bIns="31378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541732" y="4839362"/>
            <a:ext cx="1478703" cy="277985"/>
          </a:xfrm>
          <a:prstGeom prst="rect">
            <a:avLst/>
          </a:prstGeom>
        </p:spPr>
        <p:txBody>
          <a:bodyPr vert="horz" lIns="62755" tIns="31378" rIns="62755" bIns="31378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92C26-5AD6-4700-A9B5-39AFC4B4585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27553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5332" indent="-235332" algn="l" defTabSz="62755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9887" indent="-196110" algn="l" defTabSz="627553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84441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8217" indent="-156888" algn="l" defTabSz="62755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11994" indent="-156888" algn="l" defTabSz="62755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25770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39546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323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67099" indent="-156888" algn="l" defTabSz="62755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13776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27553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41329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5105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68882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82658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96435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510211" algn="l" defTabSz="627553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png"/><Relationship Id="rId7" Type="http://schemas.openxmlformats.org/officeDocument/2006/relationships/image" Target="../media/image1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10" Type="http://schemas.openxmlformats.org/officeDocument/2006/relationships/image" Target="../media/image17.pn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43092"/>
            <a:ext cx="6264994" cy="5178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5598636" y="1242492"/>
            <a:ext cx="738664" cy="2808031"/>
          </a:xfrm>
          <a:prstGeom prst="rect">
            <a:avLst/>
          </a:prstGeom>
          <a:solidFill>
            <a:srgbClr val="3685BA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</a:rPr>
              <a:t>LES GRANDES DATES DE LA REVOLUTION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32346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17 juin 1789 </a:t>
            </a:r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1800498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800" dirty="0" smtClean="0"/>
              <a:t>Le peuple se déclare assemblée nationale</a:t>
            </a:r>
            <a:endParaRPr lang="fr-FR" sz="800" dirty="0"/>
          </a:p>
        </p:txBody>
      </p:sp>
      <p:sp>
        <p:nvSpPr>
          <p:cNvPr id="10" name="Ellipse 9"/>
          <p:cNvSpPr/>
          <p:nvPr/>
        </p:nvSpPr>
        <p:spPr>
          <a:xfrm>
            <a:off x="3096642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20 juin 1789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4464794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14 juillet 1789</a:t>
            </a:r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432346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 smtClean="0"/>
              <a:t>Serment du Jeu de Paume</a:t>
            </a:r>
            <a:endParaRPr lang="fr-FR" sz="900" dirty="0"/>
          </a:p>
        </p:txBody>
      </p:sp>
      <p:sp>
        <p:nvSpPr>
          <p:cNvPr id="13" name="Ellipse 12"/>
          <p:cNvSpPr/>
          <p:nvPr/>
        </p:nvSpPr>
        <p:spPr>
          <a:xfrm>
            <a:off x="43234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5 octobre 1789</a:t>
            </a:r>
            <a:endParaRPr lang="fr-FR" sz="1100" dirty="0"/>
          </a:p>
        </p:txBody>
      </p:sp>
      <p:sp>
        <p:nvSpPr>
          <p:cNvPr id="14" name="Ellipse 13"/>
          <p:cNvSpPr/>
          <p:nvPr/>
        </p:nvSpPr>
        <p:spPr>
          <a:xfrm>
            <a:off x="43234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 smtClean="0"/>
              <a:t>Louis XVI est guillotiné</a:t>
            </a:r>
            <a:endParaRPr lang="fr-FR" sz="900" dirty="0"/>
          </a:p>
        </p:txBody>
      </p:sp>
      <p:sp>
        <p:nvSpPr>
          <p:cNvPr id="15" name="Ellipse 14"/>
          <p:cNvSpPr/>
          <p:nvPr/>
        </p:nvSpPr>
        <p:spPr>
          <a:xfrm>
            <a:off x="1800498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 smtClean="0"/>
              <a:t>Abolition des privilèges</a:t>
            </a:r>
            <a:endParaRPr lang="fr-FR" sz="900" dirty="0"/>
          </a:p>
        </p:txBody>
      </p:sp>
      <p:sp>
        <p:nvSpPr>
          <p:cNvPr id="16" name="Ellipse 15"/>
          <p:cNvSpPr/>
          <p:nvPr/>
        </p:nvSpPr>
        <p:spPr>
          <a:xfrm>
            <a:off x="1728490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 smtClean="0"/>
              <a:t>Le roi arrive au palais des Tuileries</a:t>
            </a:r>
            <a:endParaRPr lang="fr-FR" sz="900" dirty="0" smtClean="0"/>
          </a:p>
          <a:p>
            <a:pPr algn="ctr"/>
            <a:endParaRPr lang="fr-FR" sz="900" dirty="0"/>
          </a:p>
        </p:txBody>
      </p:sp>
      <p:sp>
        <p:nvSpPr>
          <p:cNvPr id="17" name="Ellipse 16"/>
          <p:cNvSpPr/>
          <p:nvPr/>
        </p:nvSpPr>
        <p:spPr>
          <a:xfrm>
            <a:off x="1800498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21 janvier 1793</a:t>
            </a:r>
            <a:endParaRPr lang="fr-FR" dirty="0"/>
          </a:p>
        </p:txBody>
      </p:sp>
      <p:sp>
        <p:nvSpPr>
          <p:cNvPr id="18" name="Ellipse 17"/>
          <p:cNvSpPr/>
          <p:nvPr/>
        </p:nvSpPr>
        <p:spPr>
          <a:xfrm>
            <a:off x="3096642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800" dirty="0" smtClean="0"/>
              <a:t>Déclaration des droits de l’Homme et du citoyen</a:t>
            </a:r>
            <a:endParaRPr lang="fr-FR" sz="1100" dirty="0"/>
          </a:p>
        </p:txBody>
      </p:sp>
      <p:sp>
        <p:nvSpPr>
          <p:cNvPr id="19" name="Ellipse 18"/>
          <p:cNvSpPr/>
          <p:nvPr/>
        </p:nvSpPr>
        <p:spPr>
          <a:xfrm>
            <a:off x="3096642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Juin 1791</a:t>
            </a:r>
            <a:endParaRPr lang="fr-FR" dirty="0"/>
          </a:p>
        </p:txBody>
      </p:sp>
      <p:sp>
        <p:nvSpPr>
          <p:cNvPr id="20" name="Ellipse 19"/>
          <p:cNvSpPr/>
          <p:nvPr/>
        </p:nvSpPr>
        <p:spPr>
          <a:xfrm>
            <a:off x="3168650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 roi fuit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21" name="Ellipse 20"/>
          <p:cNvSpPr/>
          <p:nvPr/>
        </p:nvSpPr>
        <p:spPr>
          <a:xfrm>
            <a:off x="4464794" y="1458516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26 août 1789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22" name="Ellipse 21"/>
          <p:cNvSpPr/>
          <p:nvPr/>
        </p:nvSpPr>
        <p:spPr>
          <a:xfrm>
            <a:off x="439278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Prise de la Bastille</a:t>
            </a:r>
            <a:endParaRPr lang="fr-FR" dirty="0"/>
          </a:p>
        </p:txBody>
      </p:sp>
      <p:sp>
        <p:nvSpPr>
          <p:cNvPr id="23" name="Ellipse 22"/>
          <p:cNvSpPr/>
          <p:nvPr/>
        </p:nvSpPr>
        <p:spPr>
          <a:xfrm>
            <a:off x="439278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 août 1789</a:t>
            </a:r>
            <a:endParaRPr lang="fr-FR" dirty="0"/>
          </a:p>
        </p:txBody>
      </p:sp>
      <p:sp>
        <p:nvSpPr>
          <p:cNvPr id="40" name="Ellipse 39"/>
          <p:cNvSpPr/>
          <p:nvPr/>
        </p:nvSpPr>
        <p:spPr>
          <a:xfrm>
            <a:off x="792386" y="882452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2232546" y="954460"/>
            <a:ext cx="144016" cy="14401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864394" y="225060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2520578" y="2034580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3456682" y="954460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4896842" y="954460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3816722" y="1890564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4896842" y="2106588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792386" y="34747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2160538" y="3474740"/>
            <a:ext cx="144016" cy="1440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3528690" y="347474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4824834" y="3474740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792386" y="4770884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2160538" y="4770884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3600698" y="4770884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4464794" y="4482852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98" name="AutoShape 2" descr="Résultat de recherche d'images pour &quot;bastille clipart&quot;"/>
          <p:cNvSpPr>
            <a:spLocks noChangeAspect="1" noChangeArrowheads="1"/>
          </p:cNvSpPr>
          <p:nvPr/>
        </p:nvSpPr>
        <p:spPr bwMode="auto">
          <a:xfrm>
            <a:off x="155575" y="-1081088"/>
            <a:ext cx="2857500" cy="22669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00" name="AutoShape 4" descr="Résultat de recherche d'images pour &quot;bastille clipart&quot;"/>
          <p:cNvSpPr>
            <a:spLocks noChangeAspect="1" noChangeArrowheads="1"/>
          </p:cNvSpPr>
          <p:nvPr/>
        </p:nvSpPr>
        <p:spPr bwMode="auto">
          <a:xfrm>
            <a:off x="155575" y="-1081088"/>
            <a:ext cx="2857500" cy="22669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5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0"/>
            <a:ext cx="6337300" cy="5178196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5598636" y="1242492"/>
            <a:ext cx="738664" cy="2808031"/>
          </a:xfrm>
          <a:prstGeom prst="rect">
            <a:avLst/>
          </a:prstGeom>
          <a:solidFill>
            <a:srgbClr val="3685BA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</a:rPr>
              <a:t>LES GRANDS DE LA REVOLUTION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32346" y="234380"/>
            <a:ext cx="936104" cy="936104"/>
          </a:xfrm>
          <a:prstGeom prst="ellips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La reine</a:t>
            </a:r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432346" y="1530524"/>
            <a:ext cx="936104" cy="936104"/>
          </a:xfrm>
          <a:prstGeom prst="ellips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Le roi</a:t>
            </a:r>
            <a:endParaRPr lang="fr-FR" dirty="0"/>
          </a:p>
        </p:txBody>
      </p:sp>
      <p:sp>
        <p:nvSpPr>
          <p:cNvPr id="16" name="Ellipse 15"/>
          <p:cNvSpPr/>
          <p:nvPr/>
        </p:nvSpPr>
        <p:spPr>
          <a:xfrm>
            <a:off x="1728490" y="2754660"/>
            <a:ext cx="936104" cy="936104"/>
          </a:xfrm>
          <a:prstGeom prst="ellips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 smtClean="0"/>
              <a:t>Assassine </a:t>
            </a:r>
            <a:r>
              <a:rPr lang="fr-FR" dirty="0" smtClean="0"/>
              <a:t>MARAT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17" name="Ellipse 16"/>
          <p:cNvSpPr/>
          <p:nvPr/>
        </p:nvSpPr>
        <p:spPr>
          <a:xfrm>
            <a:off x="1800498" y="4050804"/>
            <a:ext cx="936104" cy="936104"/>
          </a:xfrm>
          <a:prstGeom prst="ellips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Ministre</a:t>
            </a:r>
            <a:r>
              <a:rPr lang="fr-FR" dirty="0" smtClean="0"/>
              <a:t> de la Justice</a:t>
            </a:r>
            <a:endParaRPr lang="fr-FR" dirty="0"/>
          </a:p>
        </p:txBody>
      </p:sp>
      <p:sp>
        <p:nvSpPr>
          <p:cNvPr id="19" name="Ellipse 18"/>
          <p:cNvSpPr/>
          <p:nvPr/>
        </p:nvSpPr>
        <p:spPr>
          <a:xfrm>
            <a:off x="3096642" y="2754660"/>
            <a:ext cx="936104" cy="936104"/>
          </a:xfrm>
          <a:prstGeom prst="ellips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Un général</a:t>
            </a:r>
            <a:endParaRPr lang="fr-FR" dirty="0"/>
          </a:p>
        </p:txBody>
      </p:sp>
      <p:sp>
        <p:nvSpPr>
          <p:cNvPr id="21" name="Ellipse 20"/>
          <p:cNvSpPr/>
          <p:nvPr/>
        </p:nvSpPr>
        <p:spPr>
          <a:xfrm>
            <a:off x="4464794" y="1458516"/>
            <a:ext cx="936104" cy="936104"/>
          </a:xfrm>
          <a:prstGeom prst="ellips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Met en œuvre </a:t>
            </a:r>
            <a:r>
              <a:rPr lang="fr-FR" sz="900" dirty="0" smtClean="0"/>
              <a:t>La Terreur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22" name="Ellipse 21"/>
          <p:cNvSpPr/>
          <p:nvPr/>
        </p:nvSpPr>
        <p:spPr>
          <a:xfrm>
            <a:off x="4392786" y="2754660"/>
            <a:ext cx="936104" cy="936104"/>
          </a:xfrm>
          <a:prstGeom prst="ellips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Un </a:t>
            </a:r>
            <a:r>
              <a:rPr lang="fr-FR" sz="800" dirty="0" smtClean="0"/>
              <a:t>journaliste</a:t>
            </a:r>
            <a:endParaRPr lang="fr-FR" dirty="0"/>
          </a:p>
        </p:txBody>
      </p:sp>
      <p:sp>
        <p:nvSpPr>
          <p:cNvPr id="23" name="Ellipse 22"/>
          <p:cNvSpPr/>
          <p:nvPr/>
        </p:nvSpPr>
        <p:spPr>
          <a:xfrm>
            <a:off x="4392786" y="4050804"/>
            <a:ext cx="936104" cy="936104"/>
          </a:xfrm>
          <a:prstGeom prst="ellips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Député </a:t>
            </a:r>
            <a:r>
              <a:rPr lang="fr-FR" sz="700" dirty="0" smtClean="0"/>
              <a:t>Montagnard</a:t>
            </a:r>
            <a:endParaRPr lang="fr-FR" dirty="0"/>
          </a:p>
        </p:txBody>
      </p:sp>
      <p:sp>
        <p:nvSpPr>
          <p:cNvPr id="40" name="Ellipse 39"/>
          <p:cNvSpPr/>
          <p:nvPr/>
        </p:nvSpPr>
        <p:spPr>
          <a:xfrm>
            <a:off x="792386" y="882452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2232546" y="954460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792386" y="217859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2520578" y="203458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3456682" y="954460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4896842" y="954460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3528690" y="225060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4896842" y="2106588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792386" y="3474740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2160538" y="3474740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3528690" y="347474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4824834" y="3474740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2F2F1"/>
              </a:clrFrom>
              <a:clrTo>
                <a:srgbClr val="F2F2F1">
                  <a:alpha val="0"/>
                </a:srgbClr>
              </a:clrTo>
            </a:clrChange>
          </a:blip>
          <a:srcRect b="4162"/>
          <a:stretch>
            <a:fillRect/>
          </a:stretch>
        </p:blipFill>
        <p:spPr bwMode="auto">
          <a:xfrm>
            <a:off x="3024634" y="1530524"/>
            <a:ext cx="108510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Ellipse 51"/>
          <p:cNvSpPr/>
          <p:nvPr/>
        </p:nvSpPr>
        <p:spPr>
          <a:xfrm>
            <a:off x="792386" y="4698876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2160538" y="4770884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3600698" y="4770884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4464794" y="4482852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2F2F1"/>
              </a:clrFrom>
              <a:clrTo>
                <a:srgbClr val="F2F2F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6610" y="4050804"/>
            <a:ext cx="1023864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Ellipse 17"/>
          <p:cNvSpPr/>
          <p:nvPr/>
        </p:nvSpPr>
        <p:spPr>
          <a:xfrm>
            <a:off x="3096642" y="1530524"/>
            <a:ext cx="936104" cy="9361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Louis XVI</a:t>
            </a:r>
            <a:endParaRPr lang="fr-FR" sz="1100" dirty="0"/>
          </a:p>
        </p:txBody>
      </p:sp>
      <p:sp>
        <p:nvSpPr>
          <p:cNvPr id="38" name="Ellipse 37"/>
          <p:cNvSpPr/>
          <p:nvPr/>
        </p:nvSpPr>
        <p:spPr>
          <a:xfrm>
            <a:off x="3456682" y="225060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3168650" y="4050804"/>
            <a:ext cx="936104" cy="9361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800" dirty="0" smtClean="0"/>
              <a:t>Marie Antoinette</a:t>
            </a:r>
            <a:endParaRPr lang="fr-FR" sz="800" dirty="0" smtClean="0"/>
          </a:p>
          <a:p>
            <a:pPr algn="ctr"/>
            <a:endParaRPr lang="fr-F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2F2F1"/>
              </a:clrFrom>
              <a:clrTo>
                <a:srgbClr val="F2F2F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24634" y="234380"/>
            <a:ext cx="1008112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Ellipse 55"/>
          <p:cNvSpPr/>
          <p:nvPr/>
        </p:nvSpPr>
        <p:spPr>
          <a:xfrm>
            <a:off x="3312666" y="4626868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3096642" y="234380"/>
            <a:ext cx="936104" cy="9361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700" dirty="0" smtClean="0"/>
              <a:t>Robespierre</a:t>
            </a:r>
            <a:endParaRPr lang="fr-FR" sz="700" dirty="0"/>
          </a:p>
        </p:txBody>
      </p:sp>
      <p:sp>
        <p:nvSpPr>
          <p:cNvPr id="57" name="Ellipse 56"/>
          <p:cNvSpPr/>
          <p:nvPr/>
        </p:nvSpPr>
        <p:spPr>
          <a:xfrm>
            <a:off x="3168650" y="73843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2F2F1"/>
              </a:clrFrom>
              <a:clrTo>
                <a:srgbClr val="F2F2F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00498" y="162372"/>
            <a:ext cx="100811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llipse 8"/>
          <p:cNvSpPr/>
          <p:nvPr/>
        </p:nvSpPr>
        <p:spPr>
          <a:xfrm>
            <a:off x="1800498" y="234380"/>
            <a:ext cx="936104" cy="9361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r>
              <a:rPr lang="fr-FR" dirty="0" smtClean="0"/>
              <a:t>Marat</a:t>
            </a:r>
            <a:endParaRPr lang="fr-FR" dirty="0"/>
          </a:p>
        </p:txBody>
      </p:sp>
      <p:sp>
        <p:nvSpPr>
          <p:cNvPr id="58" name="Ellipse 57"/>
          <p:cNvSpPr/>
          <p:nvPr/>
        </p:nvSpPr>
        <p:spPr>
          <a:xfrm>
            <a:off x="2160538" y="306388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2F2F1"/>
              </a:clrFrom>
              <a:clrTo>
                <a:srgbClr val="F2F2F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92787" y="234380"/>
            <a:ext cx="1008112" cy="1001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Ellipse 10"/>
          <p:cNvSpPr/>
          <p:nvPr/>
        </p:nvSpPr>
        <p:spPr>
          <a:xfrm>
            <a:off x="4464794" y="306388"/>
            <a:ext cx="936104" cy="86409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r>
              <a:rPr lang="fr-FR" dirty="0" smtClean="0"/>
              <a:t>Danton</a:t>
            </a:r>
            <a:endParaRPr lang="fr-FR" dirty="0"/>
          </a:p>
        </p:txBody>
      </p:sp>
      <p:sp>
        <p:nvSpPr>
          <p:cNvPr id="60" name="Ellipse 59"/>
          <p:cNvSpPr/>
          <p:nvPr/>
        </p:nvSpPr>
        <p:spPr>
          <a:xfrm>
            <a:off x="4824834" y="954460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2F2F1"/>
              </a:clrFrom>
              <a:clrTo>
                <a:srgbClr val="F2F2F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8330" y="3978796"/>
            <a:ext cx="1180393" cy="10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Ellipse 13"/>
          <p:cNvSpPr/>
          <p:nvPr/>
        </p:nvSpPr>
        <p:spPr>
          <a:xfrm>
            <a:off x="432346" y="4050804"/>
            <a:ext cx="936104" cy="9361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700" dirty="0" smtClean="0"/>
              <a:t>Desmoulins</a:t>
            </a:r>
            <a:endParaRPr lang="fr-FR" sz="700" dirty="0"/>
          </a:p>
        </p:txBody>
      </p:sp>
      <p:sp>
        <p:nvSpPr>
          <p:cNvPr id="61" name="Ellipse 60"/>
          <p:cNvSpPr/>
          <p:nvPr/>
        </p:nvSpPr>
        <p:spPr>
          <a:xfrm>
            <a:off x="792386" y="4770884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2F2F1"/>
              </a:clrFrom>
              <a:clrTo>
                <a:srgbClr val="F2F2F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0337" y="2682652"/>
            <a:ext cx="1020331" cy="1008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Ellipse 12"/>
          <p:cNvSpPr/>
          <p:nvPr/>
        </p:nvSpPr>
        <p:spPr>
          <a:xfrm>
            <a:off x="432346" y="2754660"/>
            <a:ext cx="936104" cy="9361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 smtClean="0"/>
              <a:t>Charlotte Corday</a:t>
            </a:r>
            <a:endParaRPr lang="fr-FR" dirty="0"/>
          </a:p>
        </p:txBody>
      </p:sp>
      <p:sp>
        <p:nvSpPr>
          <p:cNvPr id="62" name="Ellipse 61"/>
          <p:cNvSpPr/>
          <p:nvPr/>
        </p:nvSpPr>
        <p:spPr>
          <a:xfrm>
            <a:off x="792386" y="3474740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2F2F1"/>
              </a:clrFrom>
              <a:clrTo>
                <a:srgbClr val="F2F2F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28490" y="1460609"/>
            <a:ext cx="1038669" cy="100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Ellipse 14"/>
          <p:cNvSpPr/>
          <p:nvPr/>
        </p:nvSpPr>
        <p:spPr>
          <a:xfrm>
            <a:off x="1800498" y="1530524"/>
            <a:ext cx="936104" cy="93610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800" dirty="0" smtClean="0"/>
              <a:t>Bonaparte</a:t>
            </a:r>
            <a:endParaRPr lang="fr-FR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5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0" y="43092"/>
            <a:ext cx="6264994" cy="5178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oneTexte 5"/>
          <p:cNvSpPr txBox="1"/>
          <p:nvPr/>
        </p:nvSpPr>
        <p:spPr>
          <a:xfrm>
            <a:off x="5598636" y="1242492"/>
            <a:ext cx="738664" cy="2808031"/>
          </a:xfrm>
          <a:prstGeom prst="rect">
            <a:avLst/>
          </a:prstGeom>
          <a:solidFill>
            <a:srgbClr val="3685BA"/>
          </a:solidFill>
        </p:spPr>
        <p:txBody>
          <a:bodyPr vert="vert270"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</a:rPr>
              <a:t>LES SYMBOLES DE LA </a:t>
            </a:r>
            <a:r>
              <a:rPr lang="fr-FR" sz="1800" b="1" dirty="0" smtClean="0">
                <a:solidFill>
                  <a:schemeClr val="bg1"/>
                </a:solidFill>
              </a:rPr>
              <a:t>PERIODE </a:t>
            </a:r>
            <a:r>
              <a:rPr lang="fr-FR" sz="1800" b="1" dirty="0" smtClean="0">
                <a:solidFill>
                  <a:schemeClr val="bg1"/>
                </a:solidFill>
              </a:rPr>
              <a:t>REVOLUTIONNAIRE</a:t>
            </a:r>
            <a:endParaRPr lang="fr-FR" sz="1800" b="1" dirty="0">
              <a:solidFill>
                <a:schemeClr val="bg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32346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dirty="0" smtClean="0"/>
              <a:t>Le drapeau tricolore</a:t>
            </a:r>
            <a:endParaRPr lang="fr-FR" sz="1050" dirty="0" smtClean="0"/>
          </a:p>
          <a:p>
            <a:pPr algn="ctr"/>
            <a:endParaRPr lang="fr-FR" sz="1050" dirty="0"/>
          </a:p>
        </p:txBody>
      </p:sp>
      <p:sp>
        <p:nvSpPr>
          <p:cNvPr id="9" name="Ellipse 8"/>
          <p:cNvSpPr/>
          <p:nvPr/>
        </p:nvSpPr>
        <p:spPr>
          <a:xfrm>
            <a:off x="1800498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3096642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000" dirty="0"/>
          </a:p>
        </p:txBody>
      </p:sp>
      <p:sp>
        <p:nvSpPr>
          <p:cNvPr id="11" name="Ellipse 10"/>
          <p:cNvSpPr/>
          <p:nvPr/>
        </p:nvSpPr>
        <p:spPr>
          <a:xfrm>
            <a:off x="4464794" y="23438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 smtClean="0"/>
              <a:t>Marianne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2" name="Ellipse 11"/>
          <p:cNvSpPr/>
          <p:nvPr/>
        </p:nvSpPr>
        <p:spPr>
          <a:xfrm>
            <a:off x="432346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100" dirty="0"/>
          </a:p>
        </p:txBody>
      </p:sp>
      <p:sp>
        <p:nvSpPr>
          <p:cNvPr id="13" name="Ellipse 12"/>
          <p:cNvSpPr/>
          <p:nvPr/>
        </p:nvSpPr>
        <p:spPr>
          <a:xfrm>
            <a:off x="43234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>
            <a:off x="43234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900" dirty="0" smtClean="0"/>
              <a:t>La fête nationale</a:t>
            </a:r>
            <a:endParaRPr lang="fr-FR" sz="900" dirty="0" smtClean="0"/>
          </a:p>
          <a:p>
            <a:pPr algn="ctr"/>
            <a:endParaRPr lang="fr-FR" sz="900" dirty="0"/>
          </a:p>
        </p:txBody>
      </p:sp>
      <p:sp>
        <p:nvSpPr>
          <p:cNvPr id="15" name="Ellipse 14"/>
          <p:cNvSpPr/>
          <p:nvPr/>
        </p:nvSpPr>
        <p:spPr>
          <a:xfrm>
            <a:off x="1800498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La devise</a:t>
            </a:r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16" name="Ellipse 15"/>
          <p:cNvSpPr/>
          <p:nvPr/>
        </p:nvSpPr>
        <p:spPr>
          <a:xfrm>
            <a:off x="1728490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Ellipse 16"/>
          <p:cNvSpPr/>
          <p:nvPr/>
        </p:nvSpPr>
        <p:spPr>
          <a:xfrm>
            <a:off x="1800498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Ellipse 17"/>
          <p:cNvSpPr/>
          <p:nvPr/>
        </p:nvSpPr>
        <p:spPr>
          <a:xfrm>
            <a:off x="3096642" y="153052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Le coq</a:t>
            </a:r>
            <a:endParaRPr lang="fr-FR" sz="1100" dirty="0" smtClean="0"/>
          </a:p>
          <a:p>
            <a:pPr algn="ctr"/>
            <a:endParaRPr lang="fr-FR" sz="1100" dirty="0"/>
          </a:p>
        </p:txBody>
      </p:sp>
      <p:sp>
        <p:nvSpPr>
          <p:cNvPr id="19" name="Ellipse 18"/>
          <p:cNvSpPr/>
          <p:nvPr/>
        </p:nvSpPr>
        <p:spPr>
          <a:xfrm>
            <a:off x="3096642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dirty="0" smtClean="0"/>
              <a:t>Bonnet phrygien</a:t>
            </a:r>
            <a:endParaRPr lang="fr-FR" sz="1050" dirty="0" smtClean="0"/>
          </a:p>
          <a:p>
            <a:pPr algn="ctr"/>
            <a:endParaRPr lang="fr-FR" dirty="0"/>
          </a:p>
        </p:txBody>
      </p:sp>
      <p:sp>
        <p:nvSpPr>
          <p:cNvPr id="20" name="Ellipse 19"/>
          <p:cNvSpPr/>
          <p:nvPr/>
        </p:nvSpPr>
        <p:spPr>
          <a:xfrm>
            <a:off x="3168650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Ellipse 20"/>
          <p:cNvSpPr/>
          <p:nvPr/>
        </p:nvSpPr>
        <p:spPr>
          <a:xfrm>
            <a:off x="4464794" y="1458516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800" dirty="0" smtClean="0"/>
              <a:t>La cocarde tricolore</a:t>
            </a:r>
            <a:endParaRPr lang="fr-FR" sz="800" dirty="0"/>
          </a:p>
        </p:txBody>
      </p:sp>
      <p:sp>
        <p:nvSpPr>
          <p:cNvPr id="22" name="Ellipse 21"/>
          <p:cNvSpPr/>
          <p:nvPr/>
        </p:nvSpPr>
        <p:spPr>
          <a:xfrm>
            <a:off x="4392786" y="2754660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050" dirty="0" smtClean="0"/>
              <a:t>L’hymne national</a:t>
            </a:r>
            <a:endParaRPr lang="fr-FR" sz="1050" dirty="0" smtClean="0"/>
          </a:p>
          <a:p>
            <a:pPr algn="ctr"/>
            <a:endParaRPr lang="fr-FR" sz="1050" dirty="0"/>
          </a:p>
        </p:txBody>
      </p:sp>
      <p:sp>
        <p:nvSpPr>
          <p:cNvPr id="23" name="Ellipse 22"/>
          <p:cNvSpPr/>
          <p:nvPr/>
        </p:nvSpPr>
        <p:spPr>
          <a:xfrm>
            <a:off x="4392786" y="4050804"/>
            <a:ext cx="936104" cy="93610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0" name="Ellipse 39"/>
          <p:cNvSpPr/>
          <p:nvPr/>
        </p:nvSpPr>
        <p:spPr>
          <a:xfrm>
            <a:off x="504354" y="666428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2232546" y="954460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792386" y="2178596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2520578" y="203458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4680818" y="882452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3528690" y="3402732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3528690" y="2250604"/>
            <a:ext cx="144016" cy="144016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3600698" y="4698876"/>
            <a:ext cx="144016" cy="14401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792386" y="3474740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896842" y="2106588"/>
            <a:ext cx="144016" cy="144016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3456682" y="954460"/>
            <a:ext cx="144016" cy="14401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4608810" y="4626868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792386" y="4698876"/>
            <a:ext cx="144016" cy="144016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2160538" y="4770884"/>
            <a:ext cx="144016" cy="144016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2160538" y="3474740"/>
            <a:ext cx="144016" cy="144016"/>
          </a:xfrm>
          <a:prstGeom prst="ellipse">
            <a:avLst/>
          </a:prstGeom>
          <a:solidFill>
            <a:srgbClr val="FF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4752826" y="3474740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50" name="AutoShape 2" descr="Résultat de recherche d'images pour &quot;les symboles de la révolution&quot;"/>
          <p:cNvSpPr>
            <a:spLocks noChangeAspect="1" noChangeArrowheads="1"/>
          </p:cNvSpPr>
          <p:nvPr/>
        </p:nvSpPr>
        <p:spPr bwMode="auto">
          <a:xfrm>
            <a:off x="155575" y="-1508125"/>
            <a:ext cx="2362200" cy="31527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88530" y="4122812"/>
            <a:ext cx="437902" cy="58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Résultat de recherche d'images pour &quot;devise liberté égalité fraternité&quot;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68650" y="378396"/>
            <a:ext cx="836261" cy="557058"/>
          </a:xfrm>
          <a:prstGeom prst="rect">
            <a:avLst/>
          </a:prstGeom>
          <a:noFill/>
        </p:spPr>
      </p:pic>
      <p:pic>
        <p:nvPicPr>
          <p:cNvPr id="2055" name="Picture 7" descr="Résultat de recherche d'images pour &quot;coq symbole&quot;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8370" y="1602532"/>
            <a:ext cx="512919" cy="535886"/>
          </a:xfrm>
          <a:prstGeom prst="rect">
            <a:avLst/>
          </a:prstGeom>
          <a:noFill/>
        </p:spPr>
      </p:pic>
      <p:pic>
        <p:nvPicPr>
          <p:cNvPr id="2057" name="Picture 9" descr="Résultat de recherche d'images pour &quot;drapeau france&quot;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44514" y="2754660"/>
            <a:ext cx="584871" cy="669504"/>
          </a:xfrm>
          <a:prstGeom prst="rect">
            <a:avLst/>
          </a:prstGeom>
          <a:noFill/>
        </p:spPr>
      </p:pic>
      <p:pic>
        <p:nvPicPr>
          <p:cNvPr id="2059" name="Picture 11" descr="Résultat de recherche d'images pour &quot;la marseillaise&quot;"/>
          <p:cNvPicPr>
            <a:picLocks noChangeAspect="1" noChangeArrowheads="1"/>
          </p:cNvPicPr>
          <p:nvPr/>
        </p:nvPicPr>
        <p:blipFill>
          <a:blip r:embed="rId7" cstate="print"/>
          <a:srcRect l="44014"/>
          <a:stretch>
            <a:fillRect/>
          </a:stretch>
        </p:blipFill>
        <p:spPr bwMode="auto">
          <a:xfrm>
            <a:off x="1944514" y="493232"/>
            <a:ext cx="654412" cy="389220"/>
          </a:xfrm>
          <a:prstGeom prst="rect">
            <a:avLst/>
          </a:prstGeom>
          <a:noFill/>
        </p:spPr>
      </p:pic>
      <p:pic>
        <p:nvPicPr>
          <p:cNvPr id="2061" name="Picture 13" descr="Résultat de recherche d'images pour &quot;marianne&quot;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12666" y="4194820"/>
            <a:ext cx="639607" cy="487687"/>
          </a:xfrm>
          <a:prstGeom prst="rect">
            <a:avLst/>
          </a:prstGeom>
          <a:noFill/>
        </p:spPr>
      </p:pic>
      <p:pic>
        <p:nvPicPr>
          <p:cNvPr id="2063" name="Picture 15" descr="Résultat de recherche d'images pour &quot;cocarde tricolore&quot;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4354" y="2826668"/>
            <a:ext cx="597496" cy="597496"/>
          </a:xfrm>
          <a:prstGeom prst="rect">
            <a:avLst/>
          </a:prstGeom>
          <a:noFill/>
        </p:spPr>
      </p:pic>
      <p:pic>
        <p:nvPicPr>
          <p:cNvPr id="2065" name="Picture 17" descr="Résultat de recherche d'images pour &quot;fete nationale&quot;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36802" y="4122812"/>
            <a:ext cx="659995" cy="577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130</Words>
  <Application>Microsoft Office PowerPoint</Application>
  <PresentationFormat>Personnalisé</PresentationFormat>
  <Paragraphs>45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Moi</dc:creator>
  <cp:lastModifiedBy>Stephanie</cp:lastModifiedBy>
  <cp:revision>25</cp:revision>
  <dcterms:created xsi:type="dcterms:W3CDTF">2018-04-27T16:49:25Z</dcterms:created>
  <dcterms:modified xsi:type="dcterms:W3CDTF">2018-09-12T20:33:12Z</dcterms:modified>
</cp:coreProperties>
</file>