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7f1361b293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7f1361b293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7f1361b293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7f1361b293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7f1361b293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7f1361b293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7f1361b293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7f1361b293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7f1361b293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7f1361b293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7f1361b293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7f1361b293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7f1361b293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7f1361b293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7f1361b293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7f1361b293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7f1361b293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7f1361b293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7f1361b293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7f1361b293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7f1361b29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7f1361b29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7f1361b293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7f1361b293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7f1361b293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7f1361b293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7f1361b293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7f1361b293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7f1361b293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7f1361b293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7f1361b293_0_1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7f1361b293_0_1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7f1361b293_0_1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7f1361b293_0_1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7f1361b293_0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7f1361b293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7f1361b293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7f1361b293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7f1361b293_0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7f1361b293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7f1361b293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7f1361b293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7f1361b29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7f1361b29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7f1361b293_0_1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7f1361b293_0_1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7f1361b293_0_1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7f1361b293_0_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f1361b293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7f1361b293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7f1361b293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7f1361b293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7f1361b293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7f1361b293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f1361b293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f1361b293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7f1361b293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7f1361b293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7f1361b293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7f1361b293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744575"/>
            <a:ext cx="8520600" cy="2682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Conjugue ces verbes au présent de l’impératif :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2"/>
          <p:cNvSpPr txBox="1"/>
          <p:nvPr>
            <p:ph idx="1" type="body"/>
          </p:nvPr>
        </p:nvSpPr>
        <p:spPr>
          <a:xfrm>
            <a:off x="694650" y="579300"/>
            <a:ext cx="7754700" cy="39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courir 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2ème pers pluriel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4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3"/>
          <p:cNvSpPr txBox="1"/>
          <p:nvPr>
            <p:ph idx="1" type="body"/>
          </p:nvPr>
        </p:nvSpPr>
        <p:spPr>
          <a:xfrm>
            <a:off x="694650" y="579300"/>
            <a:ext cx="7754700" cy="39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courir 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2ème pers pluriel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             courez ! </a:t>
            </a:r>
            <a:endParaRPr sz="4800">
              <a:solidFill>
                <a:srgbClr val="000000"/>
              </a:solidFill>
            </a:endParaRPr>
          </a:p>
        </p:txBody>
      </p:sp>
      <p:sp>
        <p:nvSpPr>
          <p:cNvPr id="109" name="Google Shape;109;p23"/>
          <p:cNvSpPr/>
          <p:nvPr/>
        </p:nvSpPr>
        <p:spPr>
          <a:xfrm>
            <a:off x="902600" y="2755000"/>
            <a:ext cx="1793100" cy="7236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4"/>
          <p:cNvSpPr txBox="1"/>
          <p:nvPr>
            <p:ph idx="1" type="body"/>
          </p:nvPr>
        </p:nvSpPr>
        <p:spPr>
          <a:xfrm>
            <a:off x="694650" y="579300"/>
            <a:ext cx="7754700" cy="39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courir 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2ème pers singulier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             </a:t>
            </a:r>
            <a:endParaRPr sz="4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5"/>
          <p:cNvSpPr txBox="1"/>
          <p:nvPr>
            <p:ph idx="1" type="body"/>
          </p:nvPr>
        </p:nvSpPr>
        <p:spPr>
          <a:xfrm>
            <a:off x="694650" y="579300"/>
            <a:ext cx="7754700" cy="39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courir 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2ème pers singulier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             cour</a:t>
            </a:r>
            <a:r>
              <a:rPr lang="fr" sz="4800">
                <a:solidFill>
                  <a:srgbClr val="FF0000"/>
                </a:solidFill>
              </a:rPr>
              <a:t>s</a:t>
            </a:r>
            <a:r>
              <a:rPr lang="fr" sz="4800">
                <a:solidFill>
                  <a:srgbClr val="000000"/>
                </a:solidFill>
              </a:rPr>
              <a:t> ! </a:t>
            </a:r>
            <a:endParaRPr sz="4800">
              <a:solidFill>
                <a:srgbClr val="000000"/>
              </a:solidFill>
            </a:endParaRPr>
          </a:p>
        </p:txBody>
      </p:sp>
      <p:sp>
        <p:nvSpPr>
          <p:cNvPr id="120" name="Google Shape;120;p25"/>
          <p:cNvSpPr/>
          <p:nvPr/>
        </p:nvSpPr>
        <p:spPr>
          <a:xfrm>
            <a:off x="902600" y="2755000"/>
            <a:ext cx="1793100" cy="7236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6"/>
          <p:cNvSpPr txBox="1"/>
          <p:nvPr>
            <p:ph idx="1" type="body"/>
          </p:nvPr>
        </p:nvSpPr>
        <p:spPr>
          <a:xfrm>
            <a:off x="694650" y="579300"/>
            <a:ext cx="7754700" cy="39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avoir (confiance)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2ème pers singulier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  </a:t>
            </a:r>
            <a:endParaRPr sz="4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7"/>
          <p:cNvSpPr txBox="1"/>
          <p:nvPr>
            <p:ph idx="1" type="body"/>
          </p:nvPr>
        </p:nvSpPr>
        <p:spPr>
          <a:xfrm>
            <a:off x="694650" y="579300"/>
            <a:ext cx="7754700" cy="39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avoir (confiance)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2ème pers singulier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             ai</a:t>
            </a:r>
            <a:r>
              <a:rPr lang="fr" sz="4800">
                <a:solidFill>
                  <a:srgbClr val="FF0000"/>
                </a:solidFill>
              </a:rPr>
              <a:t>e</a:t>
            </a:r>
            <a:r>
              <a:rPr lang="fr" sz="4800">
                <a:solidFill>
                  <a:srgbClr val="000000"/>
                </a:solidFill>
              </a:rPr>
              <a:t> (confiance) ! </a:t>
            </a:r>
            <a:endParaRPr sz="4800">
              <a:solidFill>
                <a:srgbClr val="000000"/>
              </a:solidFill>
            </a:endParaRPr>
          </a:p>
        </p:txBody>
      </p:sp>
      <p:sp>
        <p:nvSpPr>
          <p:cNvPr id="131" name="Google Shape;131;p27"/>
          <p:cNvSpPr/>
          <p:nvPr/>
        </p:nvSpPr>
        <p:spPr>
          <a:xfrm>
            <a:off x="902600" y="2755000"/>
            <a:ext cx="1793100" cy="7236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8"/>
          <p:cNvSpPr txBox="1"/>
          <p:nvPr>
            <p:ph idx="1" type="body"/>
          </p:nvPr>
        </p:nvSpPr>
        <p:spPr>
          <a:xfrm>
            <a:off x="694650" y="579300"/>
            <a:ext cx="7754700" cy="39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avoir (confiance)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1ère pers pluriel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4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9"/>
          <p:cNvSpPr txBox="1"/>
          <p:nvPr>
            <p:ph idx="1" type="body"/>
          </p:nvPr>
        </p:nvSpPr>
        <p:spPr>
          <a:xfrm>
            <a:off x="694650" y="579300"/>
            <a:ext cx="7754700" cy="39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avoir (confiance)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1ère pers pluriel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             a</a:t>
            </a:r>
            <a:r>
              <a:rPr lang="fr" sz="4800">
                <a:solidFill>
                  <a:srgbClr val="FF0000"/>
                </a:solidFill>
              </a:rPr>
              <a:t>y</a:t>
            </a:r>
            <a:r>
              <a:rPr lang="fr" sz="4800">
                <a:solidFill>
                  <a:srgbClr val="000000"/>
                </a:solidFill>
              </a:rPr>
              <a:t>ons (confiance) ! </a:t>
            </a:r>
            <a:endParaRPr sz="4800">
              <a:solidFill>
                <a:srgbClr val="000000"/>
              </a:solidFill>
            </a:endParaRPr>
          </a:p>
        </p:txBody>
      </p:sp>
      <p:sp>
        <p:nvSpPr>
          <p:cNvPr id="142" name="Google Shape;142;p29"/>
          <p:cNvSpPr/>
          <p:nvPr/>
        </p:nvSpPr>
        <p:spPr>
          <a:xfrm>
            <a:off x="902600" y="2755000"/>
            <a:ext cx="1793100" cy="7236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0"/>
          <p:cNvSpPr txBox="1"/>
          <p:nvPr>
            <p:ph idx="1" type="body"/>
          </p:nvPr>
        </p:nvSpPr>
        <p:spPr>
          <a:xfrm>
            <a:off x="694650" y="579300"/>
            <a:ext cx="7754700" cy="39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plonger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1ère pers pluriel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4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1"/>
          <p:cNvSpPr txBox="1"/>
          <p:nvPr>
            <p:ph idx="1" type="body"/>
          </p:nvPr>
        </p:nvSpPr>
        <p:spPr>
          <a:xfrm>
            <a:off x="694650" y="579300"/>
            <a:ext cx="7754700" cy="39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plonger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1ère pers pluriel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             plong</a:t>
            </a:r>
            <a:r>
              <a:rPr lang="fr" sz="4800">
                <a:solidFill>
                  <a:srgbClr val="FF0000"/>
                </a:solidFill>
              </a:rPr>
              <a:t>e</a:t>
            </a:r>
            <a:r>
              <a:rPr lang="fr" sz="4800">
                <a:solidFill>
                  <a:srgbClr val="000000"/>
                </a:solidFill>
              </a:rPr>
              <a:t>ons ! </a:t>
            </a:r>
            <a:endParaRPr sz="4800">
              <a:solidFill>
                <a:srgbClr val="000000"/>
              </a:solidFill>
            </a:endParaRPr>
          </a:p>
        </p:txBody>
      </p:sp>
      <p:sp>
        <p:nvSpPr>
          <p:cNvPr id="153" name="Google Shape;153;p31"/>
          <p:cNvSpPr/>
          <p:nvPr/>
        </p:nvSpPr>
        <p:spPr>
          <a:xfrm>
            <a:off x="902600" y="2755000"/>
            <a:ext cx="1793100" cy="7236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694650" y="579300"/>
            <a:ext cx="7754700" cy="39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ranger 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2ème pers pluriel </a:t>
            </a:r>
            <a:endParaRPr sz="4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2"/>
          <p:cNvSpPr txBox="1"/>
          <p:nvPr>
            <p:ph idx="1" type="body"/>
          </p:nvPr>
        </p:nvSpPr>
        <p:spPr>
          <a:xfrm>
            <a:off x="694650" y="579300"/>
            <a:ext cx="7754700" cy="39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percer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1ère pers pluriel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4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3"/>
          <p:cNvSpPr txBox="1"/>
          <p:nvPr>
            <p:ph idx="1" type="body"/>
          </p:nvPr>
        </p:nvSpPr>
        <p:spPr>
          <a:xfrm>
            <a:off x="694650" y="579300"/>
            <a:ext cx="7754700" cy="39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percer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1ère pers pluriel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             per</a:t>
            </a:r>
            <a:r>
              <a:rPr lang="fr" sz="4800">
                <a:solidFill>
                  <a:srgbClr val="FF0000"/>
                </a:solidFill>
              </a:rPr>
              <a:t>ç</a:t>
            </a:r>
            <a:r>
              <a:rPr lang="fr" sz="4800">
                <a:solidFill>
                  <a:srgbClr val="000000"/>
                </a:solidFill>
              </a:rPr>
              <a:t>ons ! </a:t>
            </a:r>
            <a:endParaRPr sz="4800">
              <a:solidFill>
                <a:srgbClr val="000000"/>
              </a:solidFill>
            </a:endParaRPr>
          </a:p>
        </p:txBody>
      </p:sp>
      <p:sp>
        <p:nvSpPr>
          <p:cNvPr id="164" name="Google Shape;164;p33"/>
          <p:cNvSpPr/>
          <p:nvPr/>
        </p:nvSpPr>
        <p:spPr>
          <a:xfrm>
            <a:off x="902600" y="2755000"/>
            <a:ext cx="1793100" cy="7236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4"/>
          <p:cNvSpPr txBox="1"/>
          <p:nvPr>
            <p:ph idx="1" type="body"/>
          </p:nvPr>
        </p:nvSpPr>
        <p:spPr>
          <a:xfrm>
            <a:off x="694650" y="579300"/>
            <a:ext cx="7754700" cy="39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laisser (moi)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2ème pers singulier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 </a:t>
            </a:r>
            <a:endParaRPr sz="4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5"/>
          <p:cNvSpPr txBox="1"/>
          <p:nvPr>
            <p:ph idx="1" type="body"/>
          </p:nvPr>
        </p:nvSpPr>
        <p:spPr>
          <a:xfrm>
            <a:off x="694650" y="579300"/>
            <a:ext cx="7754700" cy="39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laisser (moi)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2ème pers singulier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             laisse</a:t>
            </a:r>
            <a:r>
              <a:rPr lang="fr" sz="4800">
                <a:solidFill>
                  <a:srgbClr val="FF0000"/>
                </a:solidFill>
              </a:rPr>
              <a:t>-</a:t>
            </a:r>
            <a:r>
              <a:rPr lang="fr" sz="4800">
                <a:solidFill>
                  <a:srgbClr val="000000"/>
                </a:solidFill>
              </a:rPr>
              <a:t>moi ! </a:t>
            </a:r>
            <a:endParaRPr sz="4800">
              <a:solidFill>
                <a:srgbClr val="000000"/>
              </a:solidFill>
            </a:endParaRPr>
          </a:p>
        </p:txBody>
      </p:sp>
      <p:sp>
        <p:nvSpPr>
          <p:cNvPr id="175" name="Google Shape;175;p35"/>
          <p:cNvSpPr/>
          <p:nvPr/>
        </p:nvSpPr>
        <p:spPr>
          <a:xfrm>
            <a:off x="902600" y="2755000"/>
            <a:ext cx="1793100" cy="7236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6"/>
          <p:cNvSpPr txBox="1"/>
          <p:nvPr>
            <p:ph idx="1" type="body"/>
          </p:nvPr>
        </p:nvSpPr>
        <p:spPr>
          <a:xfrm>
            <a:off x="694650" y="579300"/>
            <a:ext cx="7754700" cy="39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aller 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2ème pers singulier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4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7"/>
          <p:cNvSpPr txBox="1"/>
          <p:nvPr>
            <p:ph idx="1" type="body"/>
          </p:nvPr>
        </p:nvSpPr>
        <p:spPr>
          <a:xfrm>
            <a:off x="694650" y="579300"/>
            <a:ext cx="7754700" cy="39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aller 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2ème pers singulier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             va ! </a:t>
            </a:r>
            <a:endParaRPr sz="4800">
              <a:solidFill>
                <a:srgbClr val="000000"/>
              </a:solidFill>
            </a:endParaRPr>
          </a:p>
        </p:txBody>
      </p:sp>
      <p:sp>
        <p:nvSpPr>
          <p:cNvPr id="186" name="Google Shape;186;p37"/>
          <p:cNvSpPr/>
          <p:nvPr/>
        </p:nvSpPr>
        <p:spPr>
          <a:xfrm>
            <a:off x="902600" y="2755000"/>
            <a:ext cx="1793100" cy="7236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8"/>
          <p:cNvSpPr txBox="1"/>
          <p:nvPr>
            <p:ph idx="1" type="body"/>
          </p:nvPr>
        </p:nvSpPr>
        <p:spPr>
          <a:xfrm>
            <a:off x="694650" y="579300"/>
            <a:ext cx="7754700" cy="39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aller y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2ème pers singulier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   </a:t>
            </a:r>
            <a:endParaRPr sz="4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9"/>
          <p:cNvSpPr txBox="1"/>
          <p:nvPr>
            <p:ph idx="1" type="body"/>
          </p:nvPr>
        </p:nvSpPr>
        <p:spPr>
          <a:xfrm>
            <a:off x="694650" y="579300"/>
            <a:ext cx="7754700" cy="39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aller y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2ème pers singulier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             va</a:t>
            </a:r>
            <a:r>
              <a:rPr lang="fr" sz="4800">
                <a:solidFill>
                  <a:srgbClr val="FF0000"/>
                </a:solidFill>
              </a:rPr>
              <a:t>s-</a:t>
            </a:r>
            <a:r>
              <a:rPr lang="fr" sz="4800">
                <a:solidFill>
                  <a:srgbClr val="000000"/>
                </a:solidFill>
              </a:rPr>
              <a:t>y ! </a:t>
            </a:r>
            <a:endParaRPr sz="4800">
              <a:solidFill>
                <a:srgbClr val="000000"/>
              </a:solidFill>
            </a:endParaRPr>
          </a:p>
        </p:txBody>
      </p:sp>
      <p:sp>
        <p:nvSpPr>
          <p:cNvPr id="197" name="Google Shape;197;p39"/>
          <p:cNvSpPr/>
          <p:nvPr/>
        </p:nvSpPr>
        <p:spPr>
          <a:xfrm>
            <a:off x="902600" y="2755000"/>
            <a:ext cx="1793100" cy="7236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40"/>
          <p:cNvSpPr txBox="1"/>
          <p:nvPr>
            <p:ph idx="1" type="body"/>
          </p:nvPr>
        </p:nvSpPr>
        <p:spPr>
          <a:xfrm>
            <a:off x="694650" y="579300"/>
            <a:ext cx="7754700" cy="39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laver (toi) 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2ème pers singulier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4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41"/>
          <p:cNvSpPr txBox="1"/>
          <p:nvPr>
            <p:ph idx="1" type="body"/>
          </p:nvPr>
        </p:nvSpPr>
        <p:spPr>
          <a:xfrm>
            <a:off x="694650" y="579300"/>
            <a:ext cx="7754700" cy="39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laver (toi) 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2ème pers singulier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             lave</a:t>
            </a:r>
            <a:r>
              <a:rPr lang="fr" sz="4800">
                <a:solidFill>
                  <a:srgbClr val="FF0000"/>
                </a:solidFill>
              </a:rPr>
              <a:t>-</a:t>
            </a:r>
            <a:r>
              <a:rPr lang="fr" sz="4800">
                <a:solidFill>
                  <a:srgbClr val="000000"/>
                </a:solidFill>
              </a:rPr>
              <a:t>toi</a:t>
            </a:r>
            <a:r>
              <a:rPr lang="fr" sz="4800">
                <a:solidFill>
                  <a:srgbClr val="000000"/>
                </a:solidFill>
              </a:rPr>
              <a:t> ! </a:t>
            </a:r>
            <a:endParaRPr sz="4800">
              <a:solidFill>
                <a:srgbClr val="000000"/>
              </a:solidFill>
            </a:endParaRPr>
          </a:p>
        </p:txBody>
      </p:sp>
      <p:sp>
        <p:nvSpPr>
          <p:cNvPr id="208" name="Google Shape;208;p41"/>
          <p:cNvSpPr/>
          <p:nvPr/>
        </p:nvSpPr>
        <p:spPr>
          <a:xfrm>
            <a:off x="902600" y="2755000"/>
            <a:ext cx="1793100" cy="7236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694650" y="579300"/>
            <a:ext cx="7754700" cy="39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ranger 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2ème pers pluriel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             rang</a:t>
            </a:r>
            <a:r>
              <a:rPr lang="fr" sz="4800">
                <a:solidFill>
                  <a:srgbClr val="FF0000"/>
                </a:solidFill>
              </a:rPr>
              <a:t>ez</a:t>
            </a:r>
            <a:r>
              <a:rPr lang="fr" sz="4800">
                <a:solidFill>
                  <a:srgbClr val="000000"/>
                </a:solidFill>
              </a:rPr>
              <a:t> !</a:t>
            </a:r>
            <a:endParaRPr sz="4800">
              <a:solidFill>
                <a:srgbClr val="000000"/>
              </a:solidFill>
            </a:endParaRPr>
          </a:p>
        </p:txBody>
      </p:sp>
      <p:sp>
        <p:nvSpPr>
          <p:cNvPr id="65" name="Google Shape;65;p15"/>
          <p:cNvSpPr/>
          <p:nvPr/>
        </p:nvSpPr>
        <p:spPr>
          <a:xfrm>
            <a:off x="902600" y="2755000"/>
            <a:ext cx="1793100" cy="7236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42"/>
          <p:cNvSpPr txBox="1"/>
          <p:nvPr>
            <p:ph idx="1" type="body"/>
          </p:nvPr>
        </p:nvSpPr>
        <p:spPr>
          <a:xfrm>
            <a:off x="694650" y="579300"/>
            <a:ext cx="7754700" cy="39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savoir (le) 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2ème pers pluriel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4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43"/>
          <p:cNvSpPr txBox="1"/>
          <p:nvPr>
            <p:ph idx="1" type="body"/>
          </p:nvPr>
        </p:nvSpPr>
        <p:spPr>
          <a:xfrm>
            <a:off x="694650" y="579300"/>
            <a:ext cx="7754700" cy="39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savoir (le)</a:t>
            </a:r>
            <a:r>
              <a:rPr lang="fr" sz="4800">
                <a:solidFill>
                  <a:srgbClr val="000000"/>
                </a:solidFill>
              </a:rPr>
              <a:t> 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2ème pers pluriel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             </a:t>
            </a:r>
            <a:r>
              <a:rPr lang="fr" sz="4800">
                <a:solidFill>
                  <a:srgbClr val="FF0000"/>
                </a:solidFill>
              </a:rPr>
              <a:t>sachez</a:t>
            </a:r>
            <a:r>
              <a:rPr lang="fr" sz="4800">
                <a:solidFill>
                  <a:srgbClr val="000000"/>
                </a:solidFill>
              </a:rPr>
              <a:t>-le ! </a:t>
            </a:r>
            <a:endParaRPr sz="4800">
              <a:solidFill>
                <a:srgbClr val="000000"/>
              </a:solidFill>
            </a:endParaRPr>
          </a:p>
        </p:txBody>
      </p:sp>
      <p:sp>
        <p:nvSpPr>
          <p:cNvPr id="219" name="Google Shape;219;p43"/>
          <p:cNvSpPr/>
          <p:nvPr/>
        </p:nvSpPr>
        <p:spPr>
          <a:xfrm>
            <a:off x="902600" y="2755000"/>
            <a:ext cx="1793100" cy="7236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>
            <p:ph idx="1" type="body"/>
          </p:nvPr>
        </p:nvSpPr>
        <p:spPr>
          <a:xfrm>
            <a:off x="694650" y="579300"/>
            <a:ext cx="7754700" cy="39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manger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2ème pers singulier</a:t>
            </a:r>
            <a:endParaRPr sz="4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idx="1" type="body"/>
          </p:nvPr>
        </p:nvSpPr>
        <p:spPr>
          <a:xfrm>
            <a:off x="694650" y="579300"/>
            <a:ext cx="7754700" cy="39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manger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2ème pers singulier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             mang</a:t>
            </a:r>
            <a:r>
              <a:rPr lang="fr" sz="4800">
                <a:solidFill>
                  <a:srgbClr val="FF0000"/>
                </a:solidFill>
              </a:rPr>
              <a:t>e</a:t>
            </a:r>
            <a:r>
              <a:rPr lang="fr" sz="4800">
                <a:solidFill>
                  <a:srgbClr val="000000"/>
                </a:solidFill>
              </a:rPr>
              <a:t> ! </a:t>
            </a:r>
            <a:endParaRPr sz="4800">
              <a:solidFill>
                <a:srgbClr val="000000"/>
              </a:solidFill>
            </a:endParaRPr>
          </a:p>
        </p:txBody>
      </p:sp>
      <p:sp>
        <p:nvSpPr>
          <p:cNvPr id="76" name="Google Shape;76;p17"/>
          <p:cNvSpPr/>
          <p:nvPr/>
        </p:nvSpPr>
        <p:spPr>
          <a:xfrm>
            <a:off x="902600" y="2755000"/>
            <a:ext cx="1793100" cy="7236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/>
          <p:nvPr>
            <p:ph idx="1" type="body"/>
          </p:nvPr>
        </p:nvSpPr>
        <p:spPr>
          <a:xfrm>
            <a:off x="694650" y="579300"/>
            <a:ext cx="7754700" cy="39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être (gentil)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2ème pers singulier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4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/>
          <p:nvPr>
            <p:ph idx="1" type="body"/>
          </p:nvPr>
        </p:nvSpPr>
        <p:spPr>
          <a:xfrm>
            <a:off x="694650" y="579300"/>
            <a:ext cx="7754700" cy="39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être (gentil)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2ème pers singulier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             soi</a:t>
            </a:r>
            <a:r>
              <a:rPr lang="fr" sz="4800">
                <a:solidFill>
                  <a:srgbClr val="FF0000"/>
                </a:solidFill>
              </a:rPr>
              <a:t>s</a:t>
            </a:r>
            <a:r>
              <a:rPr lang="fr" sz="4800">
                <a:solidFill>
                  <a:srgbClr val="000000"/>
                </a:solidFill>
              </a:rPr>
              <a:t> (gentil) ! </a:t>
            </a:r>
            <a:endParaRPr sz="4800">
              <a:solidFill>
                <a:srgbClr val="000000"/>
              </a:solidFill>
            </a:endParaRPr>
          </a:p>
        </p:txBody>
      </p:sp>
      <p:sp>
        <p:nvSpPr>
          <p:cNvPr id="87" name="Google Shape;87;p19"/>
          <p:cNvSpPr/>
          <p:nvPr/>
        </p:nvSpPr>
        <p:spPr>
          <a:xfrm>
            <a:off x="902600" y="2755000"/>
            <a:ext cx="1793100" cy="7236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0"/>
          <p:cNvSpPr txBox="1"/>
          <p:nvPr>
            <p:ph idx="1" type="body"/>
          </p:nvPr>
        </p:nvSpPr>
        <p:spPr>
          <a:xfrm>
            <a:off x="694650" y="579300"/>
            <a:ext cx="7754700" cy="39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dormir (bien)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2ème pers singulier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4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1"/>
          <p:cNvSpPr txBox="1"/>
          <p:nvPr>
            <p:ph idx="1" type="body"/>
          </p:nvPr>
        </p:nvSpPr>
        <p:spPr>
          <a:xfrm>
            <a:off x="694650" y="579300"/>
            <a:ext cx="7754700" cy="39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dormir (bien</a:t>
            </a:r>
            <a:r>
              <a:rPr lang="fr" sz="4800">
                <a:solidFill>
                  <a:srgbClr val="000000"/>
                </a:solidFill>
              </a:rPr>
              <a:t>)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2ème pers singulier</a:t>
            </a:r>
            <a:endParaRPr sz="48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fr" sz="4800">
                <a:solidFill>
                  <a:srgbClr val="000000"/>
                </a:solidFill>
              </a:rPr>
              <a:t>             dor</a:t>
            </a:r>
            <a:r>
              <a:rPr lang="fr" sz="4800">
                <a:solidFill>
                  <a:srgbClr val="FF0000"/>
                </a:solidFill>
              </a:rPr>
              <a:t>s</a:t>
            </a:r>
            <a:r>
              <a:rPr lang="fr" sz="4800">
                <a:solidFill>
                  <a:srgbClr val="000000"/>
                </a:solidFill>
              </a:rPr>
              <a:t> (bien) ! </a:t>
            </a:r>
            <a:endParaRPr sz="4800">
              <a:solidFill>
                <a:srgbClr val="000000"/>
              </a:solidFill>
            </a:endParaRPr>
          </a:p>
        </p:txBody>
      </p:sp>
      <p:sp>
        <p:nvSpPr>
          <p:cNvPr id="98" name="Google Shape;98;p21"/>
          <p:cNvSpPr/>
          <p:nvPr/>
        </p:nvSpPr>
        <p:spPr>
          <a:xfrm>
            <a:off x="902600" y="2755000"/>
            <a:ext cx="1793100" cy="7236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