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266" r:id="rId4"/>
    <p:sldId id="309" r:id="rId5"/>
    <p:sldId id="298" r:id="rId6"/>
    <p:sldId id="296" r:id="rId7"/>
    <p:sldId id="295" r:id="rId8"/>
    <p:sldId id="308" r:id="rId9"/>
    <p:sldId id="307" r:id="rId10"/>
    <p:sldId id="300" r:id="rId11"/>
    <p:sldId id="310" r:id="rId12"/>
    <p:sldId id="302" r:id="rId13"/>
    <p:sldId id="276" r:id="rId14"/>
    <p:sldId id="267" r:id="rId15"/>
    <p:sldId id="268" r:id="rId1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70" autoAdjust="0"/>
    <p:restoredTop sz="95108" autoAdjust="0"/>
  </p:normalViewPr>
  <p:slideViewPr>
    <p:cSldViewPr>
      <p:cViewPr varScale="1">
        <p:scale>
          <a:sx n="84" d="100"/>
          <a:sy n="84" d="100"/>
        </p:scale>
        <p:origin x="-148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3151FB-A589-4EA3-94B1-FDBF18BBC768}" type="datetimeFigureOut">
              <a:rPr lang="fr-FR" smtClean="0"/>
              <a:t>15/09/2014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A031D2-210F-44F0-AE87-97E723FC4D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5491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A031D2-210F-44F0-AE87-97E723FC4D41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0232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4B643-CCFB-4F8D-BB4C-C9CE425D02D4}" type="datetimeFigureOut">
              <a:rPr lang="fr-FR" smtClean="0"/>
              <a:t>15/09/2014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F81CD-9293-4434-8A68-F5A96D2D36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1477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4B643-CCFB-4F8D-BB4C-C9CE425D02D4}" type="datetimeFigureOut">
              <a:rPr lang="fr-FR" smtClean="0"/>
              <a:t>15/09/2014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F81CD-9293-4434-8A68-F5A96D2D36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1134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4B643-CCFB-4F8D-BB4C-C9CE425D02D4}" type="datetimeFigureOut">
              <a:rPr lang="fr-FR" smtClean="0"/>
              <a:t>15/09/2014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F81CD-9293-4434-8A68-F5A96D2D36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8745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4B643-CCFB-4F8D-BB4C-C9CE425D02D4}" type="datetimeFigureOut">
              <a:rPr lang="fr-FR" smtClean="0"/>
              <a:t>15/09/2014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F81CD-9293-4434-8A68-F5A96D2D36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9940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4B643-CCFB-4F8D-BB4C-C9CE425D02D4}" type="datetimeFigureOut">
              <a:rPr lang="fr-FR" smtClean="0"/>
              <a:t>15/09/2014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F81CD-9293-4434-8A68-F5A96D2D36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9756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4B643-CCFB-4F8D-BB4C-C9CE425D02D4}" type="datetimeFigureOut">
              <a:rPr lang="fr-FR" smtClean="0"/>
              <a:t>15/09/2014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F81CD-9293-4434-8A68-F5A96D2D36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0726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4B643-CCFB-4F8D-BB4C-C9CE425D02D4}" type="datetimeFigureOut">
              <a:rPr lang="fr-FR" smtClean="0"/>
              <a:t>15/09/2014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F81CD-9293-4434-8A68-F5A96D2D36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4519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4B643-CCFB-4F8D-BB4C-C9CE425D02D4}" type="datetimeFigureOut">
              <a:rPr lang="fr-FR" smtClean="0"/>
              <a:t>15/09/2014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F81CD-9293-4434-8A68-F5A96D2D36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777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4B643-CCFB-4F8D-BB4C-C9CE425D02D4}" type="datetimeFigureOut">
              <a:rPr lang="fr-FR" smtClean="0"/>
              <a:t>15/09/2014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F81CD-9293-4434-8A68-F5A96D2D36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9978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4B643-CCFB-4F8D-BB4C-C9CE425D02D4}" type="datetimeFigureOut">
              <a:rPr lang="fr-FR" smtClean="0"/>
              <a:t>15/09/2014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F81CD-9293-4434-8A68-F5A96D2D36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6462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4B643-CCFB-4F8D-BB4C-C9CE425D02D4}" type="datetimeFigureOut">
              <a:rPr lang="fr-FR" smtClean="0"/>
              <a:t>15/09/2014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F81CD-9293-4434-8A68-F5A96D2D36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3210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34B643-CCFB-4F8D-BB4C-C9CE425D02D4}" type="datetimeFigureOut">
              <a:rPr lang="fr-FR" smtClean="0"/>
              <a:t>15/09/2014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F81CD-9293-4434-8A68-F5A96D2D36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0818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251520" y="332656"/>
            <a:ext cx="7128792" cy="646331"/>
          </a:xfrm>
          <a:prstGeom prst="rect">
            <a:avLst/>
          </a:prstGeom>
          <a:ln w="5715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Amandine" pitchFamily="2" charset="0"/>
              </a:rPr>
              <a:t>C’est un extrait de l’album de Tintin : « Le Temple du Soleil ». Qui connait cette histoire ? </a:t>
            </a:r>
            <a:endParaRPr lang="fr-FR" dirty="0">
              <a:latin typeface="Amandine" pitchFamily="2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51520" y="5683428"/>
            <a:ext cx="6552728" cy="369332"/>
          </a:xfrm>
          <a:prstGeom prst="rect">
            <a:avLst/>
          </a:prstGeom>
          <a:ln w="5715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Amandine" pitchFamily="2" charset="0"/>
              </a:rPr>
              <a:t>Est-ce que vous vous rappelez du pays dans lequel il est ?</a:t>
            </a:r>
            <a:endParaRPr lang="fr-FR" dirty="0">
              <a:latin typeface="Amandine" pitchFamily="2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1314450"/>
            <a:ext cx="9124950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3995936" y="6205160"/>
            <a:ext cx="3960440" cy="369332"/>
          </a:xfrm>
          <a:prstGeom prst="rect">
            <a:avLst/>
          </a:prstGeom>
          <a:ln w="5715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Amandine" pitchFamily="2" charset="0"/>
              </a:rPr>
              <a:t>Et quel est cet endroit ?</a:t>
            </a:r>
            <a:endParaRPr lang="fr-FR" dirty="0">
              <a:latin typeface="Amandine" pitchFamily="2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7020272" y="5677196"/>
            <a:ext cx="1573932" cy="369332"/>
          </a:xfrm>
          <a:prstGeom prst="rect">
            <a:avLst/>
          </a:prstGeom>
          <a:solidFill>
            <a:schemeClr val="accent2"/>
          </a:solidFill>
          <a:ln w="57150" cmpd="thickThin"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Amandine" pitchFamily="2" charset="0"/>
              </a:rPr>
              <a:t>Au Pérou</a:t>
            </a:r>
            <a:endParaRPr lang="fr-FR" dirty="0">
              <a:latin typeface="Amandin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193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6156176" y="3042503"/>
            <a:ext cx="2206042" cy="1200329"/>
          </a:xfrm>
          <a:prstGeom prst="rect">
            <a:avLst/>
          </a:prstGeom>
          <a:ln w="5715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fr-FR" dirty="0" smtClean="0">
                <a:latin typeface="Amandine" pitchFamily="2" charset="0"/>
              </a:rPr>
              <a:t>Malgré les pentes, la montagnes a été aménagée en terrasse afin de cultiver.</a:t>
            </a:r>
            <a:endParaRPr lang="fr-FR" dirty="0">
              <a:latin typeface="Amandine" pitchFamily="2" charset="0"/>
            </a:endParaRPr>
          </a:p>
        </p:txBody>
      </p:sp>
      <p:pic>
        <p:nvPicPr>
          <p:cNvPr id="4101" name="Picture 5" descr="Machu Picchu, Pe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64088" cy="6921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555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download.vikidia.org/vikidia/fr/images/4/4b/Machu_Picchu_avec_l%C3%A9gend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18" y="535122"/>
            <a:ext cx="8257505" cy="5326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6084602" y="1173977"/>
            <a:ext cx="2298885" cy="369332"/>
          </a:xfrm>
          <a:prstGeom prst="rect">
            <a:avLst/>
          </a:prstGeom>
          <a:ln w="5715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fr-FR" dirty="0" smtClean="0"/>
              <a:t>D </a:t>
            </a:r>
            <a:r>
              <a:rPr lang="fr-FR" dirty="0">
                <a:latin typeface="Amandine" pitchFamily="2" charset="0"/>
              </a:rPr>
              <a:t>- </a:t>
            </a:r>
            <a:r>
              <a:rPr lang="fr-FR" dirty="0" err="1">
                <a:latin typeface="Amandine" pitchFamily="2" charset="0"/>
              </a:rPr>
              <a:t>Wayna</a:t>
            </a:r>
            <a:r>
              <a:rPr lang="fr-FR" dirty="0">
                <a:latin typeface="Amandine" pitchFamily="2" charset="0"/>
              </a:rPr>
              <a:t> </a:t>
            </a:r>
            <a:r>
              <a:rPr lang="fr-FR" dirty="0" err="1" smtClean="0">
                <a:latin typeface="Amandine" pitchFamily="2" charset="0"/>
              </a:rPr>
              <a:t>Picchu</a:t>
            </a:r>
            <a:endParaRPr lang="fr-FR" dirty="0">
              <a:latin typeface="Amandine" pitchFamily="2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01537" y="28921"/>
            <a:ext cx="8770107" cy="646331"/>
          </a:xfrm>
          <a:prstGeom prst="rect">
            <a:avLst/>
          </a:prstGeom>
          <a:ln w="5715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fr-FR" dirty="0" smtClean="0">
                <a:latin typeface="Amandine" pitchFamily="2" charset="0"/>
              </a:rPr>
              <a:t>Comme toutes les cités sacrées des Incas, elle était divisée en 3 parties : le quartier sacré, le quartier des nobles et le quartier du peuple.</a:t>
            </a:r>
            <a:endParaRPr lang="fr-FR" dirty="0">
              <a:latin typeface="Amandine" pitchFamily="2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01537" y="1196752"/>
            <a:ext cx="3072930" cy="1754326"/>
          </a:xfrm>
          <a:prstGeom prst="rect">
            <a:avLst/>
          </a:prstGeom>
          <a:ln w="5715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fr-FR" dirty="0"/>
              <a:t>A </a:t>
            </a:r>
            <a:r>
              <a:rPr lang="fr-FR" dirty="0">
                <a:latin typeface="Amandine" pitchFamily="2" charset="0"/>
              </a:rPr>
              <a:t>- Quartier sacré</a:t>
            </a:r>
            <a:r>
              <a:rPr lang="fr-FR" dirty="0"/>
              <a:t> : </a:t>
            </a:r>
            <a:r>
              <a:rPr lang="fr-FR" dirty="0">
                <a:latin typeface="Amandine" pitchFamily="2" charset="0"/>
              </a:rPr>
              <a:t>1. Temple du Soleil de Torreón ; </a:t>
            </a:r>
            <a:endParaRPr lang="fr-FR" dirty="0" smtClean="0">
              <a:latin typeface="Amandine" pitchFamily="2" charset="0"/>
            </a:endParaRPr>
          </a:p>
          <a:p>
            <a:pPr algn="just"/>
            <a:r>
              <a:rPr lang="fr-FR" dirty="0" smtClean="0">
                <a:latin typeface="Amandine" pitchFamily="2" charset="0"/>
              </a:rPr>
              <a:t>2.Parc </a:t>
            </a:r>
            <a:r>
              <a:rPr lang="fr-FR" dirty="0">
                <a:latin typeface="Amandine" pitchFamily="2" charset="0"/>
              </a:rPr>
              <a:t>sacré ; </a:t>
            </a:r>
            <a:endParaRPr lang="fr-FR" dirty="0" smtClean="0">
              <a:latin typeface="Amandine" pitchFamily="2" charset="0"/>
            </a:endParaRPr>
          </a:p>
          <a:p>
            <a:pPr algn="just"/>
            <a:r>
              <a:rPr lang="fr-FR" dirty="0" smtClean="0">
                <a:latin typeface="Amandine" pitchFamily="2" charset="0"/>
              </a:rPr>
              <a:t>3</a:t>
            </a:r>
            <a:r>
              <a:rPr lang="fr-FR" dirty="0">
                <a:latin typeface="Amandine" pitchFamily="2" charset="0"/>
              </a:rPr>
              <a:t>. </a:t>
            </a:r>
            <a:r>
              <a:rPr lang="fr-FR" dirty="0" err="1" smtClean="0">
                <a:latin typeface="Amandine" pitchFamily="2" charset="0"/>
              </a:rPr>
              <a:t>Intiwatana</a:t>
            </a:r>
            <a:r>
              <a:rPr lang="fr-FR" dirty="0" smtClean="0">
                <a:latin typeface="Amandine" pitchFamily="2" charset="0"/>
              </a:rPr>
              <a:t> (lieu sacré du culte du soleil)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5890238" y="5445224"/>
            <a:ext cx="3253762" cy="646331"/>
          </a:xfrm>
          <a:prstGeom prst="rect">
            <a:avLst/>
          </a:prstGeom>
          <a:ln w="5715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fr-FR" dirty="0" smtClean="0"/>
              <a:t>B </a:t>
            </a:r>
            <a:r>
              <a:rPr lang="fr-FR" dirty="0">
                <a:latin typeface="Amandine" pitchFamily="2" charset="0"/>
              </a:rPr>
              <a:t>- Quartier résidentiel : </a:t>
            </a:r>
            <a:endParaRPr lang="fr-FR" dirty="0" smtClean="0">
              <a:latin typeface="Amandine" pitchFamily="2" charset="0"/>
            </a:endParaRPr>
          </a:p>
          <a:p>
            <a:pPr algn="just"/>
            <a:r>
              <a:rPr lang="fr-FR" dirty="0" smtClean="0">
                <a:latin typeface="Amandine" pitchFamily="2" charset="0"/>
              </a:rPr>
              <a:t>4</a:t>
            </a:r>
            <a:r>
              <a:rPr lang="fr-FR" dirty="0">
                <a:latin typeface="Amandine" pitchFamily="2" charset="0"/>
              </a:rPr>
              <a:t>. Temple du Condor et </a:t>
            </a:r>
            <a:r>
              <a:rPr lang="fr-FR" dirty="0" smtClean="0">
                <a:latin typeface="Amandine" pitchFamily="2" charset="0"/>
              </a:rPr>
              <a:t>prison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3733301" y="3630306"/>
            <a:ext cx="2160240" cy="369332"/>
          </a:xfrm>
          <a:prstGeom prst="rect">
            <a:avLst/>
          </a:prstGeom>
          <a:ln w="5715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fr-FR" dirty="0" smtClean="0"/>
              <a:t>C </a:t>
            </a:r>
            <a:r>
              <a:rPr lang="fr-FR" dirty="0">
                <a:latin typeface="Amandine" pitchFamily="2" charset="0"/>
              </a:rPr>
              <a:t>- Parc central. </a:t>
            </a:r>
            <a:endParaRPr lang="fr-FR" dirty="0" smtClean="0">
              <a:latin typeface="Amandin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8324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32959" y="1556791"/>
            <a:ext cx="3779372" cy="646331"/>
          </a:xfrm>
          <a:prstGeom prst="rect">
            <a:avLst/>
          </a:prstGeom>
          <a:ln w="5715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Amandine" pitchFamily="2" charset="0"/>
              </a:rPr>
              <a:t>A quelle époque vous situeriez sa construction? Pourquoi ?</a:t>
            </a:r>
            <a:endParaRPr lang="fr-FR" dirty="0">
              <a:latin typeface="Amandine" pitchFamily="2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61323" y="3085415"/>
            <a:ext cx="4122645" cy="1477328"/>
          </a:xfrm>
          <a:prstGeom prst="rect">
            <a:avLst/>
          </a:prstGeom>
          <a:ln w="5715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fr-FR" dirty="0" smtClean="0">
                <a:latin typeface="Amandine" pitchFamily="2" charset="0"/>
              </a:rPr>
              <a:t>On estime sa construction à 1440.Il s’agit de blocs de granit posés les uns sur les autres. Ils étaient taillés avec une telle précision qu’il était inutile d’avoir recours à un mortier.</a:t>
            </a:r>
            <a:endParaRPr lang="fr-FR" dirty="0">
              <a:latin typeface="Amandine" pitchFamily="2" charset="0"/>
            </a:endParaRPr>
          </a:p>
        </p:txBody>
      </p:sp>
      <p:pic>
        <p:nvPicPr>
          <p:cNvPr id="10242" name="Picture 2" descr="Machu Picchu (Peru). Since I was in 5th grade, I have always wanted to see Machu Picchu. ahh, one d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878" y="37414"/>
            <a:ext cx="4529295" cy="6820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2695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08" t="16411" r="12692" b="11124"/>
          <a:stretch/>
        </p:blipFill>
        <p:spPr bwMode="auto">
          <a:xfrm>
            <a:off x="0" y="214719"/>
            <a:ext cx="9144000" cy="6212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249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Inca Trail Machu Picchu / Camila Dur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4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5364088" y="969488"/>
            <a:ext cx="2952328" cy="584775"/>
          </a:xfrm>
          <a:prstGeom prst="rect">
            <a:avLst/>
          </a:prstGeom>
          <a:solidFill>
            <a:schemeClr val="bg1"/>
          </a:solidFill>
          <a:ln w="76200" cmpd="thickThin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chemeClr val="accent3">
                    <a:lumMod val="50000"/>
                  </a:schemeClr>
                </a:solidFill>
                <a:latin typeface="Sketch Nice" panose="03050504000000020004" pitchFamily="66" charset="0"/>
              </a:rPr>
              <a:t>On croque !</a:t>
            </a:r>
            <a:endParaRPr lang="fr-FR" sz="3200" dirty="0">
              <a:solidFill>
                <a:schemeClr val="accent3">
                  <a:lumMod val="50000"/>
                </a:schemeClr>
              </a:solidFill>
              <a:latin typeface="Sketch Nice" panose="030505040000000200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57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1910478"/>
              </p:ext>
            </p:extLst>
          </p:nvPr>
        </p:nvGraphicFramePr>
        <p:xfrm>
          <a:off x="611560" y="332656"/>
          <a:ext cx="8352928" cy="56886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97783"/>
                <a:gridCol w="5755145"/>
              </a:tblGrid>
              <a:tr h="1137726">
                <a:tc gridSpan="2">
                  <a:txBody>
                    <a:bodyPr/>
                    <a:lstStyle/>
                    <a:p>
                      <a:pPr algn="ctr"/>
                      <a:r>
                        <a:rPr lang="fr-FR" sz="4000" dirty="0" smtClean="0">
                          <a:latin typeface="Amandine" pitchFamily="2" charset="0"/>
                        </a:rPr>
                        <a:t>Cartel de l’</a:t>
                      </a:r>
                      <a:r>
                        <a:rPr lang="fr-FR" sz="4000" dirty="0" err="1" smtClean="0">
                          <a:latin typeface="Amandine" pitchFamily="2" charset="0"/>
                        </a:rPr>
                        <a:t>oeuvre</a:t>
                      </a:r>
                      <a:endParaRPr lang="fr-FR" sz="4000" dirty="0">
                        <a:latin typeface="Amandine" pitchFamily="2" charset="0"/>
                      </a:endParaRPr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1137726">
                <a:tc>
                  <a:txBody>
                    <a:bodyPr/>
                    <a:lstStyle/>
                    <a:p>
                      <a:r>
                        <a:rPr lang="fr-FR" sz="2800" b="1" dirty="0" smtClean="0">
                          <a:latin typeface="DK Crayon Crumble" panose="03070001040701010105" pitchFamily="66" charset="0"/>
                        </a:rPr>
                        <a:t>Epoque / Dates</a:t>
                      </a:r>
                      <a:endParaRPr lang="fr-FR" sz="2800" b="1" dirty="0">
                        <a:latin typeface="DK Crayon Crumble" panose="03070001040701010105" pitchFamily="66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137726">
                <a:tc>
                  <a:txBody>
                    <a:bodyPr/>
                    <a:lstStyle/>
                    <a:p>
                      <a:r>
                        <a:rPr lang="fr-FR" sz="2800" b="1" dirty="0" smtClean="0">
                          <a:latin typeface="DK Crayon Crumble" panose="03070001040701010105" pitchFamily="66" charset="0"/>
                        </a:rPr>
                        <a:t>Dimensions</a:t>
                      </a:r>
                      <a:endParaRPr lang="fr-FR" sz="2800" b="1" dirty="0">
                        <a:latin typeface="DK Crayon Crumble" panose="03070001040701010105" pitchFamily="66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800" dirty="0">
                        <a:latin typeface="DK Crayon Crumble" panose="03070001040701010105" pitchFamily="66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137726">
                <a:tc>
                  <a:txBody>
                    <a:bodyPr/>
                    <a:lstStyle/>
                    <a:p>
                      <a:r>
                        <a:rPr lang="fr-FR" sz="2800" b="1" dirty="0" smtClean="0">
                          <a:latin typeface="DK Crayon Crumble" panose="03070001040701010105" pitchFamily="66" charset="0"/>
                        </a:rPr>
                        <a:t>Fonction</a:t>
                      </a:r>
                      <a:endParaRPr lang="fr-FR" sz="2800" b="1" dirty="0">
                        <a:latin typeface="DK Crayon Crumble" panose="03070001040701010105" pitchFamily="66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2800" dirty="0" smtClean="0">
                        <a:latin typeface="DK Crayon Crumble" panose="03070001040701010105" pitchFamily="66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137726">
                <a:tc>
                  <a:txBody>
                    <a:bodyPr/>
                    <a:lstStyle/>
                    <a:p>
                      <a:r>
                        <a:rPr lang="fr-FR" sz="2800" b="1" dirty="0" smtClean="0">
                          <a:latin typeface="DK Crayon Crumble" panose="03070001040701010105" pitchFamily="66" charset="0"/>
                        </a:rPr>
                        <a:t>Lieu</a:t>
                      </a:r>
                      <a:endParaRPr lang="fr-FR" sz="2800" b="1" dirty="0">
                        <a:latin typeface="DK Crayon Crumble" panose="03070001040701010105" pitchFamily="66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3225572" y="1772816"/>
            <a:ext cx="4752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DK Crayon Crumble" panose="03070001040701010105" pitchFamily="66" charset="0"/>
              </a:rPr>
              <a:t>Entre 1440 et 1550</a:t>
            </a:r>
            <a:endParaRPr lang="fr-FR" sz="2800" dirty="0">
              <a:latin typeface="DK Crayon Crumble" panose="03070001040701010105" pitchFamily="66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225572" y="5138028"/>
            <a:ext cx="4752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DK Crayon Crumble" panose="03070001040701010105" pitchFamily="66" charset="0"/>
              </a:rPr>
              <a:t> Pérou</a:t>
            </a:r>
            <a:endParaRPr lang="fr-FR" sz="2800" dirty="0">
              <a:latin typeface="DK Crayon Crumble" panose="03070001040701010105" pitchFamily="66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225572" y="2924944"/>
            <a:ext cx="4752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DK Crayon Crumble" panose="03070001040701010105" pitchFamily="66" charset="0"/>
              </a:rPr>
              <a:t>313 mètres sur 167 mètres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3225572" y="3861048"/>
            <a:ext cx="56669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fr-FR" sz="2800" dirty="0">
                <a:latin typeface="DK Crayon Crumble" panose="03070001040701010105" pitchFamily="66" charset="0"/>
              </a:rPr>
              <a:t>Lieu de résidence de l’Empereur inca et sanctuaire religieux</a:t>
            </a:r>
          </a:p>
        </p:txBody>
      </p:sp>
    </p:spTree>
    <p:extLst>
      <p:ext uri="{BB962C8B-B14F-4D97-AF65-F5344CB8AC3E}">
        <p14:creationId xmlns:p14="http://schemas.microsoft.com/office/powerpoint/2010/main" val="170849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www.tourdumonde.fr/wordpress/wp-content/uploads/angkor-wat.jpg"/>
          <p:cNvSpPr>
            <a:spLocks noChangeAspect="1" noChangeArrowheads="1"/>
          </p:cNvSpPr>
          <p:nvPr/>
        </p:nvSpPr>
        <p:spPr bwMode="auto">
          <a:xfrm>
            <a:off x="155575" y="-2065338"/>
            <a:ext cx="6457950" cy="430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050" name="Picture 2" descr="http://upload.wikimedia.org/wikipedia/commons/thumb/1/13/Before_Machu_Picchu.jpg/800px-Before_Machu_Picchu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63"/>
          <a:stretch/>
        </p:blipFill>
        <p:spPr bwMode="auto">
          <a:xfrm>
            <a:off x="251520" y="908720"/>
            <a:ext cx="6791325" cy="5911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107504" y="188640"/>
            <a:ext cx="8940692" cy="584775"/>
          </a:xfrm>
          <a:prstGeom prst="rect">
            <a:avLst/>
          </a:prstGeom>
          <a:solidFill>
            <a:schemeClr val="bg1"/>
          </a:solidFill>
          <a:ln w="76200" cmpd="thickThin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chemeClr val="accent3">
                    <a:lumMod val="50000"/>
                  </a:schemeClr>
                </a:solidFill>
                <a:latin typeface="Croobie" panose="00000400000000000000" pitchFamily="2" charset="0"/>
              </a:rPr>
              <a:t>Le </a:t>
            </a:r>
            <a:r>
              <a:rPr lang="fr-FR" sz="3200" dirty="0" err="1" smtClean="0">
                <a:solidFill>
                  <a:schemeClr val="accent3">
                    <a:lumMod val="50000"/>
                  </a:schemeClr>
                </a:solidFill>
                <a:latin typeface="Croobie" panose="00000400000000000000" pitchFamily="2" charset="0"/>
              </a:rPr>
              <a:t>Machu</a:t>
            </a:r>
            <a:r>
              <a:rPr lang="fr-FR" sz="3200" dirty="0" smtClean="0">
                <a:solidFill>
                  <a:schemeClr val="accent3">
                    <a:lumMod val="50000"/>
                  </a:schemeClr>
                </a:solidFill>
                <a:latin typeface="Croobie" panose="00000400000000000000" pitchFamily="2" charset="0"/>
              </a:rPr>
              <a:t> </a:t>
            </a:r>
            <a:r>
              <a:rPr lang="fr-FR" sz="3200" dirty="0" err="1" smtClean="0">
                <a:solidFill>
                  <a:schemeClr val="accent3">
                    <a:lumMod val="50000"/>
                  </a:schemeClr>
                </a:solidFill>
                <a:latin typeface="Croobie" panose="00000400000000000000" pitchFamily="2" charset="0"/>
              </a:rPr>
              <a:t>Picchu</a:t>
            </a:r>
            <a:r>
              <a:rPr lang="fr-FR" sz="3200" dirty="0" smtClean="0">
                <a:solidFill>
                  <a:schemeClr val="accent3">
                    <a:lumMod val="50000"/>
                  </a:schemeClr>
                </a:solidFill>
                <a:latin typeface="Croobie" panose="00000400000000000000" pitchFamily="2" charset="0"/>
              </a:rPr>
              <a:t> - Pérou</a:t>
            </a:r>
            <a:endParaRPr lang="fr-FR" sz="3200" dirty="0">
              <a:solidFill>
                <a:schemeClr val="accent3">
                  <a:lumMod val="50000"/>
                </a:schemeClr>
              </a:solidFill>
              <a:latin typeface="Croobi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55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80258"/>
            <a:ext cx="8280920" cy="5980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76562" y="116632"/>
            <a:ext cx="8888972" cy="923330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fr-FR" dirty="0" smtClean="0">
                <a:latin typeface="Amandine" pitchFamily="2" charset="0"/>
              </a:rPr>
              <a:t>Le </a:t>
            </a:r>
            <a:r>
              <a:rPr lang="fr-FR" dirty="0" err="1" smtClean="0">
                <a:latin typeface="Amandine" pitchFamily="2" charset="0"/>
              </a:rPr>
              <a:t>Machu</a:t>
            </a:r>
            <a:r>
              <a:rPr lang="fr-FR" dirty="0" smtClean="0">
                <a:latin typeface="Amandine" pitchFamily="2" charset="0"/>
              </a:rPr>
              <a:t> </a:t>
            </a:r>
            <a:r>
              <a:rPr lang="fr-FR" dirty="0" err="1" smtClean="0">
                <a:latin typeface="Amandine" pitchFamily="2" charset="0"/>
              </a:rPr>
              <a:t>Picchu</a:t>
            </a:r>
            <a:r>
              <a:rPr lang="fr-FR" dirty="0" smtClean="0">
                <a:latin typeface="Amandine" pitchFamily="2" charset="0"/>
              </a:rPr>
              <a:t> est une cité construite par les Incas, une civilisation précolombienne  qui vivait en Amérique du Sud. Les Incas vénéraient le dieu Soleil. Il a été construit à la demande </a:t>
            </a:r>
            <a:r>
              <a:rPr lang="fr-FR" dirty="0">
                <a:latin typeface="Amandine" pitchFamily="2" charset="0"/>
              </a:rPr>
              <a:t>de l’empereur </a:t>
            </a:r>
            <a:r>
              <a:rPr lang="fr-FR" dirty="0" err="1" smtClean="0">
                <a:latin typeface="Amandine" pitchFamily="2" charset="0"/>
              </a:rPr>
              <a:t>Pachacútec</a:t>
            </a:r>
            <a:r>
              <a:rPr lang="fr-FR" dirty="0" smtClean="0">
                <a:latin typeface="Amandine" pitchFamily="2" charset="0"/>
              </a:rPr>
              <a:t>.</a:t>
            </a:r>
            <a:endParaRPr lang="fr-FR" dirty="0">
              <a:latin typeface="Amandin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17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://i7.photobucket.com/albums/y253/lordvalentai/AAR%20Part%202/Z20IncaBatt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057" y="2276872"/>
            <a:ext cx="7620000" cy="32004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07571" y="439797"/>
            <a:ext cx="8888972" cy="1477328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fr-FR" dirty="0" smtClean="0">
                <a:latin typeface="Amandine" pitchFamily="2" charset="0"/>
              </a:rPr>
              <a:t>Les </a:t>
            </a:r>
            <a:r>
              <a:rPr lang="fr-FR" smtClean="0">
                <a:latin typeface="Amandine" pitchFamily="2" charset="0"/>
              </a:rPr>
              <a:t>Incas </a:t>
            </a:r>
            <a:r>
              <a:rPr lang="fr-FR" smtClean="0">
                <a:latin typeface="Amandine" pitchFamily="2" charset="0"/>
              </a:rPr>
              <a:t>viennent </a:t>
            </a:r>
            <a:r>
              <a:rPr lang="fr-FR" dirty="0" smtClean="0">
                <a:latin typeface="Amandine" pitchFamily="2" charset="0"/>
              </a:rPr>
              <a:t>à disparaître au </a:t>
            </a:r>
            <a:r>
              <a:rPr lang="fr-FR" dirty="0" smtClean="0">
                <a:latin typeface="Comfortaa" panose="020F0603070200060003" pitchFamily="34" charset="0"/>
              </a:rPr>
              <a:t>XVI</a:t>
            </a:r>
            <a:r>
              <a:rPr lang="fr-FR" dirty="0" smtClean="0">
                <a:latin typeface="Amandine" pitchFamily="2" charset="0"/>
              </a:rPr>
              <a:t>e siècle suite aux massacres commis par les conquistadores espagnols. Pour voler l’or des Incas, ils ont commis des massacres et réduit la population en esclavage.</a:t>
            </a:r>
          </a:p>
          <a:p>
            <a:pPr algn="just"/>
            <a:r>
              <a:rPr lang="fr-FR" dirty="0" smtClean="0">
                <a:latin typeface="Amandine" pitchFamily="2" charset="0"/>
              </a:rPr>
              <a:t>Cependant, ces conquistadores ne trouvèrent jamais la cité de </a:t>
            </a:r>
            <a:r>
              <a:rPr lang="fr-FR" dirty="0" err="1" smtClean="0">
                <a:latin typeface="Amandine" pitchFamily="2" charset="0"/>
              </a:rPr>
              <a:t>Machu</a:t>
            </a:r>
            <a:r>
              <a:rPr lang="fr-FR" dirty="0" smtClean="0">
                <a:latin typeface="Amandine" pitchFamily="2" charset="0"/>
              </a:rPr>
              <a:t> </a:t>
            </a:r>
            <a:r>
              <a:rPr lang="fr-FR" dirty="0" err="1" smtClean="0">
                <a:latin typeface="Amandine" pitchFamily="2" charset="0"/>
              </a:rPr>
              <a:t>Picchu</a:t>
            </a:r>
            <a:r>
              <a:rPr lang="fr-FR" dirty="0" smtClean="0">
                <a:latin typeface="Amandine" pitchFamily="2" charset="0"/>
              </a:rPr>
              <a:t>. Elle avait déjà perdu de son importance car les Empereurs suivants s’en étaient désintéressés.</a:t>
            </a:r>
            <a:endParaRPr lang="fr-FR" dirty="0">
              <a:latin typeface="Amandin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29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07504" y="260648"/>
            <a:ext cx="8964488" cy="646331"/>
          </a:xfrm>
          <a:prstGeom prst="rect">
            <a:avLst/>
          </a:prstGeom>
          <a:noFill/>
          <a:ln w="5715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fr-FR" dirty="0" smtClean="0">
                <a:latin typeface="Amandine" pitchFamily="2" charset="0"/>
              </a:rPr>
              <a:t>Le </a:t>
            </a:r>
            <a:r>
              <a:rPr lang="fr-FR" dirty="0" err="1" smtClean="0">
                <a:latin typeface="Amandine" pitchFamily="2" charset="0"/>
              </a:rPr>
              <a:t>Machu</a:t>
            </a:r>
            <a:r>
              <a:rPr lang="fr-FR" dirty="0" smtClean="0">
                <a:latin typeface="Amandine" pitchFamily="2" charset="0"/>
              </a:rPr>
              <a:t> </a:t>
            </a:r>
            <a:r>
              <a:rPr lang="fr-FR" dirty="0" err="1" smtClean="0">
                <a:latin typeface="Amandine" pitchFamily="2" charset="0"/>
              </a:rPr>
              <a:t>Picchu</a:t>
            </a:r>
            <a:r>
              <a:rPr lang="fr-FR" dirty="0" smtClean="0">
                <a:latin typeface="Amandine" pitchFamily="2" charset="0"/>
              </a:rPr>
              <a:t> a été abandonné lors de l’effondrement de l’Empire Inca et fut découvert par un archéologue américain en 1911.</a:t>
            </a:r>
            <a:endParaRPr lang="fr-FR" dirty="0">
              <a:latin typeface="Amandine" pitchFamily="2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82" y="1268760"/>
            <a:ext cx="4733925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"/>
          <a:stretch/>
        </p:blipFill>
        <p:spPr bwMode="auto">
          <a:xfrm>
            <a:off x="4075289" y="3140968"/>
            <a:ext cx="4559322" cy="36004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328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5796136" y="2204864"/>
            <a:ext cx="3168352" cy="1754326"/>
          </a:xfrm>
          <a:prstGeom prst="rect">
            <a:avLst/>
          </a:prstGeom>
          <a:noFill/>
          <a:ln w="5715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fr-FR" dirty="0" smtClean="0">
                <a:latin typeface="Amandine" pitchFamily="2" charset="0"/>
              </a:rPr>
              <a:t>Perché au sommet de la montagne, à 2400m d’altitude, son accès était très difficile et dangereux. Ce chemin était la seule route pour accéder à la cité.</a:t>
            </a:r>
            <a:endParaRPr lang="fr-FR" dirty="0">
              <a:latin typeface="Amandine" pitchFamily="2" charset="0"/>
            </a:endParaRPr>
          </a:p>
        </p:txBody>
      </p:sp>
      <p:pic>
        <p:nvPicPr>
          <p:cNvPr id="12290" name="Picture 2" descr="This reminds me of a scene out of the Chronicles of Narnia... I think it's toward the end of The Horse and His Boy.  That was such a great 'discussion'  Path to Inca Bridge, Machu Picchu, Pe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-69361"/>
            <a:ext cx="5202324" cy="6936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32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5652120" y="1628799"/>
            <a:ext cx="2952328" cy="1200329"/>
          </a:xfrm>
          <a:prstGeom prst="rect">
            <a:avLst/>
          </a:prstGeom>
          <a:noFill/>
          <a:ln w="5715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fr-FR" dirty="0" smtClean="0">
                <a:latin typeface="Amandine" pitchFamily="2" charset="0"/>
              </a:rPr>
              <a:t>Le </a:t>
            </a:r>
            <a:r>
              <a:rPr lang="fr-FR" dirty="0" err="1" smtClean="0">
                <a:latin typeface="Amandine" pitchFamily="2" charset="0"/>
              </a:rPr>
              <a:t>Machu</a:t>
            </a:r>
            <a:r>
              <a:rPr lang="fr-FR" dirty="0" smtClean="0">
                <a:latin typeface="Amandine" pitchFamily="2" charset="0"/>
              </a:rPr>
              <a:t> </a:t>
            </a:r>
            <a:r>
              <a:rPr lang="fr-FR" dirty="0" err="1" smtClean="0">
                <a:latin typeface="Amandine" pitchFamily="2" charset="0"/>
              </a:rPr>
              <a:t>Picchu</a:t>
            </a:r>
            <a:r>
              <a:rPr lang="fr-FR" dirty="0" smtClean="0">
                <a:latin typeface="Amandine" pitchFamily="2" charset="0"/>
              </a:rPr>
              <a:t> était une des résidences de l’empereur </a:t>
            </a:r>
            <a:r>
              <a:rPr lang="fr-FR" dirty="0" err="1" smtClean="0">
                <a:latin typeface="Amandine" pitchFamily="2" charset="0"/>
              </a:rPr>
              <a:t>Pachacútec</a:t>
            </a:r>
            <a:r>
              <a:rPr lang="fr-FR" dirty="0" smtClean="0">
                <a:latin typeface="Amandine" pitchFamily="2" charset="0"/>
              </a:rPr>
              <a:t> et aussi un sanctuaire religieux. </a:t>
            </a:r>
          </a:p>
        </p:txBody>
      </p:sp>
      <p:pic>
        <p:nvPicPr>
          <p:cNvPr id="2" name="Picture 2" descr="Machu Picchu, Pe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" y="-124172"/>
            <a:ext cx="5352468" cy="698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01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628328" y="476672"/>
            <a:ext cx="8136904" cy="646331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fr-FR" dirty="0" smtClean="0">
                <a:latin typeface="Amandine" pitchFamily="2" charset="0"/>
              </a:rPr>
              <a:t>Les temples n’avaient pas de toit afin que les prêtres puissent observer le Soleil, la Lune et les étoiles.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87" y="1556792"/>
            <a:ext cx="7791450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101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251520" y="1628800"/>
            <a:ext cx="2909801" cy="230832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fr-FR" dirty="0" smtClean="0">
                <a:latin typeface="Amandine" pitchFamily="2" charset="0"/>
              </a:rPr>
              <a:t>Le </a:t>
            </a:r>
            <a:r>
              <a:rPr lang="fr-FR" dirty="0" err="1" smtClean="0">
                <a:latin typeface="Amandine" pitchFamily="2" charset="0"/>
              </a:rPr>
              <a:t>Machu</a:t>
            </a:r>
            <a:r>
              <a:rPr lang="fr-FR" dirty="0" smtClean="0">
                <a:latin typeface="Amandine" pitchFamily="2" charset="0"/>
              </a:rPr>
              <a:t> </a:t>
            </a:r>
            <a:r>
              <a:rPr lang="fr-FR" dirty="0" err="1" smtClean="0">
                <a:latin typeface="Amandine" pitchFamily="2" charset="0"/>
              </a:rPr>
              <a:t>Picchu</a:t>
            </a:r>
            <a:r>
              <a:rPr lang="fr-FR" dirty="0" smtClean="0">
                <a:latin typeface="Amandine" pitchFamily="2" charset="0"/>
              </a:rPr>
              <a:t> fut construit, habité et abandonné en l’espace de 100 ans ! Il semble avoir été le centre religieux et administratif d’une région peuplée d’environ un millier d’habitants.</a:t>
            </a:r>
          </a:p>
        </p:txBody>
      </p:sp>
      <p:pic>
        <p:nvPicPr>
          <p:cNvPr id="3074" name="Picture 2" descr="Machu Picchu,Peru - 10 Fascinating Places To Visit One Da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80"/>
          <a:stretch/>
        </p:blipFill>
        <p:spPr bwMode="auto">
          <a:xfrm>
            <a:off x="3419872" y="30489"/>
            <a:ext cx="5352529" cy="6827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268406" y="5085184"/>
            <a:ext cx="2952328" cy="646331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fr-FR" dirty="0" smtClean="0">
                <a:latin typeface="Amandine" pitchFamily="2" charset="0"/>
              </a:rPr>
              <a:t>Cette cité était composée d’environ 200 habitations.</a:t>
            </a:r>
          </a:p>
        </p:txBody>
      </p:sp>
    </p:spTree>
    <p:extLst>
      <p:ext uri="{BB962C8B-B14F-4D97-AF65-F5344CB8AC3E}">
        <p14:creationId xmlns:p14="http://schemas.microsoft.com/office/powerpoint/2010/main" val="4215758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2238</TotalTime>
  <Words>404</Words>
  <Application>Microsoft Office PowerPoint</Application>
  <PresentationFormat>Affichage à l'écran (4:3)</PresentationFormat>
  <Paragraphs>36</Paragraphs>
  <Slides>15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ASUS</dc:creator>
  <cp:lastModifiedBy>Olivier Li</cp:lastModifiedBy>
  <cp:revision>129</cp:revision>
  <dcterms:created xsi:type="dcterms:W3CDTF">2014-07-17T08:41:29Z</dcterms:created>
  <dcterms:modified xsi:type="dcterms:W3CDTF">2014-09-15T09:44:33Z</dcterms:modified>
</cp:coreProperties>
</file>