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345363" cy="10440988"/>
  <p:notesSz cx="6858000" cy="9144000"/>
  <p:defaultTextStyle>
    <a:defPPr>
      <a:defRPr lang="fr-FR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06" y="-72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F4A64-3D82-4D2A-A6D5-8E30991BA1CB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685800"/>
            <a:ext cx="241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F513-6FD7-46E6-BBDA-4F212BBAB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97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60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18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3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2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9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84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02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3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0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8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8" y="2436232"/>
            <a:ext cx="6610827" cy="6890569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7268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741C-D957-403A-9F51-84359728765F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666" y="9677250"/>
            <a:ext cx="2326032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77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microsoft.com/office/2007/relationships/hdphoto" Target="../media/hdphoto3.wdp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144289" y="3636318"/>
            <a:ext cx="7056784" cy="1612362"/>
          </a:xfrm>
          <a:prstGeom prst="roundRect">
            <a:avLst>
              <a:gd name="adj" fmla="val 17426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144289" y="5508525"/>
            <a:ext cx="7056784" cy="4752529"/>
          </a:xfrm>
          <a:prstGeom prst="roundRect">
            <a:avLst>
              <a:gd name="adj" fmla="val 5212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60312" y="9239810"/>
            <a:ext cx="1764019" cy="7332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144289" y="1759288"/>
            <a:ext cx="7056784" cy="1632820"/>
          </a:xfrm>
          <a:prstGeom prst="roundRect">
            <a:avLst>
              <a:gd name="adj" fmla="val 17426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304529" y="167740"/>
            <a:ext cx="4896543" cy="130833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63500" dir="3420000" algn="tl" rotWithShape="0">
              <a:schemeClr val="bg1">
                <a:lumMod val="50000"/>
                <a:alpha val="31000"/>
              </a:scheme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720353" y="5796558"/>
            <a:ext cx="5904656" cy="1080120"/>
          </a:xfrm>
          <a:prstGeom prst="roundRect">
            <a:avLst>
              <a:gd name="adj" fmla="val 22418"/>
            </a:avLst>
          </a:prstGeom>
          <a:solidFill>
            <a:schemeClr val="bg1"/>
          </a:solidFill>
          <a:ln w="76200" cap="rnd">
            <a:solidFill>
              <a:schemeClr val="tx1">
                <a:lumMod val="50000"/>
                <a:lumOff val="50000"/>
              </a:schemeClr>
            </a:solidFill>
            <a:prstDash val="sysDot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851755" y="5940574"/>
            <a:ext cx="5535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Mrs Chocolat" pitchFamily="2" charset="0"/>
                <a:ea typeface="Georgia Belle" panose="02000603000000000000" pitchFamily="2" charset="0"/>
              </a:rPr>
              <a:t>Nom de l’élève </a:t>
            </a:r>
            <a:r>
              <a:rPr lang="fr-FR" sz="1400" dirty="0" smtClean="0">
                <a:latin typeface="Mrs Chocolat" pitchFamily="2" charset="0"/>
              </a:rPr>
              <a:t>: 	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</a:t>
            </a:r>
          </a:p>
          <a:p>
            <a:r>
              <a:rPr lang="fr-FR" sz="1400" dirty="0" smtClean="0">
                <a:latin typeface="Mrs Chocolat" pitchFamily="2" charset="0"/>
              </a:rPr>
              <a:t>	              </a:t>
            </a:r>
          </a:p>
          <a:p>
            <a:r>
              <a:rPr lang="fr-FR" sz="1400" dirty="0" smtClean="0">
                <a:latin typeface="Mrs Chocolat" pitchFamily="2" charset="0"/>
                <a:ea typeface="Georgia Belle" panose="02000603000000000000" pitchFamily="2" charset="0"/>
              </a:rPr>
              <a:t>Prénom</a:t>
            </a:r>
            <a:r>
              <a:rPr lang="fr-FR" sz="1400" dirty="0" smtClean="0">
                <a:latin typeface="Mrs Chocolat" pitchFamily="2" charset="0"/>
              </a:rPr>
              <a:t> : 		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</a:t>
            </a:r>
            <a:endParaRPr lang="fr-FR" sz="1400" dirty="0">
              <a:latin typeface="Mrs Chocolat" pitchFamily="2" charset="0"/>
            </a:endParaRPr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142476"/>
              </p:ext>
            </p:extLst>
          </p:nvPr>
        </p:nvGraphicFramePr>
        <p:xfrm>
          <a:off x="576336" y="7092702"/>
          <a:ext cx="6192689" cy="1944216"/>
        </p:xfrm>
        <a:graphic>
          <a:graphicData uri="http://schemas.openxmlformats.org/drawingml/2006/table">
            <a:tbl>
              <a:tblPr/>
              <a:tblGrid>
                <a:gridCol w="4896545"/>
                <a:gridCol w="1296144"/>
              </a:tblGrid>
              <a:tr h="47439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b="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Appréciation</a:t>
                      </a:r>
                      <a:r>
                        <a:rPr lang="fr-FR" sz="1400" b="0" kern="1400" baseline="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 de l’enseignante</a:t>
                      </a:r>
                      <a:endParaRPr lang="fr-FR" sz="1400" b="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Signature</a:t>
                      </a:r>
                      <a:r>
                        <a:rPr lang="fr-FR" sz="1100" kern="1400" baseline="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 des parents</a:t>
                      </a:r>
                      <a:endParaRPr lang="fr-FR" sz="110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69826">
                <a:tc>
                  <a:txBody>
                    <a:bodyPr/>
                    <a:lstStyle/>
                    <a:p>
                      <a:pPr marL="85725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400" kern="1400" baseline="0" dirty="0" smtClean="0">
                        <a:solidFill>
                          <a:srgbClr val="000000"/>
                        </a:solidFill>
                        <a:effectLst/>
                        <a:latin typeface="Georgia Belle" panose="02000603000000000000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531" marR="66531" marT="0" marB="0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2" name="Rectangle à coins arrondis 71"/>
          <p:cNvSpPr/>
          <p:nvPr/>
        </p:nvSpPr>
        <p:spPr>
          <a:xfrm>
            <a:off x="576336" y="7092702"/>
            <a:ext cx="6192689" cy="1944216"/>
          </a:xfrm>
          <a:prstGeom prst="roundRect">
            <a:avLst>
              <a:gd name="adj" fmla="val 1082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92931" y="4809932"/>
            <a:ext cx="50079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Enseignante</a:t>
            </a:r>
            <a:r>
              <a:rPr lang="fr-FR" sz="1600" dirty="0" smtClean="0">
                <a:latin typeface="Mrs Chocolat" pitchFamily="2" charset="0"/>
              </a:rPr>
              <a:t> </a:t>
            </a:r>
            <a:r>
              <a:rPr lang="fr-FR" sz="1400" dirty="0" smtClean="0">
                <a:latin typeface="Mrs Chocolat" pitchFamily="2" charset="0"/>
              </a:rPr>
              <a:t>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</a:t>
            </a:r>
            <a:endParaRPr lang="fr-FR" dirty="0">
              <a:solidFill>
                <a:schemeClr val="bg1">
                  <a:lumMod val="50000"/>
                </a:schemeClr>
              </a:solidFill>
              <a:latin typeface="Mrs Chocolat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440433" y="2928751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Mrs Chocolat" pitchFamily="2" charset="0"/>
              </a:rPr>
              <a:t>Année </a:t>
            </a:r>
            <a:r>
              <a:rPr lang="fr-FR" sz="1600" dirty="0" smtClean="0">
                <a:solidFill>
                  <a:prstClr val="black"/>
                </a:solidFill>
                <a:latin typeface="Mrs Chocolat" pitchFamily="2" charset="0"/>
              </a:rPr>
              <a:t>scolaire </a:t>
            </a:r>
            <a:r>
              <a:rPr lang="fr-FR" sz="1600" dirty="0" smtClean="0">
                <a:latin typeface="Mrs Chocolat" pitchFamily="2" charset="0"/>
              </a:rPr>
              <a:t>2014-2015</a:t>
            </a:r>
            <a:endParaRPr lang="fr-FR" sz="1600" dirty="0">
              <a:latin typeface="Mrs Chocolat" pitchFamily="2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20353" y="1879670"/>
            <a:ext cx="522216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dirty="0" smtClean="0">
                <a:solidFill>
                  <a:prstClr val="black"/>
                </a:solidFill>
                <a:latin typeface="Mrs Chocolat" pitchFamily="2" charset="0"/>
              </a:rPr>
              <a:t>Cycle 3 – CE2</a:t>
            </a:r>
          </a:p>
          <a:p>
            <a:pPr lvl="0" algn="ctr"/>
            <a:r>
              <a:rPr lang="fr-FR" sz="2400" dirty="0" smtClean="0">
                <a:solidFill>
                  <a:prstClr val="black"/>
                </a:solidFill>
                <a:latin typeface="Mrs Chocolat" pitchFamily="2" charset="0"/>
              </a:rPr>
              <a:t>Cycle des approfondissements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346576" y="9576350"/>
            <a:ext cx="274900" cy="109450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118" y="3800794"/>
            <a:ext cx="1320923" cy="1212144"/>
          </a:xfrm>
          <a:prstGeom prst="roundRect">
            <a:avLst>
              <a:gd name="adj" fmla="val 1352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9" y="167740"/>
            <a:ext cx="2262936" cy="1308338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360313" y="3780644"/>
            <a:ext cx="5040560" cy="946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800" dirty="0" smtClean="0">
                <a:solidFill>
                  <a:prstClr val="black"/>
                </a:solidFill>
                <a:latin typeface="Mrs Chocolat" pitchFamily="2" charset="0"/>
              </a:rPr>
              <a:t>Ecole élémentaire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</a:t>
            </a:r>
            <a:endParaRPr lang="fr-FR" sz="1800" dirty="0" smtClean="0"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400" dirty="0" smtClean="0">
                <a:solidFill>
                  <a:prstClr val="black"/>
                </a:solidFill>
                <a:latin typeface="Mrs Chocolat" pitchFamily="2" charset="0"/>
              </a:rPr>
              <a:t>Adresse :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_____________________________________________</a:t>
            </a:r>
          </a:p>
          <a:p>
            <a:pPr lvl="0"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 ______________________________________________________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rs Chocolat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60314" y="9239810"/>
            <a:ext cx="176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Code d’évaluation  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62418"/>
              </p:ext>
            </p:extLst>
          </p:nvPr>
        </p:nvGraphicFramePr>
        <p:xfrm>
          <a:off x="2194549" y="9345936"/>
          <a:ext cx="4646485" cy="59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276"/>
                <a:gridCol w="879065"/>
                <a:gridCol w="1067436"/>
                <a:gridCol w="753484"/>
                <a:gridCol w="1130224"/>
              </a:tblGrid>
              <a:tr h="19501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2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3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4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  <a:sym typeface="Wingdings"/>
                        </a:rPr>
                        <a:t>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acquis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À renforcer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En cours d’acquisition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Non acquis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Travaillé mais non évalué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Rectangle à coins arrondis 33"/>
          <p:cNvSpPr/>
          <p:nvPr/>
        </p:nvSpPr>
        <p:spPr>
          <a:xfrm>
            <a:off x="2194549" y="9313560"/>
            <a:ext cx="4646484" cy="646330"/>
          </a:xfrm>
          <a:prstGeom prst="roundRect">
            <a:avLst>
              <a:gd name="adj" fmla="val 26073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7" b="24794"/>
          <a:stretch/>
        </p:blipFill>
        <p:spPr bwMode="auto">
          <a:xfrm>
            <a:off x="2341734" y="290954"/>
            <a:ext cx="4859338" cy="106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49" y="2404034"/>
            <a:ext cx="576064" cy="9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8" y="2017713"/>
            <a:ext cx="809078" cy="111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10">
            <a:grayscl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171" y="1548086"/>
            <a:ext cx="1330351" cy="8055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ZoneTexte 10"/>
          <p:cNvSpPr txBox="1"/>
          <p:nvPr/>
        </p:nvSpPr>
        <p:spPr>
          <a:xfrm rot="21209097">
            <a:off x="5605975" y="1668447"/>
            <a:ext cx="1193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1</a:t>
            </a:r>
            <a:r>
              <a:rPr lang="fr-FR" sz="1400" b="1" baseline="30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er</a:t>
            </a:r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 trimestre</a:t>
            </a:r>
            <a:endParaRPr lang="fr-FR" sz="1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5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44289" y="126842"/>
            <a:ext cx="7056784" cy="6119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428019"/>
              </p:ext>
            </p:extLst>
          </p:nvPr>
        </p:nvGraphicFramePr>
        <p:xfrm>
          <a:off x="144288" y="963216"/>
          <a:ext cx="7056785" cy="88569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14558"/>
                <a:gridCol w="1029114"/>
                <a:gridCol w="4937049"/>
                <a:gridCol w="576064"/>
              </a:tblGrid>
              <a:tr h="378488">
                <a:tc rowSpan="2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Dire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Mémoriser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et interprète un texte poétique ou théâtral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Présenter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un livre, un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quotidien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ou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un exposé en parlant clairement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Lire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Lire et comprend un texte lu, trouver des informations dans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un texte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Lire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aisément à haute voix (ton, diction, fluidité)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Ecrire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Rédiger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différents types de textes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(poèmes)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047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Ecrire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un texte libre avec différentes aides (dictionnaire, échelles de mots, tableaux de conjugaison) et en respectant les règles de ponctuation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Grammaire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Identifier une phrase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Identifier le groupe sujet et le groupe verbal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ea typeface="Clensey" panose="02000603000000000000" pitchFamily="2" charset="0"/>
                        </a:rPr>
                        <a:t>Maîtriser les règles d’accord sujet/verbe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Identifier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et employer les différents types de phrases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Identifier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et employer les formes affirmative et négative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Conjugaison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Reconnaître le verbe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Distinguer présent, passé, futur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les personnes de conjugaison</a:t>
                      </a:r>
                      <a:endParaRPr lang="fr-FR" sz="1000" dirty="0" smtClean="0">
                        <a:latin typeface="Short Stack" panose="02010500040000000007" pitchFamily="2" charset="0"/>
                        <a:ea typeface="Clensey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Trouver l’infinitif d’un verbe et identifier son groupe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44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Reconnaître et conjuguer les verbes au présent de l’indicatif (1</a:t>
                      </a:r>
                      <a:r>
                        <a:rPr lang="fr-FR" sz="1000" b="0" baseline="3000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er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groupe)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Orthographe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Copier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un texte sans erreur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Respecter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les correspondances </a:t>
                      </a:r>
                      <a:r>
                        <a:rPr lang="fr-FR" sz="1000" baseline="0" dirty="0" err="1" smtClean="0">
                          <a:latin typeface="Short Stack" panose="02010500040000000007" pitchFamily="2" charset="0"/>
                        </a:rPr>
                        <a:t>grapho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-phoniques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Connaître et savoir écrire les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sons [s] et [z]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écrire sous la d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ictée des mots invariables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Savoir écrire sous</a:t>
                      </a:r>
                      <a:r>
                        <a:rPr lang="fr-FR" sz="1000" baseline="0" dirty="0" smtClean="0">
                          <a:latin typeface="Short Stack" panose="02010500040000000007" pitchFamily="2" charset="0"/>
                        </a:rPr>
                        <a:t> la d</a:t>
                      </a:r>
                      <a:r>
                        <a:rPr lang="fr-FR" sz="1000" dirty="0" smtClean="0">
                          <a:latin typeface="Short Stack" panose="02010500040000000007" pitchFamily="2" charset="0"/>
                        </a:rPr>
                        <a:t>ictée quelques phrases</a:t>
                      </a:r>
                      <a:endParaRPr lang="fr-FR" sz="1000" dirty="0">
                        <a:latin typeface="Short Stack" panose="02010500040000000007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Vocabulaire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>
                          <a:latin typeface="Short Stack" panose="02010500040000000007" pitchFamily="2" charset="0"/>
                          <a:cs typeface="+mn-cs"/>
                        </a:rPr>
                        <a:t>Classer des mots par ordre alphabétique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848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latin typeface="Short Stack" panose="02010500040000000007" pitchFamily="2" charset="0"/>
                          <a:cs typeface="+mn-cs"/>
                        </a:rPr>
                        <a:t>Chercher un mot dans le dictionnaire</a:t>
                      </a:r>
                      <a:endParaRPr lang="fr-FR" sz="1000" b="0" dirty="0" smtClean="0">
                        <a:latin typeface="Short Stack" panose="02010500040000000007" pitchFamily="2" charset="0"/>
                        <a:ea typeface="Clensey" panose="02000603000000000000" pitchFamily="2" charset="0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144289" y="963203"/>
            <a:ext cx="7056784" cy="8856995"/>
          </a:xfrm>
          <a:prstGeom prst="roundRect">
            <a:avLst>
              <a:gd name="adj" fmla="val 916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458510" y="78890"/>
            <a:ext cx="3742563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cycle des approfondissements, </a:t>
            </a:r>
            <a:r>
              <a:rPr lang="fr-FR" sz="1800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classe de CE2</a:t>
            </a:r>
            <a:endParaRPr lang="fr-FR" sz="1800" b="1" cap="none" spc="0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73" y="10108230"/>
            <a:ext cx="7345363" cy="0"/>
          </a:xfrm>
          <a:prstGeom prst="line">
            <a:avLst/>
          </a:prstGeom>
          <a:ln w="7620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3155152" y="10009802"/>
            <a:ext cx="1035604" cy="3545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276146" y="9964214"/>
            <a:ext cx="79361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Fineliner Script" pitchFamily="50" charset="0"/>
              </a:rPr>
              <a:t>Page 2</a:t>
            </a:r>
            <a:endParaRPr lang="fr-FR" sz="1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Fineliner Script" pitchFamily="50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60932" y="9720366"/>
            <a:ext cx="274900" cy="109450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26545"/>
          <a:stretch/>
        </p:blipFill>
        <p:spPr bwMode="auto">
          <a:xfrm>
            <a:off x="195255" y="176562"/>
            <a:ext cx="3114675" cy="51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 rot="16200000">
            <a:off x="-2254452" y="5020439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Étude de la langue française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Connecteur droit 23"/>
          <p:cNvCxnSpPr/>
          <p:nvPr/>
        </p:nvCxnSpPr>
        <p:spPr>
          <a:xfrm>
            <a:off x="-274" y="10117038"/>
            <a:ext cx="7345363" cy="0"/>
          </a:xfrm>
          <a:prstGeom prst="line">
            <a:avLst/>
          </a:prstGeom>
          <a:ln w="76200" cap="rnd">
            <a:solidFill>
              <a:schemeClr val="tx1">
                <a:lumMod val="65000"/>
                <a:lumOff val="3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3154605" y="10018610"/>
            <a:ext cx="1035604" cy="354522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3271591" y="9973022"/>
            <a:ext cx="8016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Fineliner Script" pitchFamily="50" charset="0"/>
              </a:rPr>
              <a:t>Page 3</a:t>
            </a:r>
            <a:endParaRPr lang="fr-FR" sz="12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  <a:latin typeface="Fineliner Script" pitchFamily="50" charset="0"/>
            </a:endParaRP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160444"/>
              </p:ext>
            </p:extLst>
          </p:nvPr>
        </p:nvGraphicFramePr>
        <p:xfrm>
          <a:off x="144287" y="900017"/>
          <a:ext cx="7056786" cy="90009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14558"/>
                <a:gridCol w="997612"/>
                <a:gridCol w="4968552"/>
                <a:gridCol w="576064"/>
              </a:tblGrid>
              <a:tr h="346940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Nombres et calcul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Ecrire,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nommer, comparer et utiliser des nombres entiers</a:t>
                      </a:r>
                      <a:endParaRPr lang="fr-FR" sz="1000" b="0" spc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9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Calculer mentalement des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additions et des soustractions</a:t>
                      </a:r>
                      <a:endParaRPr lang="fr-FR" sz="1000" b="0" spc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9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Maîtriser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technique opératoire de l’addition</a:t>
                      </a:r>
                      <a:endParaRPr lang="fr-FR" sz="1000" b="0" spc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9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Maîtriser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technique opératoire de la soustraction</a:t>
                      </a:r>
                      <a:endParaRPr lang="fr-FR" sz="1000" b="0" spc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399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Résoudre des problèmes relevant de l’addition et de la soustraction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94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géométrie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Utiliser les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instruments pour construire des figures avec soin et précision</a:t>
                      </a:r>
                      <a:endParaRPr lang="fr-FR" sz="1000" b="0" spc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9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Reconnaître,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décrire et nommer les figures.</a:t>
                      </a:r>
                      <a:endParaRPr lang="fr-FR" sz="1000" b="0" spc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003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Grandeurs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 et mesures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Utiliser des unités de mesure usuelles :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euro et centimes</a:t>
                      </a:r>
                      <a:endParaRPr lang="fr-FR" sz="1000" b="0" spc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69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Utiliser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des instruments de mesure</a:t>
                      </a:r>
                      <a:endParaRPr lang="fr-FR" sz="1000" b="0" spc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Problèmes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ourier New" panose="02070309020205020404" pitchFamily="49" charset="0"/>
                        <a:buNone/>
                        <a:tabLst/>
                        <a:defRPr/>
                      </a:pPr>
                      <a:r>
                        <a:rPr lang="fr-FR" sz="1000" b="0" spc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Lire interpréter</a:t>
                      </a:r>
                      <a:r>
                        <a:rPr lang="fr-FR" sz="1000" b="0" spc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et construire quelques représentations simples.</a:t>
                      </a:r>
                      <a:endParaRPr lang="fr-FR" sz="1000" b="0" spc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</a:rPr>
                        <a:t>Anglais</a:t>
                      </a:r>
                      <a:endParaRPr lang="fr-FR" sz="1050" b="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Connaître un vocabulaire, des énoncés simples pour communiquer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assoon Infant Std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000" b="0" kern="1400" dirty="0">
                          <a:solidFill>
                            <a:srgbClr val="000000"/>
                          </a:solidFill>
                          <a:effectLst/>
                          <a:latin typeface="Short Stack" panose="02010500040000000007" pitchFamily="2" charset="0"/>
                        </a:rPr>
                        <a:t>Commencer à acquérir une culture anglo-saxonne (alimentation, fête, géographie, chants…)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Histoire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Connaître quelques repères, personnages et dates historiques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(la préhistoire)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Géographie</a:t>
                      </a:r>
                      <a:endParaRPr lang="fr-FR" sz="11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Connaître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quelques aspects de la géographie de la Terre.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</a:rPr>
                        <a:t>Instruction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</a:rPr>
                        <a:t>civique et morale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Connaître</a:t>
                      </a:r>
                      <a:r>
                        <a:rPr lang="fr-FR" sz="1050" b="0" baseline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 </a:t>
                      </a:r>
                      <a:r>
                        <a:rPr lang="fr-FR" sz="1050" b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les </a:t>
                      </a:r>
                      <a:r>
                        <a:rPr lang="fr-FR" sz="1050" b="0" dirty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règles de vie de la classe</a:t>
                      </a:r>
                      <a:endParaRPr lang="fr-FR" sz="14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Connaître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quelques jours fériés et leur signification</a:t>
                      </a:r>
                      <a:endParaRPr lang="fr-FR" sz="105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Connaître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 les symboles de la République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Connaître les services municipaux de la ville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</a:rPr>
                        <a:t>Attitudes scolaires générales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Participer en classe</a:t>
                      </a:r>
                      <a:endParaRPr lang="fr-FR" sz="1000" b="0" dirty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Présenter son travail avec rigueur, clarté et précision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Avoir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Times New Roman"/>
                          <a:cs typeface="Times New Roman"/>
                        </a:rPr>
                        <a:t> un comportement convenable en classe (respect des règles de vie)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Savoir prendre une correction ou s’autocorriger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Mener un travail à son terme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Savoir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  <a:ea typeface="+mn-ea"/>
                          <a:cs typeface="+mn-cs"/>
                        </a:rPr>
                        <a:t> s’organiser dans son travail et être autonome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364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dirty="0" smtClean="0">
                          <a:solidFill>
                            <a:schemeClr val="tx1"/>
                          </a:solidFill>
                          <a:effectLst/>
                          <a:latin typeface="Short Stack" panose="02010500040000000007" pitchFamily="2" charset="0"/>
                        </a:rPr>
                        <a:t>Remplir ses responsabilités consciencieusement</a:t>
                      </a:r>
                      <a:endParaRPr lang="fr-FR" sz="1000" b="0" dirty="0" smtClean="0">
                        <a:solidFill>
                          <a:schemeClr val="tx1"/>
                        </a:solidFill>
                        <a:effectLst/>
                        <a:latin typeface="Short Stack" panose="02010500040000000007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Rectangle à coins arrondis 36"/>
          <p:cNvSpPr/>
          <p:nvPr/>
        </p:nvSpPr>
        <p:spPr>
          <a:xfrm>
            <a:off x="144289" y="900014"/>
            <a:ext cx="7056784" cy="9001000"/>
          </a:xfrm>
          <a:prstGeom prst="roundRect">
            <a:avLst>
              <a:gd name="adj" fmla="val 1321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660385" y="9729174"/>
            <a:ext cx="274900" cy="1094508"/>
          </a:xfrm>
          <a:prstGeom prst="rect">
            <a:avLst/>
          </a:prstGeom>
        </p:spPr>
      </p:pic>
      <p:sp>
        <p:nvSpPr>
          <p:cNvPr id="23" name="Rectangle à coins arrondis 22"/>
          <p:cNvSpPr/>
          <p:nvPr/>
        </p:nvSpPr>
        <p:spPr>
          <a:xfrm>
            <a:off x="144289" y="126842"/>
            <a:ext cx="7056784" cy="6119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458510" y="78890"/>
            <a:ext cx="3742563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cycle des approfondissements, </a:t>
            </a:r>
            <a:r>
              <a:rPr lang="fr-FR" sz="1800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classe de CE2</a:t>
            </a:r>
            <a:endParaRPr lang="fr-FR" sz="1800" b="1" cap="none" spc="0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26545"/>
          <a:stretch/>
        </p:blipFill>
        <p:spPr bwMode="auto">
          <a:xfrm>
            <a:off x="195255" y="176562"/>
            <a:ext cx="3114675" cy="51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 rot="16200000">
            <a:off x="-1012315" y="2584943"/>
            <a:ext cx="28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mathématiques</a:t>
            </a:r>
            <a:endParaRPr lang="fr-FR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2" y="4439226"/>
            <a:ext cx="60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1" y="5179562"/>
            <a:ext cx="609600" cy="76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3" y="5897115"/>
            <a:ext cx="609600" cy="1483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ZoneTexte 47"/>
          <p:cNvSpPr txBox="1"/>
          <p:nvPr/>
        </p:nvSpPr>
        <p:spPr>
          <a:xfrm rot="16200000">
            <a:off x="-717742" y="8314773"/>
            <a:ext cx="2247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</a:t>
            </a:r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utonomie et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13468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503</Words>
  <Application>Microsoft Office PowerPoint</Application>
  <PresentationFormat>Personnalisé</PresentationFormat>
  <Paragraphs>96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86</cp:revision>
  <dcterms:created xsi:type="dcterms:W3CDTF">2013-10-20T20:46:41Z</dcterms:created>
  <dcterms:modified xsi:type="dcterms:W3CDTF">2014-10-28T15:15:42Z</dcterms:modified>
</cp:coreProperties>
</file>