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38"/>
  </p:notesMasterIdLst>
  <p:sldIdLst>
    <p:sldId id="287" r:id="rId2"/>
    <p:sldId id="285" r:id="rId3"/>
    <p:sldId id="257" r:id="rId4"/>
    <p:sldId id="334" r:id="rId5"/>
    <p:sldId id="261" r:id="rId6"/>
    <p:sldId id="299" r:id="rId7"/>
    <p:sldId id="330" r:id="rId8"/>
    <p:sldId id="305" r:id="rId9"/>
    <p:sldId id="339" r:id="rId10"/>
    <p:sldId id="337" r:id="rId11"/>
    <p:sldId id="308" r:id="rId12"/>
    <p:sldId id="293" r:id="rId13"/>
    <p:sldId id="311" r:id="rId14"/>
    <p:sldId id="319" r:id="rId15"/>
    <p:sldId id="312" r:id="rId16"/>
    <p:sldId id="315" r:id="rId17"/>
    <p:sldId id="294" r:id="rId18"/>
    <p:sldId id="327" r:id="rId19"/>
    <p:sldId id="296" r:id="rId20"/>
    <p:sldId id="310" r:id="rId21"/>
    <p:sldId id="338" r:id="rId22"/>
    <p:sldId id="343" r:id="rId23"/>
    <p:sldId id="283" r:id="rId24"/>
    <p:sldId id="302" r:id="rId25"/>
    <p:sldId id="303" r:id="rId26"/>
    <p:sldId id="290" r:id="rId27"/>
    <p:sldId id="347" r:id="rId28"/>
    <p:sldId id="349" r:id="rId29"/>
    <p:sldId id="353" r:id="rId30"/>
    <p:sldId id="352" r:id="rId31"/>
    <p:sldId id="291" r:id="rId32"/>
    <p:sldId id="292" r:id="rId33"/>
    <p:sldId id="264" r:id="rId34"/>
    <p:sldId id="270" r:id="rId35"/>
    <p:sldId id="269" r:id="rId36"/>
    <p:sldId id="268" r:id="rId37"/>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4605" autoAdjust="0"/>
  </p:normalViewPr>
  <p:slideViewPr>
    <p:cSldViewPr>
      <p:cViewPr varScale="1">
        <p:scale>
          <a:sx n="82" d="100"/>
          <a:sy n="82" d="100"/>
        </p:scale>
        <p:origin x="-153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1" Type="http://schemas.openxmlformats.org/officeDocument/2006/relationships/oleObject" Target="file:///C:\Users\jean-marie%20BONNETIER\Desktop\Carling%20Concentration%20jouranali&#232;res%20final%202014.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jean-marie%20BONNETIER\Desktop\Carling%20Concentration%20jouranali&#232;res%20final%202014.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fr-FR"/>
  <c:chart>
    <c:plotArea>
      <c:layout>
        <c:manualLayout>
          <c:layoutTarget val="inner"/>
          <c:xMode val="edge"/>
          <c:yMode val="edge"/>
          <c:x val="0.13070858557087062"/>
          <c:y val="7.8199054839199811E-2"/>
          <c:w val="0.69355266672497362"/>
          <c:h val="0.89362848320080257"/>
        </c:manualLayout>
      </c:layout>
      <c:radarChart>
        <c:radarStyle val="marker"/>
        <c:ser>
          <c:idx val="0"/>
          <c:order val="0"/>
          <c:spPr>
            <a:ln>
              <a:solidFill>
                <a:srgbClr val="FF0000"/>
              </a:solidFill>
            </a:ln>
          </c:spPr>
          <c:marker>
            <c:symbol val="none"/>
          </c:marker>
          <c:cat>
            <c:strRef>
              <c:f>Météo!$O$290:$O$325</c:f>
              <c:strCache>
                <c:ptCount val="36"/>
                <c:pt idx="0">
                  <c:v>NORD</c:v>
                </c:pt>
                <c:pt idx="1">
                  <c:v>*</c:v>
                </c:pt>
                <c:pt idx="2">
                  <c:v>*</c:v>
                </c:pt>
                <c:pt idx="3">
                  <c:v>*</c:v>
                </c:pt>
                <c:pt idx="4">
                  <c:v>*</c:v>
                </c:pt>
                <c:pt idx="5">
                  <c:v>*</c:v>
                </c:pt>
                <c:pt idx="6">
                  <c:v>*</c:v>
                </c:pt>
                <c:pt idx="7">
                  <c:v>*</c:v>
                </c:pt>
                <c:pt idx="8">
                  <c:v>*</c:v>
                </c:pt>
                <c:pt idx="9">
                  <c:v>EST</c:v>
                </c:pt>
                <c:pt idx="10">
                  <c:v>*</c:v>
                </c:pt>
                <c:pt idx="11">
                  <c:v>*</c:v>
                </c:pt>
                <c:pt idx="12">
                  <c:v>*</c:v>
                </c:pt>
                <c:pt idx="13">
                  <c:v>*</c:v>
                </c:pt>
                <c:pt idx="14">
                  <c:v>*</c:v>
                </c:pt>
                <c:pt idx="15">
                  <c:v>*</c:v>
                </c:pt>
                <c:pt idx="16">
                  <c:v>*</c:v>
                </c:pt>
                <c:pt idx="17">
                  <c:v>*</c:v>
                </c:pt>
                <c:pt idx="18">
                  <c:v>SUD</c:v>
                </c:pt>
                <c:pt idx="19">
                  <c:v>*</c:v>
                </c:pt>
                <c:pt idx="20">
                  <c:v>*</c:v>
                </c:pt>
                <c:pt idx="21">
                  <c:v>*</c:v>
                </c:pt>
                <c:pt idx="22">
                  <c:v>*</c:v>
                </c:pt>
                <c:pt idx="23">
                  <c:v>*</c:v>
                </c:pt>
                <c:pt idx="24">
                  <c:v>*</c:v>
                </c:pt>
                <c:pt idx="25">
                  <c:v>*</c:v>
                </c:pt>
                <c:pt idx="26">
                  <c:v>*</c:v>
                </c:pt>
                <c:pt idx="27">
                  <c:v>OUEST</c:v>
                </c:pt>
                <c:pt idx="28">
                  <c:v>*</c:v>
                </c:pt>
                <c:pt idx="29">
                  <c:v>*</c:v>
                </c:pt>
                <c:pt idx="30">
                  <c:v>*</c:v>
                </c:pt>
                <c:pt idx="31">
                  <c:v>*</c:v>
                </c:pt>
                <c:pt idx="32">
                  <c:v>*</c:v>
                </c:pt>
                <c:pt idx="33">
                  <c:v>*</c:v>
                </c:pt>
                <c:pt idx="34">
                  <c:v>*</c:v>
                </c:pt>
                <c:pt idx="35">
                  <c:v>*</c:v>
                </c:pt>
              </c:strCache>
            </c:strRef>
          </c:cat>
          <c:val>
            <c:numRef>
              <c:f>Météo!$P$290:$P$325</c:f>
              <c:numCache>
                <c:formatCode>General</c:formatCode>
                <c:ptCount val="36"/>
                <c:pt idx="0">
                  <c:v>1.4</c:v>
                </c:pt>
                <c:pt idx="1">
                  <c:v>1.9</c:v>
                </c:pt>
                <c:pt idx="2">
                  <c:v>5.2</c:v>
                </c:pt>
                <c:pt idx="3">
                  <c:v>8.2000000000000011</c:v>
                </c:pt>
                <c:pt idx="4">
                  <c:v>8</c:v>
                </c:pt>
                <c:pt idx="5">
                  <c:v>6.1</c:v>
                </c:pt>
                <c:pt idx="6">
                  <c:v>4.0999999999999996</c:v>
                </c:pt>
                <c:pt idx="7">
                  <c:v>6</c:v>
                </c:pt>
                <c:pt idx="8">
                  <c:v>5.5</c:v>
                </c:pt>
                <c:pt idx="9">
                  <c:v>4.4000000000000004</c:v>
                </c:pt>
                <c:pt idx="10">
                  <c:v>3</c:v>
                </c:pt>
                <c:pt idx="11">
                  <c:v>2.2999999999999998</c:v>
                </c:pt>
                <c:pt idx="12">
                  <c:v>2.1</c:v>
                </c:pt>
                <c:pt idx="13">
                  <c:v>1.3</c:v>
                </c:pt>
                <c:pt idx="14">
                  <c:v>1.1000000000000001</c:v>
                </c:pt>
                <c:pt idx="15">
                  <c:v>1.2</c:v>
                </c:pt>
                <c:pt idx="16">
                  <c:v>0.8</c:v>
                </c:pt>
                <c:pt idx="17">
                  <c:v>0.8</c:v>
                </c:pt>
                <c:pt idx="18">
                  <c:v>0.8</c:v>
                </c:pt>
                <c:pt idx="19">
                  <c:v>0.60000000000000064</c:v>
                </c:pt>
                <c:pt idx="20">
                  <c:v>0.5</c:v>
                </c:pt>
                <c:pt idx="21">
                  <c:v>0.8</c:v>
                </c:pt>
                <c:pt idx="22">
                  <c:v>1.6</c:v>
                </c:pt>
                <c:pt idx="23">
                  <c:v>2.2999999999999998</c:v>
                </c:pt>
                <c:pt idx="24">
                  <c:v>2.4</c:v>
                </c:pt>
                <c:pt idx="25">
                  <c:v>2.7</c:v>
                </c:pt>
                <c:pt idx="26">
                  <c:v>5.8</c:v>
                </c:pt>
                <c:pt idx="27">
                  <c:v>5.5</c:v>
                </c:pt>
                <c:pt idx="28">
                  <c:v>3.3</c:v>
                </c:pt>
                <c:pt idx="29">
                  <c:v>2.2999999999999998</c:v>
                </c:pt>
                <c:pt idx="30">
                  <c:v>1.7000000000000013</c:v>
                </c:pt>
                <c:pt idx="31">
                  <c:v>1.6</c:v>
                </c:pt>
                <c:pt idx="32">
                  <c:v>1.3</c:v>
                </c:pt>
                <c:pt idx="33">
                  <c:v>1</c:v>
                </c:pt>
                <c:pt idx="34">
                  <c:v>1.1000000000000001</c:v>
                </c:pt>
                <c:pt idx="35">
                  <c:v>1.4</c:v>
                </c:pt>
              </c:numCache>
            </c:numRef>
          </c:val>
        </c:ser>
        <c:axId val="77115776"/>
        <c:axId val="77117312"/>
      </c:radarChart>
      <c:catAx>
        <c:axId val="77115776"/>
        <c:scaling>
          <c:orientation val="minMax"/>
        </c:scaling>
        <c:delete val="1"/>
        <c:axPos val="b"/>
        <c:majorGridlines/>
        <c:tickLblPos val="none"/>
        <c:crossAx val="77117312"/>
        <c:crosses val="autoZero"/>
        <c:auto val="1"/>
        <c:lblAlgn val="ctr"/>
        <c:lblOffset val="100"/>
      </c:catAx>
      <c:valAx>
        <c:axId val="77117312"/>
        <c:scaling>
          <c:orientation val="minMax"/>
        </c:scaling>
        <c:delete val="1"/>
        <c:axPos val="l"/>
        <c:numFmt formatCode="General" sourceLinked="1"/>
        <c:majorTickMark val="cross"/>
        <c:tickLblPos val="none"/>
        <c:crossAx val="77115776"/>
        <c:crosses val="autoZero"/>
        <c:crossBetween val="between"/>
      </c:valAx>
      <c:spPr>
        <a:noFill/>
        <a:ln w="25400">
          <a:noFill/>
        </a:ln>
      </c:spPr>
    </c:plotArea>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fr-FR"/>
  <c:chart>
    <c:plotArea>
      <c:layout>
        <c:manualLayout>
          <c:layoutTarget val="inner"/>
          <c:xMode val="edge"/>
          <c:yMode val="edge"/>
          <c:x val="0.25214525514192665"/>
          <c:y val="8.8680778182120432E-2"/>
          <c:w val="0.69554586754069359"/>
          <c:h val="0.88348365545215868"/>
        </c:manualLayout>
      </c:layout>
      <c:radarChart>
        <c:radarStyle val="marker"/>
        <c:ser>
          <c:idx val="0"/>
          <c:order val="0"/>
          <c:marker>
            <c:symbol val="none"/>
          </c:marker>
          <c:cat>
            <c:strRef>
              <c:f>Météo!$O$290:$O$325</c:f>
              <c:strCache>
                <c:ptCount val="36"/>
                <c:pt idx="0">
                  <c:v>NORD</c:v>
                </c:pt>
                <c:pt idx="1">
                  <c:v>*</c:v>
                </c:pt>
                <c:pt idx="2">
                  <c:v>*</c:v>
                </c:pt>
                <c:pt idx="3">
                  <c:v>*</c:v>
                </c:pt>
                <c:pt idx="4">
                  <c:v>*</c:v>
                </c:pt>
                <c:pt idx="5">
                  <c:v>*</c:v>
                </c:pt>
                <c:pt idx="6">
                  <c:v>*</c:v>
                </c:pt>
                <c:pt idx="7">
                  <c:v>*</c:v>
                </c:pt>
                <c:pt idx="8">
                  <c:v>*</c:v>
                </c:pt>
                <c:pt idx="9">
                  <c:v>EST</c:v>
                </c:pt>
                <c:pt idx="10">
                  <c:v>*</c:v>
                </c:pt>
                <c:pt idx="11">
                  <c:v>*</c:v>
                </c:pt>
                <c:pt idx="12">
                  <c:v>*</c:v>
                </c:pt>
                <c:pt idx="13">
                  <c:v>*</c:v>
                </c:pt>
                <c:pt idx="14">
                  <c:v>*</c:v>
                </c:pt>
                <c:pt idx="15">
                  <c:v>*</c:v>
                </c:pt>
                <c:pt idx="16">
                  <c:v>*</c:v>
                </c:pt>
                <c:pt idx="17">
                  <c:v>*</c:v>
                </c:pt>
                <c:pt idx="18">
                  <c:v>SUD</c:v>
                </c:pt>
                <c:pt idx="19">
                  <c:v>*</c:v>
                </c:pt>
                <c:pt idx="20">
                  <c:v>*</c:v>
                </c:pt>
                <c:pt idx="21">
                  <c:v>*</c:v>
                </c:pt>
                <c:pt idx="22">
                  <c:v>*</c:v>
                </c:pt>
                <c:pt idx="23">
                  <c:v>*</c:v>
                </c:pt>
                <c:pt idx="24">
                  <c:v>*</c:v>
                </c:pt>
                <c:pt idx="25">
                  <c:v>*</c:v>
                </c:pt>
                <c:pt idx="26">
                  <c:v>*</c:v>
                </c:pt>
                <c:pt idx="27">
                  <c:v>OUEST</c:v>
                </c:pt>
                <c:pt idx="28">
                  <c:v>*</c:v>
                </c:pt>
                <c:pt idx="29">
                  <c:v>*</c:v>
                </c:pt>
                <c:pt idx="30">
                  <c:v>*</c:v>
                </c:pt>
                <c:pt idx="31">
                  <c:v>*</c:v>
                </c:pt>
                <c:pt idx="32">
                  <c:v>*</c:v>
                </c:pt>
                <c:pt idx="33">
                  <c:v>*</c:v>
                </c:pt>
                <c:pt idx="34">
                  <c:v>*</c:v>
                </c:pt>
                <c:pt idx="35">
                  <c:v>*</c:v>
                </c:pt>
              </c:strCache>
            </c:strRef>
          </c:cat>
          <c:val>
            <c:numRef>
              <c:f>Météo!$P$290:$P$325</c:f>
              <c:numCache>
                <c:formatCode>General</c:formatCode>
                <c:ptCount val="36"/>
                <c:pt idx="0">
                  <c:v>1.4</c:v>
                </c:pt>
                <c:pt idx="1">
                  <c:v>1.9000000000000001</c:v>
                </c:pt>
                <c:pt idx="2">
                  <c:v>5.2</c:v>
                </c:pt>
                <c:pt idx="3">
                  <c:v>8.2000000000000011</c:v>
                </c:pt>
                <c:pt idx="4">
                  <c:v>8</c:v>
                </c:pt>
                <c:pt idx="5">
                  <c:v>6.1</c:v>
                </c:pt>
                <c:pt idx="6">
                  <c:v>4.0999999999999996</c:v>
                </c:pt>
                <c:pt idx="7">
                  <c:v>6</c:v>
                </c:pt>
                <c:pt idx="8">
                  <c:v>5.5</c:v>
                </c:pt>
                <c:pt idx="9">
                  <c:v>4.4000000000000004</c:v>
                </c:pt>
                <c:pt idx="10">
                  <c:v>3</c:v>
                </c:pt>
                <c:pt idx="11">
                  <c:v>2.2999999999999998</c:v>
                </c:pt>
                <c:pt idx="12">
                  <c:v>2.1</c:v>
                </c:pt>
                <c:pt idx="13">
                  <c:v>1.3</c:v>
                </c:pt>
                <c:pt idx="14">
                  <c:v>1.1000000000000001</c:v>
                </c:pt>
                <c:pt idx="15">
                  <c:v>1.2</c:v>
                </c:pt>
                <c:pt idx="16">
                  <c:v>0.8</c:v>
                </c:pt>
                <c:pt idx="17">
                  <c:v>0.8</c:v>
                </c:pt>
                <c:pt idx="18">
                  <c:v>0.8</c:v>
                </c:pt>
                <c:pt idx="19">
                  <c:v>0.60000000000000064</c:v>
                </c:pt>
                <c:pt idx="20">
                  <c:v>0.5</c:v>
                </c:pt>
                <c:pt idx="21">
                  <c:v>0.8</c:v>
                </c:pt>
                <c:pt idx="22">
                  <c:v>1.6</c:v>
                </c:pt>
                <c:pt idx="23">
                  <c:v>2.2999999999999998</c:v>
                </c:pt>
                <c:pt idx="24">
                  <c:v>2.4</c:v>
                </c:pt>
                <c:pt idx="25">
                  <c:v>2.7</c:v>
                </c:pt>
                <c:pt idx="26">
                  <c:v>5.8</c:v>
                </c:pt>
                <c:pt idx="27">
                  <c:v>5.5</c:v>
                </c:pt>
                <c:pt idx="28">
                  <c:v>3.3</c:v>
                </c:pt>
                <c:pt idx="29">
                  <c:v>2.2999999999999998</c:v>
                </c:pt>
                <c:pt idx="30">
                  <c:v>1.7000000000000008</c:v>
                </c:pt>
                <c:pt idx="31">
                  <c:v>1.6</c:v>
                </c:pt>
                <c:pt idx="32">
                  <c:v>1.3</c:v>
                </c:pt>
                <c:pt idx="33">
                  <c:v>1</c:v>
                </c:pt>
                <c:pt idx="34">
                  <c:v>1.1000000000000001</c:v>
                </c:pt>
                <c:pt idx="35">
                  <c:v>1.4</c:v>
                </c:pt>
              </c:numCache>
            </c:numRef>
          </c:val>
        </c:ser>
        <c:axId val="77174656"/>
        <c:axId val="77176192"/>
      </c:radarChart>
      <c:catAx>
        <c:axId val="77174656"/>
        <c:scaling>
          <c:orientation val="minMax"/>
        </c:scaling>
        <c:axPos val="b"/>
        <c:majorGridlines/>
        <c:tickLblPos val="nextTo"/>
        <c:crossAx val="77176192"/>
        <c:crosses val="autoZero"/>
        <c:auto val="1"/>
        <c:lblAlgn val="ctr"/>
        <c:lblOffset val="100"/>
      </c:catAx>
      <c:valAx>
        <c:axId val="77176192"/>
        <c:scaling>
          <c:orientation val="minMax"/>
        </c:scaling>
        <c:axPos val="l"/>
        <c:majorGridlines/>
        <c:numFmt formatCode="General" sourceLinked="1"/>
        <c:majorTickMark val="cross"/>
        <c:tickLblPos val="nextTo"/>
        <c:crossAx val="77174656"/>
        <c:crosses val="autoZero"/>
        <c:crossBetween val="between"/>
      </c:valAx>
    </c:plotArea>
    <c:legend>
      <c:legendPos val="r"/>
      <c:layout/>
    </c:legend>
    <c:plotVisOnly val="1"/>
  </c:chart>
  <c:spPr>
    <a:solidFill>
      <a:schemeClr val="lt1"/>
    </a:solidFill>
    <a:ln w="25400" cap="flat" cmpd="sng" algn="ctr">
      <a:solidFill>
        <a:schemeClr val="dk1"/>
      </a:solidFill>
      <a:prstDash val="solid"/>
    </a:ln>
    <a:effectLst/>
  </c:spPr>
  <c:txPr>
    <a:bodyPr/>
    <a:lstStyle/>
    <a:p>
      <a:pPr>
        <a:defRPr>
          <a:solidFill>
            <a:schemeClr val="dk1"/>
          </a:solidFill>
          <a:latin typeface="+mn-lt"/>
          <a:ea typeface="+mn-ea"/>
          <a:cs typeface="+mn-cs"/>
        </a:defRPr>
      </a:pPr>
      <a:endParaRPr lang="fr-FR"/>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FE1CD5C-2AB5-46F2-BA93-7FE9CF9493AF}" type="datetimeFigureOut">
              <a:rPr lang="fr-FR" smtClean="0"/>
              <a:pPr/>
              <a:t>27/11/2015</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1C4CD37-0BC2-4AB3-852C-1C104F930F66}"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Bonjour</a:t>
            </a:r>
            <a:endParaRPr lang="fr-FR" dirty="0"/>
          </a:p>
        </p:txBody>
      </p:sp>
      <p:sp>
        <p:nvSpPr>
          <p:cNvPr id="4" name="Espace réservé du numéro de diapositive 3"/>
          <p:cNvSpPr>
            <a:spLocks noGrp="1"/>
          </p:cNvSpPr>
          <p:nvPr>
            <p:ph type="sldNum" sz="quarter" idx="10"/>
          </p:nvPr>
        </p:nvSpPr>
        <p:spPr/>
        <p:txBody>
          <a:bodyPr/>
          <a:lstStyle/>
          <a:p>
            <a:fld id="{548F925F-BC0B-4153-8352-2A4369A33673}" type="slidenum">
              <a:rPr lang="fr-FR" smtClean="0">
                <a:solidFill>
                  <a:prstClr val="black"/>
                </a:solidFill>
              </a:rPr>
              <a:pPr/>
              <a:t>1</a:t>
            </a:fld>
            <a:endParaRPr lang="fr-FR"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643431BD-7F83-4FD1-820C-C65652A7FFB0}" type="datetimeFigureOut">
              <a:rPr lang="fr-FR" smtClean="0"/>
              <a:pPr/>
              <a:t>27/11/2015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04F34BD-39EB-44A2-8FAE-4F22410F0999}"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43431BD-7F83-4FD1-820C-C65652A7FFB0}" type="datetimeFigureOut">
              <a:rPr lang="fr-FR" smtClean="0"/>
              <a:pPr/>
              <a:t>27/11/2015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04F34BD-39EB-44A2-8FAE-4F22410F0999}"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43431BD-7F83-4FD1-820C-C65652A7FFB0}" type="datetimeFigureOut">
              <a:rPr lang="fr-FR" smtClean="0"/>
              <a:pPr/>
              <a:t>27/11/2015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04F34BD-39EB-44A2-8FAE-4F22410F0999}"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43431BD-7F83-4FD1-820C-C65652A7FFB0}" type="datetimeFigureOut">
              <a:rPr lang="fr-FR" smtClean="0"/>
              <a:pPr/>
              <a:t>27/11/2015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04F34BD-39EB-44A2-8FAE-4F22410F0999}"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643431BD-7F83-4FD1-820C-C65652A7FFB0}" type="datetimeFigureOut">
              <a:rPr lang="fr-FR" smtClean="0"/>
              <a:pPr/>
              <a:t>27/11/2015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04F34BD-39EB-44A2-8FAE-4F22410F0999}"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643431BD-7F83-4FD1-820C-C65652A7FFB0}" type="datetimeFigureOut">
              <a:rPr lang="fr-FR" smtClean="0"/>
              <a:pPr/>
              <a:t>27/11/2015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04F34BD-39EB-44A2-8FAE-4F22410F0999}"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643431BD-7F83-4FD1-820C-C65652A7FFB0}" type="datetimeFigureOut">
              <a:rPr lang="fr-FR" smtClean="0"/>
              <a:pPr/>
              <a:t>27/11/2015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104F34BD-39EB-44A2-8FAE-4F22410F0999}"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643431BD-7F83-4FD1-820C-C65652A7FFB0}" type="datetimeFigureOut">
              <a:rPr lang="fr-FR" smtClean="0"/>
              <a:pPr/>
              <a:t>27/11/2015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104F34BD-39EB-44A2-8FAE-4F22410F0999}"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43431BD-7F83-4FD1-820C-C65652A7FFB0}" type="datetimeFigureOut">
              <a:rPr lang="fr-FR" smtClean="0"/>
              <a:pPr/>
              <a:t>27/11/2015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104F34BD-39EB-44A2-8FAE-4F22410F0999}"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643431BD-7F83-4FD1-820C-C65652A7FFB0}" type="datetimeFigureOut">
              <a:rPr lang="fr-FR" smtClean="0"/>
              <a:pPr/>
              <a:t>27/11/2015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04F34BD-39EB-44A2-8FAE-4F22410F0999}"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643431BD-7F83-4FD1-820C-C65652A7FFB0}" type="datetimeFigureOut">
              <a:rPr lang="fr-FR" smtClean="0"/>
              <a:pPr/>
              <a:t>27/11/2015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04F34BD-39EB-44A2-8FAE-4F22410F0999}"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3431BD-7F83-4FD1-820C-C65652A7FFB0}" type="datetimeFigureOut">
              <a:rPr lang="fr-FR" smtClean="0"/>
              <a:pPr/>
              <a:t>27/11/2015</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4F34BD-39EB-44A2-8FAE-4F22410F0999}"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685800" y="1628800"/>
            <a:ext cx="7772400" cy="3312367"/>
          </a:xfrm>
        </p:spPr>
        <p:txBody>
          <a:bodyPr>
            <a:normAutofit fontScale="90000"/>
          </a:bodyPr>
          <a:lstStyle/>
          <a:p>
            <a:r>
              <a:rPr lang="fr-FR" b="1" dirty="0" smtClean="0">
                <a:solidFill>
                  <a:srgbClr val="FFFF00"/>
                </a:solidFill>
                <a:latin typeface="Comic Sans MS" pitchFamily="66" charset="0"/>
              </a:rPr>
              <a:t>ADELP </a:t>
            </a:r>
            <a:br>
              <a:rPr lang="fr-FR" b="1" dirty="0" smtClean="0">
                <a:solidFill>
                  <a:srgbClr val="FFFF00"/>
                </a:solidFill>
                <a:latin typeface="Comic Sans MS" pitchFamily="66" charset="0"/>
              </a:rPr>
            </a:br>
            <a:r>
              <a:rPr lang="fr-FR" b="1" dirty="0" smtClean="0">
                <a:solidFill>
                  <a:srgbClr val="FFFF00"/>
                </a:solidFill>
                <a:latin typeface="Comic Sans MS" pitchFamily="66" charset="0"/>
              </a:rPr>
              <a:t/>
            </a:r>
            <a:br>
              <a:rPr lang="fr-FR" b="1" dirty="0" smtClean="0">
                <a:solidFill>
                  <a:srgbClr val="FFFF00"/>
                </a:solidFill>
                <a:latin typeface="Comic Sans MS" pitchFamily="66" charset="0"/>
              </a:rPr>
            </a:br>
            <a:r>
              <a:rPr lang="fr-FR" b="1" dirty="0" smtClean="0">
                <a:solidFill>
                  <a:srgbClr val="FFFF00"/>
                </a:solidFill>
                <a:latin typeface="Comic Sans MS" pitchFamily="66" charset="0"/>
              </a:rPr>
              <a:t>REUNION ORDINAIRE</a:t>
            </a:r>
            <a:br>
              <a:rPr lang="fr-FR" b="1" dirty="0" smtClean="0">
                <a:solidFill>
                  <a:srgbClr val="FFFF00"/>
                </a:solidFill>
                <a:latin typeface="Comic Sans MS" pitchFamily="66" charset="0"/>
              </a:rPr>
            </a:br>
            <a:r>
              <a:rPr lang="fr-FR" b="1" dirty="0" smtClean="0">
                <a:solidFill>
                  <a:srgbClr val="FFFF00"/>
                </a:solidFill>
                <a:latin typeface="Comic Sans MS" pitchFamily="66" charset="0"/>
              </a:rPr>
              <a:t>du</a:t>
            </a:r>
            <a:br>
              <a:rPr lang="fr-FR" b="1" dirty="0" smtClean="0">
                <a:solidFill>
                  <a:srgbClr val="FFFF00"/>
                </a:solidFill>
                <a:latin typeface="Comic Sans MS" pitchFamily="66" charset="0"/>
              </a:rPr>
            </a:br>
            <a:r>
              <a:rPr lang="fr-FR" b="1" dirty="0" smtClean="0">
                <a:solidFill>
                  <a:srgbClr val="FFFF00"/>
                </a:solidFill>
                <a:latin typeface="Comic Sans MS" pitchFamily="66" charset="0"/>
              </a:rPr>
              <a:t> 25 novembre 2015</a:t>
            </a:r>
            <a:endParaRPr lang="fr-FR" b="1" dirty="0">
              <a:solidFill>
                <a:srgbClr val="FFFF00"/>
              </a:solidFill>
              <a:latin typeface="Comic Sans MS" pitchFamily="66"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71600" y="476672"/>
            <a:ext cx="8172400" cy="369332"/>
          </a:xfrm>
          <a:prstGeom prst="rect">
            <a:avLst/>
          </a:prstGeom>
        </p:spPr>
        <p:txBody>
          <a:bodyPr wrap="square">
            <a:spAutoFit/>
          </a:bodyPr>
          <a:lstStyle/>
          <a:p>
            <a:r>
              <a:rPr lang="fr-FR" b="1" u="sng" dirty="0" smtClean="0">
                <a:solidFill>
                  <a:srgbClr val="FF0000"/>
                </a:solidFill>
                <a:latin typeface="Arial" pitchFamily="34" charset="0"/>
                <a:ea typeface="Times New Roman" pitchFamily="18" charset="0"/>
                <a:cs typeface="Arial" pitchFamily="34" charset="0"/>
              </a:rPr>
              <a:t>Les objectifs de la société EGL - la Française De l’ Énergie :</a:t>
            </a:r>
            <a:endParaRPr lang="fr-FR" sz="2400" dirty="0">
              <a:solidFill>
                <a:srgbClr val="FF0000"/>
              </a:solidFill>
            </a:endParaRPr>
          </a:p>
        </p:txBody>
      </p:sp>
      <p:sp>
        <p:nvSpPr>
          <p:cNvPr id="5" name="Flèche droite 4"/>
          <p:cNvSpPr/>
          <p:nvPr/>
        </p:nvSpPr>
        <p:spPr>
          <a:xfrm>
            <a:off x="179512" y="548680"/>
            <a:ext cx="720080" cy="2880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p:cNvSpPr txBox="1"/>
          <p:nvPr/>
        </p:nvSpPr>
        <p:spPr>
          <a:xfrm>
            <a:off x="467544" y="1556792"/>
            <a:ext cx="8100392" cy="4308872"/>
          </a:xfrm>
          <a:prstGeom prst="rect">
            <a:avLst/>
          </a:prstGeom>
          <a:noFill/>
        </p:spPr>
        <p:txBody>
          <a:bodyPr wrap="square" rtlCol="0">
            <a:spAutoFit/>
          </a:bodyPr>
          <a:lstStyle/>
          <a:p>
            <a:pPr>
              <a:buFont typeface="Arial" pitchFamily="34" charset="0"/>
              <a:buChar char="•"/>
            </a:pPr>
            <a:r>
              <a:rPr lang="fr-FR" sz="1400" b="1" dirty="0" smtClean="0">
                <a:latin typeface="Arial" pitchFamily="34" charset="0"/>
                <a:cs typeface="Arial" pitchFamily="34" charset="0"/>
              </a:rPr>
              <a:t>Un développement industriel : les ressources estimées représentent 8 à 10% de la consommation énergétique de la France pendant 20 ans .</a:t>
            </a:r>
          </a:p>
          <a:p>
            <a:pPr>
              <a:buFont typeface="Arial" pitchFamily="34" charset="0"/>
              <a:buChar char="•"/>
            </a:pPr>
            <a:endParaRPr lang="fr-FR" sz="1400" b="1" dirty="0" smtClean="0">
              <a:latin typeface="Arial" pitchFamily="34" charset="0"/>
              <a:cs typeface="Arial" pitchFamily="34" charset="0"/>
            </a:endParaRPr>
          </a:p>
          <a:p>
            <a:pPr>
              <a:buFont typeface="Arial" pitchFamily="34" charset="0"/>
              <a:buChar char="•"/>
            </a:pPr>
            <a:endParaRPr lang="fr-FR" sz="1400" b="1" dirty="0" smtClean="0">
              <a:latin typeface="Arial" pitchFamily="34" charset="0"/>
              <a:cs typeface="Arial" pitchFamily="34" charset="0"/>
            </a:endParaRPr>
          </a:p>
          <a:p>
            <a:pPr>
              <a:buFont typeface="Arial" pitchFamily="34" charset="0"/>
              <a:buChar char="•"/>
            </a:pPr>
            <a:endParaRPr lang="fr-FR" sz="1400" b="1" dirty="0" smtClean="0">
              <a:latin typeface="Arial" pitchFamily="34" charset="0"/>
              <a:cs typeface="Arial" pitchFamily="34" charset="0"/>
            </a:endParaRPr>
          </a:p>
          <a:p>
            <a:pPr>
              <a:buFont typeface="Arial" pitchFamily="34" charset="0"/>
              <a:buChar char="•"/>
            </a:pPr>
            <a:r>
              <a:rPr lang="fr-FR" sz="1400" b="1" dirty="0" smtClean="0">
                <a:latin typeface="Arial" pitchFamily="34" charset="0"/>
                <a:cs typeface="Arial" pitchFamily="34" charset="0"/>
              </a:rPr>
              <a:t> Discussions en cours avec :</a:t>
            </a:r>
          </a:p>
          <a:p>
            <a:pPr>
              <a:buFont typeface="Arial" pitchFamily="34" charset="0"/>
              <a:buChar char="•"/>
            </a:pPr>
            <a:endParaRPr lang="fr-FR" sz="1400" b="1" dirty="0" smtClean="0">
              <a:latin typeface="Arial" pitchFamily="34" charset="0"/>
              <a:cs typeface="Arial" pitchFamily="34" charset="0"/>
            </a:endParaRPr>
          </a:p>
          <a:p>
            <a:pPr>
              <a:buFont typeface="Arial" pitchFamily="34" charset="0"/>
              <a:buChar char="•"/>
            </a:pPr>
            <a:endParaRPr lang="fr-FR" sz="1400" b="1" dirty="0" smtClean="0">
              <a:latin typeface="Arial" pitchFamily="34" charset="0"/>
              <a:cs typeface="Arial" pitchFamily="34" charset="0"/>
            </a:endParaRPr>
          </a:p>
          <a:p>
            <a:pPr lvl="1">
              <a:buFont typeface="Wingdings" pitchFamily="2" charset="2"/>
              <a:buChar char="Ø"/>
            </a:pPr>
            <a:r>
              <a:rPr lang="fr-FR" sz="1400" b="1" dirty="0" smtClean="0">
                <a:latin typeface="Arial" pitchFamily="34" charset="0"/>
                <a:cs typeface="Arial" pitchFamily="34" charset="0"/>
              </a:rPr>
              <a:t>les distributeurs locaux de gaz (</a:t>
            </a:r>
            <a:r>
              <a:rPr lang="fr-FR" sz="1400" b="1" dirty="0" err="1" smtClean="0">
                <a:latin typeface="Arial" pitchFamily="34" charset="0"/>
                <a:cs typeface="Arial" pitchFamily="34" charset="0"/>
              </a:rPr>
              <a:t>Energis</a:t>
            </a:r>
            <a:r>
              <a:rPr lang="fr-FR" sz="1400" b="1" dirty="0" smtClean="0">
                <a:latin typeface="Arial" pitchFamily="34" charset="0"/>
                <a:cs typeface="Arial" pitchFamily="34" charset="0"/>
              </a:rPr>
              <a:t> :Saint </a:t>
            </a:r>
            <a:r>
              <a:rPr lang="fr-FR" sz="1400" b="1" dirty="0" err="1" smtClean="0">
                <a:latin typeface="Arial" pitchFamily="34" charset="0"/>
                <a:cs typeface="Arial" pitchFamily="34" charset="0"/>
              </a:rPr>
              <a:t>Avold</a:t>
            </a:r>
            <a:r>
              <a:rPr lang="fr-FR" sz="1400" b="1" dirty="0" smtClean="0">
                <a:latin typeface="Arial" pitchFamily="34" charset="0"/>
                <a:cs typeface="Arial" pitchFamily="34" charset="0"/>
              </a:rPr>
              <a:t> ).</a:t>
            </a:r>
          </a:p>
          <a:p>
            <a:pPr lvl="1">
              <a:buFont typeface="Wingdings" pitchFamily="2" charset="2"/>
              <a:buChar char="Ø"/>
            </a:pPr>
            <a:r>
              <a:rPr lang="fr-FR" sz="1400" b="1" dirty="0" smtClean="0">
                <a:latin typeface="Arial" pitchFamily="34" charset="0"/>
                <a:cs typeface="Arial" pitchFamily="34" charset="0"/>
              </a:rPr>
              <a:t>Université de Lorraine : évaluation des ressources de gaz dans le charbon</a:t>
            </a:r>
          </a:p>
          <a:p>
            <a:pPr lvl="1">
              <a:buFont typeface="Arial" pitchFamily="34" charset="0"/>
              <a:buChar char="•"/>
            </a:pPr>
            <a:endParaRPr lang="fr-FR" sz="1400" b="1" dirty="0" smtClean="0">
              <a:latin typeface="Arial" pitchFamily="34" charset="0"/>
              <a:cs typeface="Arial" pitchFamily="34" charset="0"/>
            </a:endParaRPr>
          </a:p>
          <a:p>
            <a:pPr>
              <a:buFont typeface="Arial" pitchFamily="34" charset="0"/>
              <a:buChar char="•"/>
            </a:pPr>
            <a:endParaRPr lang="fr-FR" sz="1400" b="1" dirty="0" smtClean="0">
              <a:latin typeface="Arial" pitchFamily="34" charset="0"/>
              <a:cs typeface="Arial" pitchFamily="34" charset="0"/>
            </a:endParaRPr>
          </a:p>
          <a:p>
            <a:pPr>
              <a:buFont typeface="Arial" pitchFamily="34" charset="0"/>
              <a:buChar char="•"/>
            </a:pPr>
            <a:endParaRPr lang="fr-FR" sz="1400" b="1" dirty="0" smtClean="0">
              <a:latin typeface="Arial" pitchFamily="34" charset="0"/>
              <a:cs typeface="Arial" pitchFamily="34" charset="0"/>
            </a:endParaRPr>
          </a:p>
          <a:p>
            <a:pPr>
              <a:buFont typeface="Arial" pitchFamily="34" charset="0"/>
              <a:buChar char="•"/>
            </a:pPr>
            <a:r>
              <a:rPr lang="fr-FR" sz="1400" b="1" dirty="0" smtClean="0">
                <a:latin typeface="Arial" pitchFamily="34" charset="0"/>
                <a:cs typeface="Arial" pitchFamily="34" charset="0"/>
              </a:rPr>
              <a:t>Être présent pendant 25 ans.</a:t>
            </a:r>
          </a:p>
          <a:p>
            <a:pPr>
              <a:buFont typeface="Arial" pitchFamily="34" charset="0"/>
              <a:buChar char="•"/>
            </a:pPr>
            <a:endParaRPr lang="fr-FR" sz="1400" b="1" dirty="0" smtClean="0">
              <a:latin typeface="Arial" pitchFamily="34" charset="0"/>
              <a:cs typeface="Arial" pitchFamily="34" charset="0"/>
            </a:endParaRPr>
          </a:p>
          <a:p>
            <a:pPr>
              <a:buFont typeface="Arial" pitchFamily="34" charset="0"/>
              <a:buChar char="•"/>
            </a:pPr>
            <a:endParaRPr lang="fr-FR" sz="1400" b="1" dirty="0" smtClean="0">
              <a:latin typeface="Arial" pitchFamily="34" charset="0"/>
              <a:cs typeface="Arial" pitchFamily="34" charset="0"/>
            </a:endParaRPr>
          </a:p>
          <a:p>
            <a:pPr>
              <a:buFont typeface="Arial" pitchFamily="34" charset="0"/>
              <a:buChar char="•"/>
            </a:pPr>
            <a:r>
              <a:rPr lang="fr-FR" sz="1400" b="1" dirty="0" smtClean="0">
                <a:latin typeface="Arial" pitchFamily="34" charset="0"/>
                <a:cs typeface="Arial" pitchFamily="34" charset="0"/>
              </a:rPr>
              <a:t>Investissement de 40 millions d’Euros dans le projet. </a:t>
            </a:r>
          </a:p>
          <a:p>
            <a:pPr>
              <a:buFont typeface="Arial" pitchFamily="34" charset="0"/>
              <a:buChar char="•"/>
            </a:pPr>
            <a:endParaRPr lang="fr-FR" dirty="0" smtClean="0"/>
          </a:p>
          <a:p>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12" end="1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755576" y="1664514"/>
            <a:ext cx="7632848"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4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Nous disposons de très peu d'éléments concernant la solidité financière de cette société :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lvl="1" eaLnBrk="0" fontAlgn="base" hangingPunct="0">
              <a:spcBef>
                <a:spcPct val="0"/>
              </a:spcBef>
              <a:spcAft>
                <a:spcPct val="0"/>
              </a:spcAft>
              <a:buFont typeface="Arial" pitchFamily="34" charset="0"/>
              <a:buChar char="•"/>
            </a:pPr>
            <a:r>
              <a:rPr kumimoji="0" lang="fr-FR"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faibles capitaux propres, soumise au droit et à la fiscalité de pays anglo-saxons.</a:t>
            </a:r>
          </a:p>
          <a:p>
            <a:pPr lvl="1" eaLnBrk="0" fontAlgn="base" hangingPunct="0">
              <a:spcBef>
                <a:spcPct val="0"/>
              </a:spcBef>
              <a:spcAft>
                <a:spcPct val="0"/>
              </a:spcAft>
              <a:buFont typeface="Arial" pitchFamily="34" charset="0"/>
              <a:buChar char="•"/>
            </a:pPr>
            <a:endParaRPr kumimoji="0" lang="fr-FR"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lvl="1" eaLnBrk="0" fontAlgn="base" hangingPunct="0">
              <a:spcBef>
                <a:spcPct val="0"/>
              </a:spcBef>
              <a:spcAft>
                <a:spcPct val="0"/>
              </a:spcAft>
              <a:buFont typeface="Arial" pitchFamily="34" charset="0"/>
              <a:buChar char="•"/>
            </a:pPr>
            <a:endParaRPr kumimoji="0" lang="fr-FR" sz="1400" b="1" i="0" u="none" strike="noStrike" cap="none" normalizeH="0" baseline="0" dirty="0" smtClean="0">
              <a:ln>
                <a:noFill/>
              </a:ln>
              <a:solidFill>
                <a:schemeClr val="tx1"/>
              </a:solidFill>
              <a:effectLst/>
              <a:latin typeface="Arial" pitchFamily="34" charset="0"/>
              <a:cs typeface="Arial" pitchFamily="34" charset="0"/>
            </a:endParaRPr>
          </a:p>
          <a:p>
            <a:pPr lvl="1" eaLnBrk="0" fontAlgn="base" hangingPunct="0">
              <a:spcBef>
                <a:spcPct val="0"/>
              </a:spcBef>
              <a:spcAft>
                <a:spcPct val="0"/>
              </a:spcAft>
              <a:buFont typeface="Arial" pitchFamily="34" charset="0"/>
              <a:buChar char="•"/>
            </a:pPr>
            <a:r>
              <a:rPr kumimoji="0" lang="fr-FR"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La domiciliation de la maison-mère à Londres rend difficile l'accès aux résultats et bilans de cette entreprise. </a:t>
            </a:r>
          </a:p>
          <a:p>
            <a:pPr lvl="1" eaLnBrk="0" fontAlgn="base" hangingPunct="0">
              <a:spcBef>
                <a:spcPct val="0"/>
              </a:spcBef>
              <a:spcAft>
                <a:spcPct val="0"/>
              </a:spcAft>
              <a:buFont typeface="Arial" pitchFamily="34" charset="0"/>
              <a:buChar char="•"/>
            </a:pPr>
            <a:endParaRPr kumimoji="0" lang="fr-FR"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4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Si cette société , pour une raison ou une autre devrait disparaître ,qui endossera les responsabilités et assurera les dédommagements en cas de litiges ou de pollution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4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Les communes ? L'Etat ?</a:t>
            </a:r>
            <a:endParaRPr kumimoji="0" lang="fr-FR" sz="1400" b="1"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ctangle 4"/>
          <p:cNvSpPr/>
          <p:nvPr/>
        </p:nvSpPr>
        <p:spPr>
          <a:xfrm>
            <a:off x="1331640" y="908720"/>
            <a:ext cx="7704856" cy="369332"/>
          </a:xfrm>
          <a:prstGeom prst="rect">
            <a:avLst/>
          </a:prstGeom>
        </p:spPr>
        <p:txBody>
          <a:bodyPr wrap="square">
            <a:spAutoFit/>
          </a:bodyPr>
          <a:lstStyle/>
          <a:p>
            <a:pPr lvl="0" eaLnBrk="0" fontAlgn="base" hangingPunct="0">
              <a:spcBef>
                <a:spcPct val="0"/>
              </a:spcBef>
              <a:spcAft>
                <a:spcPct val="0"/>
              </a:spcAft>
            </a:pPr>
            <a:r>
              <a:rPr lang="fr-FR" b="1" u="sng" dirty="0" smtClean="0">
                <a:solidFill>
                  <a:srgbClr val="FF0000"/>
                </a:solidFill>
                <a:latin typeface="Arial" pitchFamily="34" charset="0"/>
                <a:ea typeface="Times New Roman" pitchFamily="18" charset="0"/>
                <a:cs typeface="Arial" pitchFamily="34" charset="0"/>
              </a:rPr>
              <a:t>La fiscalité de la  société EGL devenue la Française De l’ Énergie  :</a:t>
            </a:r>
          </a:p>
        </p:txBody>
      </p:sp>
      <p:sp>
        <p:nvSpPr>
          <p:cNvPr id="7" name="ZoneTexte 6"/>
          <p:cNvSpPr txBox="1"/>
          <p:nvPr/>
        </p:nvSpPr>
        <p:spPr>
          <a:xfrm>
            <a:off x="323528" y="5301208"/>
            <a:ext cx="9144000" cy="1754326"/>
          </a:xfrm>
          <a:prstGeom prst="rect">
            <a:avLst/>
          </a:prstGeom>
          <a:noFill/>
        </p:spPr>
        <p:txBody>
          <a:bodyPr wrap="square" rtlCol="0">
            <a:spAutoFit/>
          </a:bodyPr>
          <a:lstStyle/>
          <a:p>
            <a:r>
              <a:rPr lang="fr-FR" i="1" u="sng" dirty="0" smtClean="0">
                <a:solidFill>
                  <a:srgbClr val="FF0000"/>
                </a:solidFill>
              </a:rPr>
              <a:t>Information de le Française de l’Energie</a:t>
            </a:r>
            <a:r>
              <a:rPr lang="fr-FR" i="1" dirty="0" smtClean="0">
                <a:solidFill>
                  <a:srgbClr val="FF0000"/>
                </a:solidFill>
              </a:rPr>
              <a:t>:</a:t>
            </a:r>
          </a:p>
          <a:p>
            <a:r>
              <a:rPr lang="fr-FR" i="1" dirty="0" smtClean="0">
                <a:solidFill>
                  <a:srgbClr val="FF0000"/>
                </a:solidFill>
              </a:rPr>
              <a:t>La société est également  immatriculée en France au registre du commerce de Sarreguemines.</a:t>
            </a:r>
          </a:p>
          <a:p>
            <a:r>
              <a:rPr lang="fr-FR" i="1" dirty="0" smtClean="0">
                <a:solidFill>
                  <a:srgbClr val="FF0000"/>
                </a:solidFill>
              </a:rPr>
              <a:t>Elle utilise </a:t>
            </a:r>
            <a:r>
              <a:rPr lang="fr-FR" i="1" u="sng" dirty="0" smtClean="0">
                <a:solidFill>
                  <a:srgbClr val="FF0000"/>
                </a:solidFill>
              </a:rPr>
              <a:t>ses fonds propres </a:t>
            </a:r>
            <a:r>
              <a:rPr lang="fr-FR" i="1" dirty="0" smtClean="0">
                <a:solidFill>
                  <a:srgbClr val="FF0000"/>
                </a:solidFill>
              </a:rPr>
              <a:t>pour mener son projet et l’aide </a:t>
            </a:r>
            <a:r>
              <a:rPr lang="fr-FR" i="1" u="sng" dirty="0" smtClean="0">
                <a:solidFill>
                  <a:srgbClr val="FF0000"/>
                </a:solidFill>
              </a:rPr>
              <a:t>d’investisseurs institutionnels.</a:t>
            </a:r>
          </a:p>
          <a:p>
            <a:r>
              <a:rPr lang="fr-FR" i="1" dirty="0" smtClean="0">
                <a:solidFill>
                  <a:srgbClr val="FF0000"/>
                </a:solidFill>
              </a:rPr>
              <a:t>(de sociétés d'investissement, de fonds de pension, d'organismes de placement collectif en valeurs mobilières (OPCVM) ou de sociétés d'assurance.)</a:t>
            </a:r>
          </a:p>
          <a:p>
            <a:endParaRPr lang="fr-FR" i="1" dirty="0">
              <a:solidFill>
                <a:srgbClr val="FF0000"/>
              </a:solidFill>
            </a:endParaRPr>
          </a:p>
        </p:txBody>
      </p:sp>
      <p:sp>
        <p:nvSpPr>
          <p:cNvPr id="8" name="Flèche droite 7"/>
          <p:cNvSpPr/>
          <p:nvPr/>
        </p:nvSpPr>
        <p:spPr>
          <a:xfrm>
            <a:off x="395536" y="908720"/>
            <a:ext cx="720080" cy="2880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395536" y="971437"/>
            <a:ext cx="8352928" cy="51398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Par le passé, en 2006, des forages ont déjà été réalisés à </a:t>
            </a:r>
            <a:r>
              <a:rPr kumimoji="0" lang="fr-FR" sz="14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Diebling</a:t>
            </a:r>
            <a:r>
              <a:rPr kumimoji="0" lang="fr-FR"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et à Folschviller puis plus récemment  sur les communes de </a:t>
            </a:r>
            <a:r>
              <a:rPr kumimoji="0" lang="fr-FR" sz="14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Freybouse</a:t>
            </a:r>
            <a:r>
              <a:rPr kumimoji="0" lang="fr-FR"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fr-FR" sz="14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Tritteling</a:t>
            </a:r>
            <a:r>
              <a:rPr kumimoji="0" lang="fr-FR"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r>
              <a:rPr kumimoji="0" lang="fr-FR" sz="14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Redlach</a:t>
            </a:r>
            <a:r>
              <a:rPr kumimoji="0" lang="fr-FR"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 </a:t>
            </a:r>
            <a:r>
              <a:rPr kumimoji="0" lang="fr-FR" sz="14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Pontpierre</a:t>
            </a:r>
            <a:r>
              <a:rPr kumimoji="0" lang="fr-FR"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et </a:t>
            </a:r>
            <a:r>
              <a:rPr kumimoji="0" lang="fr-FR" sz="14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Loupershouse</a:t>
            </a:r>
            <a:r>
              <a:rPr kumimoji="0" lang="fr-FR"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fr-FR"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a:t>
            </a:r>
            <a:r>
              <a:rPr kumimoji="0" lang="fr-FR"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ucun bilan concernant ces recherches n’a été publié.</a:t>
            </a:r>
          </a:p>
          <a:p>
            <a:pPr marL="0" marR="0" lvl="0" indent="0" algn="l" defTabSz="914400" rtl="0" eaLnBrk="0" fontAlgn="base" latinLnBrk="0" hangingPunct="0">
              <a:lnSpc>
                <a:spcPct val="100000"/>
              </a:lnSpc>
              <a:spcBef>
                <a:spcPct val="0"/>
              </a:spcBef>
              <a:spcAft>
                <a:spcPct val="0"/>
              </a:spcAft>
              <a:buClrTx/>
              <a:buSzTx/>
              <a:buFontTx/>
              <a:buNone/>
              <a:tabLst/>
            </a:pPr>
            <a:endParaRPr lang="fr-FR" sz="1400" b="1" dirty="0" smtClean="0">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fr-FR" sz="1400" b="1" dirty="0" smtClean="0">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Ces travaux n’ont pas encore donné lieu à aucune exploitation des forages ( pourquoi ? )</a:t>
            </a:r>
          </a:p>
          <a:p>
            <a:pPr marL="0" marR="0" lvl="0" indent="0" algn="l" defTabSz="914400" rtl="0" eaLnBrk="0" fontAlgn="base" latinLnBrk="0" hangingPunct="0">
              <a:lnSpc>
                <a:spcPct val="100000"/>
              </a:lnSpc>
              <a:spcBef>
                <a:spcPct val="0"/>
              </a:spcBef>
              <a:spcAft>
                <a:spcPct val="0"/>
              </a:spcAft>
              <a:buClrTx/>
              <a:buSzTx/>
              <a:buFontTx/>
              <a:buNone/>
              <a:tabLst/>
            </a:pPr>
            <a:endParaRPr lang="fr-FR" sz="1400" b="1" dirty="0" smtClean="0">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fr-FR" sz="1400" b="1" dirty="0" smtClean="0">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Aucune information officielle de la part de la société EGL ou de l'Administration (DREAL) n’a été fournie.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De même à l’échelle nationale, </a:t>
            </a:r>
            <a:r>
              <a:rPr kumimoji="0" lang="fr-FR" sz="1400" b="1"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aucune phase d’exploitation n’a été répertoriée donc aucun résultat concernant l’impact sur l’environnement.</a:t>
            </a:r>
            <a:r>
              <a:rPr kumimoji="0" lang="fr-FR"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lang="fr-FR" sz="1400" b="1" dirty="0" smtClean="0">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fr-FR" sz="1400" b="1" dirty="0" smtClean="0">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Le plus surprenant  (septembre 2015), 'EGL/Française de l'Energie‘ fait savoir que                        </a:t>
            </a:r>
            <a:r>
              <a:rPr kumimoji="0" lang="fr-FR" sz="16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la finalisation de ces étapes de test « devrait permettre de confirmer le lancement d'une production effective à partir de 2017». </a:t>
            </a:r>
            <a:endParaRPr lang="fr-FR" sz="1400" b="1" dirty="0" smtClean="0">
              <a:solidFill>
                <a:srgbClr val="FF0000"/>
              </a:solidFill>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ctangle 4"/>
          <p:cNvSpPr/>
          <p:nvPr/>
        </p:nvSpPr>
        <p:spPr>
          <a:xfrm>
            <a:off x="971600" y="476672"/>
            <a:ext cx="8172400" cy="369332"/>
          </a:xfrm>
          <a:prstGeom prst="rect">
            <a:avLst/>
          </a:prstGeom>
        </p:spPr>
        <p:txBody>
          <a:bodyPr wrap="square">
            <a:spAutoFit/>
          </a:bodyPr>
          <a:lstStyle/>
          <a:p>
            <a:r>
              <a:rPr lang="fr-FR" b="1" u="sng" dirty="0" smtClean="0">
                <a:solidFill>
                  <a:srgbClr val="FF0000"/>
                </a:solidFill>
                <a:latin typeface="Arial" pitchFamily="34" charset="0"/>
                <a:ea typeface="Times New Roman" pitchFamily="18" charset="0"/>
                <a:cs typeface="Arial" pitchFamily="34" charset="0"/>
              </a:rPr>
              <a:t>Le bilan des phases d’exploration et d’exploitation .</a:t>
            </a:r>
            <a:endParaRPr lang="fr-FR" sz="2400" dirty="0">
              <a:solidFill>
                <a:srgbClr val="FF0000"/>
              </a:solidFill>
            </a:endParaRPr>
          </a:p>
        </p:txBody>
      </p:sp>
      <p:sp>
        <p:nvSpPr>
          <p:cNvPr id="6" name="Flèche droite 5"/>
          <p:cNvSpPr/>
          <p:nvPr/>
        </p:nvSpPr>
        <p:spPr>
          <a:xfrm>
            <a:off x="179512" y="548680"/>
            <a:ext cx="720080" cy="2880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13" end="1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3397761" y="620688"/>
            <a:ext cx="5746239" cy="5328592"/>
          </a:xfrm>
          <a:prstGeom prst="rect">
            <a:avLst/>
          </a:prstGeom>
          <a:noFill/>
          <a:ln w="9525">
            <a:noFill/>
            <a:miter lim="800000"/>
            <a:headEnd/>
            <a:tailEnd/>
          </a:ln>
        </p:spPr>
      </p:pic>
      <p:sp>
        <p:nvSpPr>
          <p:cNvPr id="5" name="Rectangle 4"/>
          <p:cNvSpPr/>
          <p:nvPr/>
        </p:nvSpPr>
        <p:spPr>
          <a:xfrm>
            <a:off x="1115616" y="188640"/>
            <a:ext cx="7884368" cy="369332"/>
          </a:xfrm>
          <a:prstGeom prst="rect">
            <a:avLst/>
          </a:prstGeom>
        </p:spPr>
        <p:txBody>
          <a:bodyPr wrap="square">
            <a:spAutoFit/>
          </a:bodyPr>
          <a:lstStyle/>
          <a:p>
            <a:pPr fontAlgn="base">
              <a:spcBef>
                <a:spcPct val="0"/>
              </a:spcBef>
              <a:spcAft>
                <a:spcPct val="0"/>
              </a:spcAft>
            </a:pPr>
            <a:r>
              <a:rPr lang="fr-FR" b="1" u="sng" dirty="0" smtClean="0">
                <a:solidFill>
                  <a:srgbClr val="FF0000"/>
                </a:solidFill>
                <a:latin typeface="Arial" pitchFamily="34" charset="0"/>
                <a:ea typeface="Times New Roman" pitchFamily="18" charset="0"/>
                <a:cs typeface="Arial" pitchFamily="34" charset="0"/>
              </a:rPr>
              <a:t>La technique de forage: </a:t>
            </a:r>
            <a:r>
              <a:rPr lang="fr-FR" b="1" dirty="0" smtClean="0">
                <a:solidFill>
                  <a:srgbClr val="FF0000"/>
                </a:solidFill>
                <a:latin typeface="Arial" pitchFamily="34" charset="0"/>
                <a:ea typeface="Times New Roman" pitchFamily="18" charset="0"/>
                <a:cs typeface="Arial" pitchFamily="34" charset="0"/>
              </a:rPr>
              <a:t>Le principe de l’extraction du gaz de houille</a:t>
            </a:r>
          </a:p>
        </p:txBody>
      </p:sp>
      <p:sp>
        <p:nvSpPr>
          <p:cNvPr id="6" name="Rectangle 5"/>
          <p:cNvSpPr/>
          <p:nvPr/>
        </p:nvSpPr>
        <p:spPr>
          <a:xfrm>
            <a:off x="323528" y="692696"/>
            <a:ext cx="2843808" cy="4431983"/>
          </a:xfrm>
          <a:prstGeom prst="rect">
            <a:avLst/>
          </a:prstGeom>
        </p:spPr>
        <p:txBody>
          <a:bodyPr wrap="square">
            <a:spAutoFit/>
          </a:bodyPr>
          <a:lstStyle/>
          <a:p>
            <a:pPr algn="ctr"/>
            <a:r>
              <a:rPr lang="fr-FR" sz="1600" b="1" dirty="0" smtClean="0">
                <a:latin typeface="Arial" pitchFamily="34" charset="0"/>
                <a:cs typeface="Arial" pitchFamily="34" charset="0"/>
              </a:rPr>
              <a:t>Le principe consiste à atteindre les couches de charbon riches en méthane, </a:t>
            </a:r>
          </a:p>
          <a:p>
            <a:pPr algn="ctr"/>
            <a:endParaRPr lang="fr-FR" sz="1400" b="1" dirty="0" smtClean="0">
              <a:latin typeface="Arial" pitchFamily="34" charset="0"/>
              <a:cs typeface="Arial" pitchFamily="34" charset="0"/>
            </a:endParaRPr>
          </a:p>
          <a:p>
            <a:pPr algn="ctr"/>
            <a:r>
              <a:rPr lang="fr-FR" sz="1600" b="1" dirty="0" smtClean="0">
                <a:latin typeface="Arial" pitchFamily="34" charset="0"/>
                <a:cs typeface="Arial" pitchFamily="34" charset="0"/>
              </a:rPr>
              <a:t>à faire baisser la pression du gisement par pompage de l’eau contenu dans les fissures</a:t>
            </a:r>
          </a:p>
          <a:p>
            <a:pPr algn="ctr"/>
            <a:endParaRPr lang="fr-FR" sz="1400" b="1" dirty="0" smtClean="0">
              <a:latin typeface="Arial" pitchFamily="34" charset="0"/>
              <a:cs typeface="Arial" pitchFamily="34" charset="0"/>
            </a:endParaRPr>
          </a:p>
          <a:p>
            <a:pPr algn="ctr"/>
            <a:r>
              <a:rPr lang="fr-FR" sz="1600" b="1" dirty="0" smtClean="0">
                <a:latin typeface="Arial" pitchFamily="34" charset="0"/>
                <a:cs typeface="Arial" pitchFamily="34" charset="0"/>
              </a:rPr>
              <a:t> ce qui provoque la désorption du méthane </a:t>
            </a:r>
          </a:p>
          <a:p>
            <a:pPr algn="ctr"/>
            <a:endParaRPr lang="fr-FR" sz="1400" b="1" dirty="0" smtClean="0">
              <a:latin typeface="Arial" pitchFamily="34" charset="0"/>
              <a:cs typeface="Arial" pitchFamily="34" charset="0"/>
            </a:endParaRPr>
          </a:p>
          <a:p>
            <a:pPr algn="ctr"/>
            <a:r>
              <a:rPr lang="fr-FR" sz="1600" b="1" dirty="0" smtClean="0">
                <a:latin typeface="Arial" pitchFamily="34" charset="0"/>
                <a:cs typeface="Arial" pitchFamily="34" charset="0"/>
              </a:rPr>
              <a:t>et enfin </a:t>
            </a:r>
          </a:p>
          <a:p>
            <a:pPr algn="ctr"/>
            <a:endParaRPr lang="fr-FR" sz="1600" b="1" dirty="0" smtClean="0">
              <a:latin typeface="Arial" pitchFamily="34" charset="0"/>
              <a:cs typeface="Arial" pitchFamily="34" charset="0"/>
            </a:endParaRPr>
          </a:p>
          <a:p>
            <a:pPr algn="ctr"/>
            <a:r>
              <a:rPr lang="fr-FR" sz="1600" b="1" dirty="0" smtClean="0">
                <a:latin typeface="Arial" pitchFamily="34" charset="0"/>
                <a:cs typeface="Arial" pitchFamily="34" charset="0"/>
              </a:rPr>
              <a:t>à exploiter le gaz jusqu’à son épuisement dans la zone drainée par le forage. </a:t>
            </a:r>
          </a:p>
        </p:txBody>
      </p:sp>
      <p:sp>
        <p:nvSpPr>
          <p:cNvPr id="9" name="Rectangle 8"/>
          <p:cNvSpPr/>
          <p:nvPr/>
        </p:nvSpPr>
        <p:spPr>
          <a:xfrm>
            <a:off x="179512" y="5934670"/>
            <a:ext cx="8964488" cy="923330"/>
          </a:xfrm>
          <a:prstGeom prst="rect">
            <a:avLst/>
          </a:prstGeom>
        </p:spPr>
        <p:txBody>
          <a:bodyPr wrap="square">
            <a:spAutoFit/>
          </a:bodyPr>
          <a:lstStyle/>
          <a:p>
            <a:pPr algn="ctr"/>
            <a:r>
              <a:rPr lang="fr-FR" b="1" i="1" dirty="0" smtClean="0">
                <a:solidFill>
                  <a:srgbClr val="00B050"/>
                </a:solidFill>
              </a:rPr>
              <a:t>En tout état de cause, les phénomènes physiques mis en jeu sont extrêmement lents</a:t>
            </a:r>
          </a:p>
          <a:p>
            <a:pPr algn="ctr"/>
            <a:r>
              <a:rPr lang="fr-FR" b="1" i="1" dirty="0" smtClean="0">
                <a:solidFill>
                  <a:srgbClr val="00B050"/>
                </a:solidFill>
              </a:rPr>
              <a:t> (désorption puis circulation interstitielle du gaz) </a:t>
            </a:r>
          </a:p>
          <a:p>
            <a:pPr algn="ctr"/>
            <a:r>
              <a:rPr lang="fr-FR" b="1" i="1" dirty="0" smtClean="0">
                <a:solidFill>
                  <a:srgbClr val="00B050"/>
                </a:solidFill>
              </a:rPr>
              <a:t>et il faut parfois attendre plusieurs années avant d’être sûr de la production. </a:t>
            </a:r>
            <a:endParaRPr lang="fr-FR" b="1" i="1" dirty="0">
              <a:solidFill>
                <a:srgbClr val="00B050"/>
              </a:solidFill>
            </a:endParaRPr>
          </a:p>
        </p:txBody>
      </p:sp>
      <p:sp>
        <p:nvSpPr>
          <p:cNvPr id="10" name="Flèche droite 9"/>
          <p:cNvSpPr/>
          <p:nvPr/>
        </p:nvSpPr>
        <p:spPr>
          <a:xfrm>
            <a:off x="107504" y="260648"/>
            <a:ext cx="720080" cy="2880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3742743" y="0"/>
            <a:ext cx="5401257" cy="6858000"/>
          </a:xfrm>
          <a:prstGeom prst="rect">
            <a:avLst/>
          </a:prstGeom>
          <a:noFill/>
          <a:ln w="9525">
            <a:noFill/>
            <a:miter lim="800000"/>
            <a:headEnd/>
            <a:tailEnd/>
          </a:ln>
        </p:spPr>
      </p:pic>
      <p:grpSp>
        <p:nvGrpSpPr>
          <p:cNvPr id="15" name="Groupe 14"/>
          <p:cNvGrpSpPr/>
          <p:nvPr/>
        </p:nvGrpSpPr>
        <p:grpSpPr>
          <a:xfrm>
            <a:off x="0" y="4581128"/>
            <a:ext cx="6732240" cy="1944216"/>
            <a:chOff x="0" y="4581128"/>
            <a:chExt cx="6732240" cy="1944216"/>
          </a:xfrm>
        </p:grpSpPr>
        <p:sp>
          <p:nvSpPr>
            <p:cNvPr id="8" name="Rectangle 7"/>
            <p:cNvSpPr/>
            <p:nvPr/>
          </p:nvSpPr>
          <p:spPr>
            <a:xfrm>
              <a:off x="0" y="4725144"/>
              <a:ext cx="3563888" cy="1754326"/>
            </a:xfrm>
            <a:prstGeom prst="rect">
              <a:avLst/>
            </a:prstGeom>
          </p:spPr>
          <p:txBody>
            <a:bodyPr wrap="square">
              <a:spAutoFit/>
            </a:bodyPr>
            <a:lstStyle/>
            <a:p>
              <a:pPr algn="ctr"/>
              <a:r>
                <a:rPr lang="fr-FR" dirty="0" smtClean="0"/>
                <a:t>Le forage </a:t>
              </a:r>
              <a:r>
                <a:rPr lang="fr-FR" dirty="0" err="1" smtClean="0"/>
                <a:t>subvertical</a:t>
              </a:r>
              <a:r>
                <a:rPr lang="fr-FR" dirty="0" smtClean="0"/>
                <a:t>  (1000m) est équipé d’une pompe à cavité progressive pour permettre l’évacuation des eaux drainées par le forage latéral.</a:t>
              </a:r>
            </a:p>
            <a:p>
              <a:r>
                <a:rPr lang="fr-FR" dirty="0" smtClean="0"/>
                <a:t>(Reconnaissance  stratigraphique)</a:t>
              </a:r>
            </a:p>
          </p:txBody>
        </p:sp>
        <p:grpSp>
          <p:nvGrpSpPr>
            <p:cNvPr id="10" name="Groupe 9"/>
            <p:cNvGrpSpPr/>
            <p:nvPr/>
          </p:nvGrpSpPr>
          <p:grpSpPr>
            <a:xfrm>
              <a:off x="3419872" y="4581128"/>
              <a:ext cx="3312368" cy="1944216"/>
              <a:chOff x="3419872" y="4581128"/>
              <a:chExt cx="3312368" cy="1944216"/>
            </a:xfrm>
          </p:grpSpPr>
          <p:sp>
            <p:nvSpPr>
              <p:cNvPr id="5" name="Accolade fermante 4"/>
              <p:cNvSpPr/>
              <p:nvPr/>
            </p:nvSpPr>
            <p:spPr>
              <a:xfrm>
                <a:off x="3419872" y="4581128"/>
                <a:ext cx="504056" cy="1944216"/>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solidFill>
                    <a:schemeClr val="tx1">
                      <a:lumMod val="75000"/>
                      <a:lumOff val="25000"/>
                    </a:schemeClr>
                  </a:solidFill>
                </a:endParaRPr>
              </a:p>
            </p:txBody>
          </p:sp>
          <p:cxnSp>
            <p:nvCxnSpPr>
              <p:cNvPr id="7" name="Connecteur droit avec flèche 6"/>
              <p:cNvCxnSpPr/>
              <p:nvPr/>
            </p:nvCxnSpPr>
            <p:spPr>
              <a:xfrm flipV="1">
                <a:off x="3923928" y="5013176"/>
                <a:ext cx="2808312" cy="54006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grpSp>
        <p:nvGrpSpPr>
          <p:cNvPr id="14" name="Groupe 13"/>
          <p:cNvGrpSpPr/>
          <p:nvPr/>
        </p:nvGrpSpPr>
        <p:grpSpPr>
          <a:xfrm>
            <a:off x="251520" y="3068960"/>
            <a:ext cx="5544616" cy="1008112"/>
            <a:chOff x="251520" y="3068960"/>
            <a:chExt cx="5544616" cy="1008112"/>
          </a:xfrm>
        </p:grpSpPr>
        <p:sp>
          <p:nvSpPr>
            <p:cNvPr id="9" name="Rectangle 8"/>
            <p:cNvSpPr/>
            <p:nvPr/>
          </p:nvSpPr>
          <p:spPr>
            <a:xfrm>
              <a:off x="251520" y="3068960"/>
              <a:ext cx="2396746" cy="923330"/>
            </a:xfrm>
            <a:prstGeom prst="rect">
              <a:avLst/>
            </a:prstGeom>
          </p:spPr>
          <p:txBody>
            <a:bodyPr wrap="none">
              <a:spAutoFit/>
            </a:bodyPr>
            <a:lstStyle/>
            <a:p>
              <a:pPr algn="ctr"/>
              <a:r>
                <a:rPr lang="fr-FR" dirty="0" smtClean="0"/>
                <a:t>Forage dévié en couche</a:t>
              </a:r>
            </a:p>
            <a:p>
              <a:pPr algn="ctr"/>
              <a:r>
                <a:rPr lang="fr-FR" dirty="0" smtClean="0"/>
                <a:t> pour rejoindre  </a:t>
              </a:r>
            </a:p>
            <a:p>
              <a:pPr algn="ctr"/>
              <a:r>
                <a:rPr lang="fr-FR" dirty="0" smtClean="0"/>
                <a:t>les couches de charbon</a:t>
              </a:r>
              <a:endParaRPr lang="fr-FR" dirty="0"/>
            </a:p>
          </p:txBody>
        </p:sp>
        <p:grpSp>
          <p:nvGrpSpPr>
            <p:cNvPr id="16" name="Groupe 15"/>
            <p:cNvGrpSpPr/>
            <p:nvPr/>
          </p:nvGrpSpPr>
          <p:grpSpPr>
            <a:xfrm>
              <a:off x="2699792" y="3068960"/>
              <a:ext cx="3096344" cy="1008112"/>
              <a:chOff x="2699792" y="3068960"/>
              <a:chExt cx="3096344" cy="648072"/>
            </a:xfrm>
          </p:grpSpPr>
          <p:sp>
            <p:nvSpPr>
              <p:cNvPr id="11" name="Accolade fermante 10"/>
              <p:cNvSpPr/>
              <p:nvPr/>
            </p:nvSpPr>
            <p:spPr>
              <a:xfrm>
                <a:off x="2699792" y="3068960"/>
                <a:ext cx="504056" cy="648072"/>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solidFill>
                    <a:schemeClr val="tx1">
                      <a:lumMod val="75000"/>
                      <a:lumOff val="25000"/>
                    </a:schemeClr>
                  </a:solidFill>
                </a:endParaRPr>
              </a:p>
            </p:txBody>
          </p:sp>
          <p:cxnSp>
            <p:nvCxnSpPr>
              <p:cNvPr id="12" name="Connecteur droit avec flèche 11"/>
              <p:cNvCxnSpPr>
                <a:stCxn id="11" idx="1"/>
              </p:cNvCxnSpPr>
              <p:nvPr/>
            </p:nvCxnSpPr>
            <p:spPr>
              <a:xfrm>
                <a:off x="3203848" y="3392996"/>
                <a:ext cx="2592288" cy="32403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sp>
        <p:nvSpPr>
          <p:cNvPr id="13" name="ZoneTexte 12"/>
          <p:cNvSpPr txBox="1"/>
          <p:nvPr/>
        </p:nvSpPr>
        <p:spPr>
          <a:xfrm>
            <a:off x="0" y="188641"/>
            <a:ext cx="5904656" cy="3139321"/>
          </a:xfrm>
          <a:prstGeom prst="rect">
            <a:avLst/>
          </a:prstGeom>
          <a:noFill/>
        </p:spPr>
        <p:txBody>
          <a:bodyPr wrap="square" rtlCol="0">
            <a:spAutoFit/>
          </a:bodyPr>
          <a:lstStyle/>
          <a:p>
            <a:pPr>
              <a:buFont typeface="Arial" pitchFamily="34" charset="0"/>
              <a:buChar char="•"/>
            </a:pPr>
            <a:r>
              <a:rPr lang="fr-FR" i="1" dirty="0" smtClean="0"/>
              <a:t>Durée des forages d’exploration  6 mois</a:t>
            </a:r>
          </a:p>
          <a:p>
            <a:pPr>
              <a:buFont typeface="Arial" pitchFamily="34" charset="0"/>
              <a:buChar char="•"/>
            </a:pPr>
            <a:r>
              <a:rPr lang="fr-FR" i="1" dirty="0" smtClean="0"/>
              <a:t>Durée de vie  d’un forage en production de 10 à 20 ans</a:t>
            </a:r>
          </a:p>
          <a:p>
            <a:pPr>
              <a:buFont typeface="Arial" pitchFamily="34" charset="0"/>
              <a:buChar char="•"/>
            </a:pPr>
            <a:r>
              <a:rPr lang="fr-FR" i="1" dirty="0" smtClean="0"/>
              <a:t>Si production ,raccordement aux réseaux  de gaz existant</a:t>
            </a:r>
          </a:p>
          <a:p>
            <a:pPr>
              <a:buFont typeface="Arial" pitchFamily="34" charset="0"/>
              <a:buChar char="•"/>
            </a:pPr>
            <a:endParaRPr lang="fr-FR" i="1" dirty="0" smtClean="0"/>
          </a:p>
          <a:p>
            <a:pPr>
              <a:buFont typeface="Arial" pitchFamily="34" charset="0"/>
              <a:buChar char="•"/>
            </a:pPr>
            <a:endParaRPr lang="fr-FR" i="1" dirty="0" smtClean="0"/>
          </a:p>
          <a:p>
            <a:pPr>
              <a:buFont typeface="Arial" pitchFamily="34" charset="0"/>
              <a:buChar char="•"/>
            </a:pPr>
            <a:r>
              <a:rPr lang="fr-FR" i="1" dirty="0" smtClean="0"/>
              <a:t>Trois doublets à </a:t>
            </a:r>
            <a:r>
              <a:rPr lang="fr-FR" i="1" dirty="0" err="1" smtClean="0"/>
              <a:t>Longeville</a:t>
            </a:r>
            <a:r>
              <a:rPr lang="fr-FR" i="1" dirty="0" smtClean="0"/>
              <a:t>; station de compression permanente ?</a:t>
            </a:r>
          </a:p>
          <a:p>
            <a:pPr>
              <a:buFont typeface="Arial" pitchFamily="34" charset="0"/>
              <a:buChar char="•"/>
            </a:pPr>
            <a:r>
              <a:rPr lang="fr-FR" i="1" dirty="0" smtClean="0"/>
              <a:t>Trois doublets à </a:t>
            </a:r>
            <a:r>
              <a:rPr lang="fr-FR" i="1" dirty="0" err="1" smtClean="0"/>
              <a:t>Zimming</a:t>
            </a:r>
            <a:r>
              <a:rPr lang="fr-FR" i="1" dirty="0" smtClean="0"/>
              <a:t>;</a:t>
            </a:r>
          </a:p>
          <a:p>
            <a:pPr>
              <a:buFont typeface="Arial" pitchFamily="34" charset="0"/>
              <a:buChar char="•"/>
            </a:pPr>
            <a:r>
              <a:rPr lang="fr-FR" i="1" dirty="0" smtClean="0"/>
              <a:t>Un doublet à </a:t>
            </a:r>
            <a:r>
              <a:rPr lang="fr-FR" i="1" dirty="0" err="1" smtClean="0"/>
              <a:t>Lachambre</a:t>
            </a:r>
            <a:r>
              <a:rPr lang="fr-FR" i="1" dirty="0" smtClean="0"/>
              <a:t>.</a:t>
            </a:r>
          </a:p>
          <a:p>
            <a:pPr>
              <a:buFont typeface="Arial" pitchFamily="34" charset="0"/>
              <a:buChar char="•"/>
            </a:pPr>
            <a:endParaRPr lang="fr-FR" i="1" dirty="0" smtClean="0"/>
          </a:p>
          <a:p>
            <a:pPr>
              <a:buFont typeface="Arial" pitchFamily="34" charset="0"/>
              <a:buChar char="•"/>
            </a:pPr>
            <a:endParaRPr lang="fr-FR"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
                                            <p:txEl>
                                              <p:pRg st="1" end="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srcRect/>
          <a:stretch>
            <a:fillRect/>
          </a:stretch>
        </p:blipFill>
        <p:spPr bwMode="auto">
          <a:xfrm>
            <a:off x="251520" y="0"/>
            <a:ext cx="8753897" cy="6460362"/>
          </a:xfrm>
          <a:prstGeom prst="rect">
            <a:avLst/>
          </a:prstGeom>
          <a:noFill/>
          <a:ln w="9525">
            <a:noFill/>
            <a:miter lim="800000"/>
            <a:headEnd/>
            <a:tailEnd/>
          </a:ln>
        </p:spPr>
      </p:pic>
      <p:sp>
        <p:nvSpPr>
          <p:cNvPr id="3" name="ZoneTexte 2"/>
          <p:cNvSpPr txBox="1"/>
          <p:nvPr/>
        </p:nvSpPr>
        <p:spPr>
          <a:xfrm>
            <a:off x="179512" y="5867980"/>
            <a:ext cx="4176464" cy="369332"/>
          </a:xfrm>
          <a:prstGeom prst="rect">
            <a:avLst/>
          </a:prstGeom>
          <a:solidFill>
            <a:schemeClr val="accent1"/>
          </a:solidFill>
        </p:spPr>
        <p:txBody>
          <a:bodyPr wrap="square" rtlCol="0">
            <a:spAutoFit/>
          </a:bodyPr>
          <a:lstStyle/>
          <a:p>
            <a:endParaRPr lang="fr-F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5122" name="Picture 2"/>
          <p:cNvPicPr>
            <a:picLocks noChangeAspect="1" noChangeArrowheads="1"/>
          </p:cNvPicPr>
          <p:nvPr/>
        </p:nvPicPr>
        <p:blipFill>
          <a:blip r:embed="rId2" cstate="print"/>
          <a:srcRect/>
          <a:stretch>
            <a:fillRect/>
          </a:stretch>
        </p:blipFill>
        <p:spPr bwMode="auto">
          <a:xfrm>
            <a:off x="0" y="0"/>
            <a:ext cx="8977352" cy="6334274"/>
          </a:xfrm>
          <a:prstGeom prst="rect">
            <a:avLst/>
          </a:prstGeom>
          <a:noFill/>
          <a:ln w="9525">
            <a:noFill/>
            <a:miter lim="800000"/>
            <a:headEnd/>
            <a:tailEnd/>
          </a:ln>
        </p:spPr>
      </p:pic>
      <p:sp>
        <p:nvSpPr>
          <p:cNvPr id="5" name="Rectangle 4"/>
          <p:cNvSpPr/>
          <p:nvPr/>
        </p:nvSpPr>
        <p:spPr>
          <a:xfrm>
            <a:off x="323528" y="6396335"/>
            <a:ext cx="6552728" cy="369332"/>
          </a:xfrm>
          <a:prstGeom prst="rect">
            <a:avLst/>
          </a:prstGeom>
        </p:spPr>
        <p:txBody>
          <a:bodyPr wrap="square">
            <a:spAutoFit/>
          </a:bodyPr>
          <a:lstStyle/>
          <a:p>
            <a:r>
              <a:rPr lang="fr-FR" b="1" dirty="0" smtClean="0"/>
              <a:t>Casing  :  enveloppe</a:t>
            </a:r>
            <a:endParaRPr lang="fr-FR" b="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2132856"/>
            <a:ext cx="8208912" cy="3970318"/>
          </a:xfrm>
          <a:prstGeom prst="rect">
            <a:avLst/>
          </a:prstGeom>
        </p:spPr>
        <p:txBody>
          <a:bodyPr wrap="square">
            <a:spAutoFit/>
          </a:bodyPr>
          <a:lstStyle/>
          <a:p>
            <a:pPr algn="ctr"/>
            <a:r>
              <a:rPr lang="fr-FR" sz="1400" b="1" dirty="0" smtClean="0">
                <a:latin typeface="Arial" pitchFamily="34" charset="0"/>
                <a:cs typeface="Arial" pitchFamily="34" charset="0"/>
              </a:rPr>
              <a:t>Ce rapport montre que la concentration des espèces chimiques dissoutes dans les eaux souterraines augmente avec la profondeur.</a:t>
            </a:r>
          </a:p>
          <a:p>
            <a:pPr algn="ctr"/>
            <a:endParaRPr lang="fr-FR" sz="1400" b="1" dirty="0" smtClean="0">
              <a:latin typeface="Arial" pitchFamily="34" charset="0"/>
              <a:cs typeface="Arial" pitchFamily="34" charset="0"/>
            </a:endParaRPr>
          </a:p>
          <a:p>
            <a:pPr algn="ctr"/>
            <a:endParaRPr lang="fr-FR" sz="1400" b="1" dirty="0" smtClean="0">
              <a:latin typeface="Arial" pitchFamily="34" charset="0"/>
              <a:cs typeface="Arial" pitchFamily="34" charset="0"/>
            </a:endParaRPr>
          </a:p>
          <a:p>
            <a:pPr algn="ctr"/>
            <a:r>
              <a:rPr lang="fr-FR" sz="1400" b="1" dirty="0" smtClean="0">
                <a:latin typeface="Arial" pitchFamily="34" charset="0"/>
                <a:cs typeface="Arial" pitchFamily="34" charset="0"/>
              </a:rPr>
              <a:t>C’est ainsi que dans les eaux superficielles, on peut mettre en évidence des ions classiques présents dans toutes les eaux (sodium, calcium, magnésium, potassium, hydrogénocarbonate, carbonate, sulfate, chlorure) essentiels au bon fonctionnement des organismes vivants!  </a:t>
            </a:r>
          </a:p>
          <a:p>
            <a:pPr algn="ctr"/>
            <a:r>
              <a:rPr lang="fr-FR" sz="1400" b="1" dirty="0" smtClean="0">
                <a:latin typeface="Arial" pitchFamily="34" charset="0"/>
                <a:cs typeface="Arial" pitchFamily="34" charset="0"/>
              </a:rPr>
              <a:t>  </a:t>
            </a:r>
          </a:p>
          <a:p>
            <a:pPr algn="ctr"/>
            <a:endParaRPr lang="fr-FR" sz="1400" b="1" dirty="0" smtClean="0">
              <a:latin typeface="Arial" pitchFamily="34" charset="0"/>
              <a:cs typeface="Arial" pitchFamily="34" charset="0"/>
            </a:endParaRPr>
          </a:p>
          <a:p>
            <a:pPr algn="ctr"/>
            <a:r>
              <a:rPr lang="fr-FR" sz="1400" b="1" dirty="0" smtClean="0">
                <a:latin typeface="Arial" pitchFamily="34" charset="0"/>
                <a:cs typeface="Arial" pitchFamily="34" charset="0"/>
              </a:rPr>
              <a:t>Par contre les eaux fossiles  (eaux ne se renouvelant pas depuis des milliers d’années)                    sont très minéralisées contrairement aux aquifères et renferment des éléments traces (..)                  liés au contexte géologique, et hydrogéologique tels que :</a:t>
            </a:r>
          </a:p>
          <a:p>
            <a:pPr algn="ctr"/>
            <a:r>
              <a:rPr lang="fr-FR" sz="1400" b="1" dirty="0" smtClean="0">
                <a:latin typeface="Arial" pitchFamily="34" charset="0"/>
                <a:cs typeface="Arial" pitchFamily="34" charset="0"/>
              </a:rPr>
              <a:t> strontium, baryum, brome, bore, lithium, iode </a:t>
            </a:r>
          </a:p>
          <a:p>
            <a:pPr algn="ctr"/>
            <a:r>
              <a:rPr lang="fr-FR" sz="1400" b="1" dirty="0" smtClean="0">
                <a:latin typeface="Arial" pitchFamily="34" charset="0"/>
                <a:cs typeface="Arial" pitchFamily="34" charset="0"/>
              </a:rPr>
              <a:t>dont les concentrations augmentent encore avec la profondeur.  </a:t>
            </a:r>
          </a:p>
          <a:p>
            <a:pPr algn="ctr"/>
            <a:endParaRPr lang="fr-FR" sz="1400" b="1" dirty="0" smtClean="0">
              <a:latin typeface="Arial" pitchFamily="34" charset="0"/>
              <a:cs typeface="Arial" pitchFamily="34" charset="0"/>
            </a:endParaRPr>
          </a:p>
          <a:p>
            <a:pPr algn="ctr"/>
            <a:endParaRPr lang="fr-FR" sz="1400" b="1" dirty="0" smtClean="0">
              <a:latin typeface="Arial" pitchFamily="34" charset="0"/>
              <a:cs typeface="Arial" pitchFamily="34" charset="0"/>
            </a:endParaRPr>
          </a:p>
          <a:p>
            <a:pPr algn="ctr"/>
            <a:r>
              <a:rPr lang="fr-FR" sz="1400" b="1" dirty="0" smtClean="0">
                <a:latin typeface="Arial" pitchFamily="34" charset="0"/>
                <a:cs typeface="Arial" pitchFamily="34" charset="0"/>
              </a:rPr>
              <a:t>Ce rapport indique également que des éléments radioactifs devraient être confirmés par des analyses au vu du devenir des eaux d’exhaure lors des phases d’exploration et d’exploitation. </a:t>
            </a:r>
            <a:endParaRPr lang="fr-FR" sz="1400" b="1" dirty="0">
              <a:latin typeface="Arial" pitchFamily="34" charset="0"/>
              <a:cs typeface="Arial" pitchFamily="34" charset="0"/>
            </a:endParaRPr>
          </a:p>
        </p:txBody>
      </p:sp>
      <p:sp>
        <p:nvSpPr>
          <p:cNvPr id="3" name="Rectangle 2"/>
          <p:cNvSpPr/>
          <p:nvPr/>
        </p:nvSpPr>
        <p:spPr>
          <a:xfrm>
            <a:off x="611560" y="1700808"/>
            <a:ext cx="7848872" cy="307777"/>
          </a:xfrm>
          <a:prstGeom prst="rect">
            <a:avLst/>
          </a:prstGeom>
        </p:spPr>
        <p:txBody>
          <a:bodyPr wrap="square">
            <a:spAutoFit/>
          </a:bodyPr>
          <a:lstStyle/>
          <a:p>
            <a:r>
              <a:rPr lang="fr-FR" sz="1400" b="1" dirty="0" smtClean="0">
                <a:solidFill>
                  <a:prstClr val="black"/>
                </a:solidFill>
                <a:latin typeface="Arial" pitchFamily="34" charset="0"/>
                <a:cs typeface="Arial" pitchFamily="34" charset="0"/>
              </a:rPr>
              <a:t>(Rapport BRGM 1982, Etude de la qualité des eaux d’exhaure du Bassin Houiller Lorrain)</a:t>
            </a:r>
            <a:endParaRPr lang="fr-FR" dirty="0"/>
          </a:p>
        </p:txBody>
      </p:sp>
      <p:sp>
        <p:nvSpPr>
          <p:cNvPr id="4" name="Flèche droite 3"/>
          <p:cNvSpPr/>
          <p:nvPr/>
        </p:nvSpPr>
        <p:spPr>
          <a:xfrm>
            <a:off x="251520" y="260648"/>
            <a:ext cx="720080" cy="268608"/>
          </a:xfrm>
          <a:prstGeom prst="rightArrow">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5" name="Rectangle 4"/>
          <p:cNvSpPr/>
          <p:nvPr/>
        </p:nvSpPr>
        <p:spPr>
          <a:xfrm>
            <a:off x="1115616" y="260648"/>
            <a:ext cx="8028384" cy="369332"/>
          </a:xfrm>
          <a:prstGeom prst="rect">
            <a:avLst/>
          </a:prstGeom>
        </p:spPr>
        <p:txBody>
          <a:bodyPr wrap="square">
            <a:spAutoFit/>
          </a:bodyPr>
          <a:lstStyle/>
          <a:p>
            <a:pPr lvl="0" fontAlgn="base">
              <a:spcBef>
                <a:spcPct val="0"/>
              </a:spcBef>
              <a:spcAft>
                <a:spcPct val="0"/>
              </a:spcAft>
            </a:pPr>
            <a:r>
              <a:rPr lang="fr-FR" b="1" u="sng" dirty="0" smtClean="0">
                <a:solidFill>
                  <a:srgbClr val="FF0000"/>
                </a:solidFill>
                <a:latin typeface="Arial" pitchFamily="34" charset="0"/>
                <a:ea typeface="Times New Roman" pitchFamily="18" charset="0"/>
                <a:cs typeface="Arial" pitchFamily="34" charset="0"/>
              </a:rPr>
              <a:t>Les rejets des eaux issues des forages ( 4 à 5 camions/jour selon FDE ):</a:t>
            </a:r>
            <a:r>
              <a:rPr lang="fr-FR" b="1" dirty="0" smtClean="0">
                <a:solidFill>
                  <a:srgbClr val="FF0000"/>
                </a:solidFill>
                <a:latin typeface="Arial" pitchFamily="34" charset="0"/>
                <a:ea typeface="Times New Roman" pitchFamily="18" charset="0"/>
                <a:cs typeface="Arial" pitchFamily="34" charset="0"/>
              </a:rPr>
              <a:t> </a:t>
            </a:r>
          </a:p>
        </p:txBody>
      </p:sp>
      <p:sp>
        <p:nvSpPr>
          <p:cNvPr id="6" name="ZoneTexte 5"/>
          <p:cNvSpPr txBox="1"/>
          <p:nvPr/>
        </p:nvSpPr>
        <p:spPr>
          <a:xfrm>
            <a:off x="755576" y="6093296"/>
            <a:ext cx="7525344" cy="646331"/>
          </a:xfrm>
          <a:custGeom>
            <a:avLst/>
            <a:gdLst>
              <a:gd name="connsiteX0" fmla="*/ 0 w 8856984"/>
              <a:gd name="connsiteY0" fmla="*/ 0 h 646331"/>
              <a:gd name="connsiteX1" fmla="*/ 8856984 w 8856984"/>
              <a:gd name="connsiteY1" fmla="*/ 0 h 646331"/>
              <a:gd name="connsiteX2" fmla="*/ 8856984 w 8856984"/>
              <a:gd name="connsiteY2" fmla="*/ 646331 h 646331"/>
              <a:gd name="connsiteX3" fmla="*/ 0 w 8856984"/>
              <a:gd name="connsiteY3" fmla="*/ 646331 h 646331"/>
              <a:gd name="connsiteX4" fmla="*/ 0 w 8856984"/>
              <a:gd name="connsiteY4" fmla="*/ 0 h 6463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6984" h="646331">
                <a:moveTo>
                  <a:pt x="0" y="0"/>
                </a:moveTo>
                <a:lnTo>
                  <a:pt x="8856984" y="0"/>
                </a:lnTo>
                <a:lnTo>
                  <a:pt x="8856984" y="646331"/>
                </a:lnTo>
                <a:lnTo>
                  <a:pt x="0" y="646331"/>
                </a:lnTo>
                <a:lnTo>
                  <a:pt x="0" y="0"/>
                </a:lnTo>
                <a:close/>
              </a:path>
            </a:pathLst>
          </a:custGeom>
          <a:ln>
            <a:solidFill>
              <a:srgbClr val="FF00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fr-FR" b="1" dirty="0" smtClean="0">
                <a:solidFill>
                  <a:srgbClr val="FF0000"/>
                </a:solidFill>
              </a:rPr>
              <a:t>les  eaux  issues des forages  sont transférées dans les stations d’épuration……</a:t>
            </a:r>
          </a:p>
          <a:p>
            <a:pPr algn="ctr"/>
            <a:r>
              <a:rPr lang="fr-FR" b="1" dirty="0" smtClean="0">
                <a:solidFill>
                  <a:srgbClr val="FF0000"/>
                </a:solidFill>
              </a:rPr>
              <a:t>…mais leur l’efficacité est largement mise en doute par le rapport </a:t>
            </a:r>
            <a:r>
              <a:rPr lang="fr-FR" b="1" dirty="0" err="1" smtClean="0">
                <a:solidFill>
                  <a:srgbClr val="FF0000"/>
                </a:solidFill>
              </a:rPr>
              <a:t>Amperes</a:t>
            </a:r>
            <a:r>
              <a:rPr lang="fr-FR" b="1" dirty="0" smtClean="0">
                <a:solidFill>
                  <a:srgbClr val="FF0000"/>
                </a:solidFill>
              </a:rPr>
              <a:t>.   </a:t>
            </a:r>
            <a:endParaRPr lang="fr-FR" b="1" dirty="0">
              <a:solidFill>
                <a:srgbClr val="FF0000"/>
              </a:solidFill>
            </a:endParaRPr>
          </a:p>
        </p:txBody>
      </p:sp>
      <p:sp>
        <p:nvSpPr>
          <p:cNvPr id="7" name="Rectangle 6"/>
          <p:cNvSpPr/>
          <p:nvPr/>
        </p:nvSpPr>
        <p:spPr>
          <a:xfrm>
            <a:off x="539552" y="980728"/>
            <a:ext cx="8136904" cy="523220"/>
          </a:xfrm>
          <a:prstGeom prst="rect">
            <a:avLst/>
          </a:prstGeom>
          <a:ln>
            <a:solidFill>
              <a:srgbClr val="FF0000"/>
            </a:solidFill>
          </a:ln>
        </p:spPr>
        <p:txBody>
          <a:bodyPr wrap="square">
            <a:spAutoFit/>
          </a:bodyPr>
          <a:lstStyle/>
          <a:p>
            <a:r>
              <a:rPr lang="fr-FR" sz="1400" b="1" dirty="0" smtClean="0">
                <a:latin typeface="Arial" pitchFamily="34" charset="0"/>
                <a:cs typeface="Arial" pitchFamily="34" charset="0"/>
              </a:rPr>
              <a:t>Pour sortir environ 22 millions de m</a:t>
            </a:r>
            <a:r>
              <a:rPr lang="fr-FR" sz="1400" b="1" baseline="30000" dirty="0" smtClean="0">
                <a:latin typeface="Arial" pitchFamily="34" charset="0"/>
                <a:cs typeface="Arial" pitchFamily="34" charset="0"/>
              </a:rPr>
              <a:t>3 </a:t>
            </a:r>
            <a:r>
              <a:rPr lang="fr-FR" sz="1400" b="1" dirty="0" smtClean="0">
                <a:latin typeface="Arial" pitchFamily="34" charset="0"/>
                <a:cs typeface="Arial" pitchFamily="34" charset="0"/>
              </a:rPr>
              <a:t>de gaz, soit 14 740 t de méthane, il faudra extraire 70 000 t d’eau, soit un rapport en masse gaz/eau de 1 à près de 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251520" y="2166249"/>
            <a:ext cx="8892480"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endParaRPr lang="fr-FR" sz="1400" b="1" i="1" dirty="0" smtClean="0">
              <a:latin typeface="Arial" pitchFamily="34" charset="0"/>
              <a:ea typeface="Calibri"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fr-FR" sz="1400" b="1" i="1"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1400" b="1" i="1" u="none" strike="noStrike" cap="none" normalizeH="0" baseline="0" dirty="0" smtClean="0">
                <a:ln>
                  <a:noFill/>
                </a:ln>
                <a:solidFill>
                  <a:schemeClr val="tx1"/>
                </a:solidFill>
                <a:effectLst/>
                <a:latin typeface="Arial" pitchFamily="34" charset="0"/>
                <a:ea typeface="Calibri" pitchFamily="34" charset="0"/>
                <a:cs typeface="Arial" pitchFamily="34" charset="0"/>
              </a:rPr>
              <a:t>Beaucoup d’espèces chimiques  sont restées quasiment non affectées par le passage à travers le procédé biologique. </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fr-FR" sz="1400" b="1" i="1"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fr-FR" sz="1400" b="1" i="1" dirty="0" smtClean="0">
              <a:latin typeface="Arial" pitchFamily="34" charset="0"/>
              <a:ea typeface="Calibri"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fr-FR" sz="1400" b="1" i="1"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1400" b="1" i="1" u="none" strike="noStrike" cap="none" normalizeH="0" baseline="0" dirty="0" smtClean="0">
                <a:ln>
                  <a:noFill/>
                </a:ln>
                <a:solidFill>
                  <a:schemeClr val="tx1"/>
                </a:solidFill>
                <a:effectLst/>
                <a:latin typeface="Arial" pitchFamily="34" charset="0"/>
                <a:ea typeface="Calibri" pitchFamily="34" charset="0"/>
                <a:cs typeface="Arial" pitchFamily="34" charset="0"/>
              </a:rPr>
              <a:t>C'est le cas de certains des métaux (lithium, bore, vanadium, cobalt, arsenic, rubidium, antimoine),</a:t>
            </a:r>
            <a:endParaRPr kumimoji="0" lang="fr-FR" sz="14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ChangeArrowheads="1"/>
          </p:cNvSpPr>
          <p:nvPr/>
        </p:nvSpPr>
        <p:spPr bwMode="auto">
          <a:xfrm>
            <a:off x="395536" y="2276872"/>
            <a:ext cx="8136904" cy="954107"/>
          </a:xfrm>
          <a:prstGeom prst="rect">
            <a:avLst/>
          </a:prstGeom>
          <a:noFill/>
          <a:ln w="9525">
            <a:solidFill>
              <a:srgbClr val="002060"/>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fr-FR" sz="1400" b="1" i="1" u="none" strike="noStrike" cap="none" normalizeH="0" baseline="0" dirty="0" smtClean="0">
                <a:ln>
                  <a:noFill/>
                </a:ln>
                <a:solidFill>
                  <a:schemeClr val="tx1"/>
                </a:solidFill>
                <a:effectLst/>
                <a:latin typeface="Arial" pitchFamily="34" charset="0"/>
                <a:ea typeface="Calibri" pitchFamily="34" charset="0"/>
                <a:cs typeface="Arial" pitchFamily="34" charset="0"/>
              </a:rPr>
              <a:t>Comme l’indique l’Arrêté Préfectoral n° 2015-DDT/SABE/EAU/n°39 du 7 octobre 2015, autorisant l’épandage de boues issues de la station d’épuration de </a:t>
            </a:r>
            <a:r>
              <a:rPr kumimoji="0" lang="fr-FR" sz="1400" b="1" i="1" u="none" strike="noStrike" cap="none" normalizeH="0" baseline="0" dirty="0" err="1" smtClean="0">
                <a:ln>
                  <a:noFill/>
                </a:ln>
                <a:solidFill>
                  <a:schemeClr val="tx1"/>
                </a:solidFill>
                <a:effectLst/>
                <a:latin typeface="Arial" pitchFamily="34" charset="0"/>
                <a:ea typeface="Calibri" pitchFamily="34" charset="0"/>
                <a:cs typeface="Arial" pitchFamily="34" charset="0"/>
              </a:rPr>
              <a:t>Longeville</a:t>
            </a:r>
            <a:r>
              <a:rPr kumimoji="0" lang="fr-FR" sz="1400" b="1" i="1" u="none" strike="noStrike" cap="none" normalizeH="0" baseline="0" dirty="0" smtClean="0">
                <a:ln>
                  <a:noFill/>
                </a:ln>
                <a:solidFill>
                  <a:schemeClr val="tx1"/>
                </a:solidFill>
                <a:effectLst/>
                <a:latin typeface="Arial" pitchFamily="34" charset="0"/>
                <a:ea typeface="Calibri" pitchFamily="34" charset="0"/>
                <a:cs typeface="Arial" pitchFamily="34" charset="0"/>
              </a:rPr>
              <a:t>-les-St </a:t>
            </a:r>
            <a:r>
              <a:rPr kumimoji="0" lang="fr-FR" sz="1400" b="1" i="1" u="none" strike="noStrike" cap="none" normalizeH="0" baseline="0" dirty="0" err="1" smtClean="0">
                <a:ln>
                  <a:noFill/>
                </a:ln>
                <a:solidFill>
                  <a:schemeClr val="tx1"/>
                </a:solidFill>
                <a:effectLst/>
                <a:latin typeface="Arial" pitchFamily="34" charset="0"/>
                <a:ea typeface="Calibri" pitchFamily="34" charset="0"/>
                <a:cs typeface="Arial" pitchFamily="34" charset="0"/>
              </a:rPr>
              <a:t>Avold</a:t>
            </a:r>
            <a:r>
              <a:rPr kumimoji="0" lang="fr-FR" sz="1400" b="1" i="1" u="none" strike="noStrike" cap="none" normalizeH="0" baseline="0" dirty="0" smtClean="0">
                <a:ln>
                  <a:noFill/>
                </a:ln>
                <a:solidFill>
                  <a:schemeClr val="tx1"/>
                </a:solidFill>
                <a:effectLst/>
                <a:latin typeface="Arial" pitchFamily="34" charset="0"/>
                <a:ea typeface="Calibri" pitchFamily="34" charset="0"/>
                <a:cs typeface="Arial" pitchFamily="34" charset="0"/>
              </a:rPr>
              <a:t> où la teneur en nickel est comprise entre 50 et 75 mg/kg de matière sèche sur les sols des communes de </a:t>
            </a:r>
            <a:r>
              <a:rPr kumimoji="0" lang="fr-FR" sz="1400" b="1" i="1" u="none" strike="noStrike" cap="none" normalizeH="0" baseline="0" dirty="0" err="1" smtClean="0">
                <a:ln>
                  <a:noFill/>
                </a:ln>
                <a:solidFill>
                  <a:schemeClr val="tx1"/>
                </a:solidFill>
                <a:effectLst/>
                <a:latin typeface="Arial" pitchFamily="34" charset="0"/>
                <a:ea typeface="Calibri" pitchFamily="34" charset="0"/>
                <a:cs typeface="Arial" pitchFamily="34" charset="0"/>
              </a:rPr>
              <a:t>Longeville</a:t>
            </a:r>
            <a:r>
              <a:rPr kumimoji="0" lang="fr-FR" sz="1400" b="1" i="1"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fr-FR" sz="1400" b="1" i="1" u="none" strike="noStrike" cap="none" normalizeH="0" baseline="0" dirty="0" err="1" smtClean="0">
                <a:ln>
                  <a:noFill/>
                </a:ln>
                <a:solidFill>
                  <a:schemeClr val="tx1"/>
                </a:solidFill>
                <a:effectLst/>
                <a:latin typeface="Arial" pitchFamily="34" charset="0"/>
                <a:ea typeface="Calibri" pitchFamily="34" charset="0"/>
                <a:cs typeface="Arial" pitchFamily="34" charset="0"/>
              </a:rPr>
              <a:t>Bambiderstroff</a:t>
            </a:r>
            <a:r>
              <a:rPr kumimoji="0" lang="fr-FR" sz="1400" b="1" i="1" u="none" strike="noStrike" cap="none" normalizeH="0" baseline="0" dirty="0" smtClean="0">
                <a:ln>
                  <a:noFill/>
                </a:ln>
                <a:solidFill>
                  <a:schemeClr val="tx1"/>
                </a:solidFill>
                <a:effectLst/>
                <a:latin typeface="Arial" pitchFamily="34" charset="0"/>
                <a:ea typeface="Calibri" pitchFamily="34" charset="0"/>
                <a:cs typeface="Arial" pitchFamily="34" charset="0"/>
              </a:rPr>
              <a:t> et </a:t>
            </a:r>
            <a:r>
              <a:rPr kumimoji="0" lang="fr-FR" sz="1400" b="1" i="1" u="none" strike="noStrike" cap="none" normalizeH="0" baseline="0" dirty="0" err="1" smtClean="0">
                <a:ln>
                  <a:noFill/>
                </a:ln>
                <a:solidFill>
                  <a:schemeClr val="tx1"/>
                </a:solidFill>
                <a:effectLst/>
                <a:latin typeface="Arial" pitchFamily="34" charset="0"/>
                <a:ea typeface="Calibri" pitchFamily="34" charset="0"/>
                <a:cs typeface="Arial" pitchFamily="34" charset="0"/>
              </a:rPr>
              <a:t>Zimming</a:t>
            </a:r>
            <a:r>
              <a:rPr kumimoji="0" lang="fr-FR" sz="1400" b="1" i="1" u="none" strike="noStrike" cap="none" normalizeH="0" baseline="0" dirty="0" smtClean="0">
                <a:ln>
                  <a:noFill/>
                </a:ln>
                <a:solidFill>
                  <a:schemeClr val="tx1"/>
                </a:solidFill>
                <a:effectLst/>
                <a:latin typeface="Arial" pitchFamily="34" charset="0"/>
                <a:ea typeface="Calibri" pitchFamily="34" charset="0"/>
                <a:cs typeface="Arial" pitchFamily="34" charset="0"/>
              </a:rPr>
              <a:t>. </a:t>
            </a:r>
            <a:endParaRPr kumimoji="0" lang="fr-FR" sz="1400" b="1"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p:txBody>
      </p:sp>
      <p:sp>
        <p:nvSpPr>
          <p:cNvPr id="3" name="Rectangle 2"/>
          <p:cNvSpPr/>
          <p:nvPr/>
        </p:nvSpPr>
        <p:spPr>
          <a:xfrm>
            <a:off x="323528" y="5013176"/>
            <a:ext cx="8604448" cy="584775"/>
          </a:xfrm>
          <a:prstGeom prst="rect">
            <a:avLst/>
          </a:prstGeom>
          <a:ln>
            <a:solidFill>
              <a:srgbClr val="FF0000"/>
            </a:solidFill>
          </a:ln>
        </p:spPr>
        <p:txBody>
          <a:bodyPr wrap="square">
            <a:spAutoFit/>
          </a:bodyPr>
          <a:lstStyle/>
          <a:p>
            <a:pPr lvl="0" algn="ctr" eaLnBrk="0" fontAlgn="base" hangingPunct="0">
              <a:spcBef>
                <a:spcPct val="0"/>
              </a:spcBef>
              <a:spcAft>
                <a:spcPct val="0"/>
              </a:spcAft>
            </a:pPr>
            <a:r>
              <a:rPr lang="fr-FR" sz="1600" b="1" dirty="0" smtClean="0">
                <a:solidFill>
                  <a:srgbClr val="FF0000"/>
                </a:solidFill>
                <a:latin typeface="Arial" pitchFamily="34" charset="0"/>
                <a:ea typeface="Calibri" pitchFamily="34" charset="0"/>
                <a:cs typeface="Arial" pitchFamily="34" charset="0"/>
              </a:rPr>
              <a:t>D’une manière caricaturale et grossière, on peut résumer ces faits par :</a:t>
            </a:r>
          </a:p>
          <a:p>
            <a:pPr lvl="0" algn="ctr" eaLnBrk="0" fontAlgn="base" hangingPunct="0">
              <a:spcBef>
                <a:spcPct val="0"/>
              </a:spcBef>
              <a:spcAft>
                <a:spcPct val="0"/>
              </a:spcAft>
            </a:pPr>
            <a:r>
              <a:rPr lang="fr-FR" sz="1600" b="1" dirty="0" smtClean="0">
                <a:solidFill>
                  <a:srgbClr val="FF0000"/>
                </a:solidFill>
                <a:latin typeface="Arial" pitchFamily="34" charset="0"/>
                <a:ea typeface="Calibri" pitchFamily="34" charset="0"/>
                <a:cs typeface="Arial" pitchFamily="34" charset="0"/>
              </a:rPr>
              <a:t> « On extrait des métaux lourds des profondeurs pour les placer dans nos assiettes ! »  </a:t>
            </a:r>
            <a:endParaRPr lang="fr-FR" sz="1600" b="1" dirty="0" smtClean="0">
              <a:solidFill>
                <a:srgbClr val="FF0000"/>
              </a:solidFill>
              <a:latin typeface="Arial" pitchFamily="34" charset="0"/>
              <a:cs typeface="Arial" pitchFamily="34" charset="0"/>
            </a:endParaRPr>
          </a:p>
        </p:txBody>
      </p:sp>
      <p:sp>
        <p:nvSpPr>
          <p:cNvPr id="4" name="Rectangle 3"/>
          <p:cNvSpPr/>
          <p:nvPr/>
        </p:nvSpPr>
        <p:spPr>
          <a:xfrm>
            <a:off x="1691680" y="6309320"/>
            <a:ext cx="5507470" cy="369332"/>
          </a:xfrm>
          <a:prstGeom prst="rect">
            <a:avLst/>
          </a:prstGeom>
        </p:spPr>
        <p:txBody>
          <a:bodyPr wrap="none">
            <a:spAutoFit/>
          </a:bodyPr>
          <a:lstStyle/>
          <a:p>
            <a:r>
              <a:rPr lang="fr-FR" dirty="0" smtClean="0"/>
              <a:t>  *</a:t>
            </a:r>
            <a:r>
              <a:rPr lang="fr-FR" i="1" dirty="0" smtClean="0"/>
              <a:t>CIRC :   Centre international de recherche sur le cancer </a:t>
            </a:r>
            <a:endParaRPr lang="fr-FR" i="1" dirty="0"/>
          </a:p>
        </p:txBody>
      </p:sp>
      <p:sp>
        <p:nvSpPr>
          <p:cNvPr id="5" name="Rectangle 4"/>
          <p:cNvSpPr/>
          <p:nvPr/>
        </p:nvSpPr>
        <p:spPr>
          <a:xfrm>
            <a:off x="1115616" y="620688"/>
            <a:ext cx="6250756" cy="523220"/>
          </a:xfrm>
          <a:prstGeom prst="rect">
            <a:avLst/>
          </a:prstGeom>
        </p:spPr>
        <p:txBody>
          <a:bodyPr wrap="square">
            <a:spAutoFit/>
          </a:bodyPr>
          <a:lstStyle/>
          <a:p>
            <a:pPr lvl="0" algn="ctr" fontAlgn="base">
              <a:spcBef>
                <a:spcPct val="0"/>
              </a:spcBef>
              <a:spcAft>
                <a:spcPct val="0"/>
              </a:spcAft>
            </a:pPr>
            <a:r>
              <a:rPr lang="fr-FR" sz="1400" b="1" dirty="0" smtClean="0">
                <a:solidFill>
                  <a:prstClr val="black"/>
                </a:solidFill>
                <a:latin typeface="Arial" pitchFamily="34" charset="0"/>
                <a:ea typeface="Calibri" pitchFamily="34" charset="0"/>
                <a:cs typeface="Arial" pitchFamily="34" charset="0"/>
              </a:rPr>
              <a:t>Certaines substances sont principalement éliminées par adsorption sur la boue en particulier les métaux comme (Hg, Fe, Cu, Cr, Zn, Cd, Pb)…..</a:t>
            </a:r>
          </a:p>
        </p:txBody>
      </p:sp>
      <p:sp>
        <p:nvSpPr>
          <p:cNvPr id="6" name="Rectangle 5"/>
          <p:cNvSpPr/>
          <p:nvPr/>
        </p:nvSpPr>
        <p:spPr>
          <a:xfrm>
            <a:off x="251520" y="1556792"/>
            <a:ext cx="8136904" cy="584775"/>
          </a:xfrm>
          <a:prstGeom prst="rect">
            <a:avLst/>
          </a:prstGeom>
        </p:spPr>
        <p:txBody>
          <a:bodyPr wrap="square">
            <a:spAutoFit/>
          </a:bodyPr>
          <a:lstStyle/>
          <a:p>
            <a:pPr lvl="0" algn="ctr" fontAlgn="base">
              <a:spcBef>
                <a:spcPct val="0"/>
              </a:spcBef>
              <a:spcAft>
                <a:spcPct val="0"/>
              </a:spcAft>
            </a:pPr>
            <a:r>
              <a:rPr lang="fr-FR" sz="1600" b="1" dirty="0" smtClean="0">
                <a:solidFill>
                  <a:srgbClr val="FF0000"/>
                </a:solidFill>
                <a:latin typeface="Arial" pitchFamily="34" charset="0"/>
                <a:ea typeface="Calibri" pitchFamily="34" charset="0"/>
                <a:cs typeface="Arial" pitchFamily="34" charset="0"/>
              </a:rPr>
              <a:t>mais que penser du fait que certaines de ces boues sont réutilisées</a:t>
            </a:r>
          </a:p>
          <a:p>
            <a:pPr lvl="0" algn="ctr" fontAlgn="base">
              <a:spcBef>
                <a:spcPct val="0"/>
              </a:spcBef>
              <a:spcAft>
                <a:spcPct val="0"/>
              </a:spcAft>
            </a:pPr>
            <a:r>
              <a:rPr lang="fr-FR" sz="1600" b="1" dirty="0" smtClean="0">
                <a:solidFill>
                  <a:srgbClr val="FF0000"/>
                </a:solidFill>
                <a:latin typeface="Arial" pitchFamily="34" charset="0"/>
                <a:ea typeface="Calibri" pitchFamily="34" charset="0"/>
                <a:cs typeface="Arial" pitchFamily="34" charset="0"/>
              </a:rPr>
              <a:t> par épandage sur des sols!</a:t>
            </a:r>
          </a:p>
        </p:txBody>
      </p:sp>
      <p:sp>
        <p:nvSpPr>
          <p:cNvPr id="7" name="Rectangle 6"/>
          <p:cNvSpPr/>
          <p:nvPr/>
        </p:nvSpPr>
        <p:spPr>
          <a:xfrm>
            <a:off x="323528" y="4365104"/>
            <a:ext cx="8568952" cy="523220"/>
          </a:xfrm>
          <a:prstGeom prst="rect">
            <a:avLst/>
          </a:prstGeom>
        </p:spPr>
        <p:txBody>
          <a:bodyPr wrap="square">
            <a:spAutoFit/>
          </a:bodyPr>
          <a:lstStyle/>
          <a:p>
            <a:pPr lvl="0" algn="ctr" eaLnBrk="0" fontAlgn="base" hangingPunct="0">
              <a:spcBef>
                <a:spcPct val="0"/>
              </a:spcBef>
              <a:spcAft>
                <a:spcPct val="0"/>
              </a:spcAft>
            </a:pPr>
            <a:r>
              <a:rPr lang="fr-FR" sz="1400" b="1" dirty="0" smtClean="0">
                <a:solidFill>
                  <a:prstClr val="black"/>
                </a:solidFill>
                <a:latin typeface="Arial" pitchFamily="34" charset="0"/>
                <a:ea typeface="Calibri" pitchFamily="34" charset="0"/>
                <a:cs typeface="Arial" pitchFamily="34" charset="0"/>
              </a:rPr>
              <a:t>Ces boues polluées épandues sur des terres agricoles «  nourrissent » les céréales que nous consommons !</a:t>
            </a:r>
          </a:p>
        </p:txBody>
      </p:sp>
      <p:sp>
        <p:nvSpPr>
          <p:cNvPr id="8" name="Rectangle 7"/>
          <p:cNvSpPr/>
          <p:nvPr/>
        </p:nvSpPr>
        <p:spPr>
          <a:xfrm>
            <a:off x="539552" y="3645024"/>
            <a:ext cx="8225730" cy="307777"/>
          </a:xfrm>
          <a:prstGeom prst="rect">
            <a:avLst/>
          </a:prstGeom>
        </p:spPr>
        <p:txBody>
          <a:bodyPr wrap="square">
            <a:spAutoFit/>
          </a:bodyPr>
          <a:lstStyle/>
          <a:p>
            <a:pPr lvl="0" algn="ctr" fontAlgn="base">
              <a:spcBef>
                <a:spcPct val="0"/>
              </a:spcBef>
              <a:spcAft>
                <a:spcPct val="0"/>
              </a:spcAft>
            </a:pPr>
            <a:r>
              <a:rPr lang="fr-FR" sz="1400" b="1" dirty="0" smtClean="0">
                <a:solidFill>
                  <a:prstClr val="black"/>
                </a:solidFill>
                <a:latin typeface="Arial" pitchFamily="34" charset="0"/>
                <a:ea typeface="Calibri" pitchFamily="34" charset="0"/>
                <a:cs typeface="Arial" pitchFamily="34" charset="0"/>
              </a:rPr>
              <a:t>Le CIRC*  a classé le nickel et ses composés dans le groupe 1 (cancérigène pour l’homme).</a:t>
            </a:r>
            <a:endParaRPr lang="fr-FR" sz="1400" b="1" dirty="0" smtClean="0">
              <a:solidFill>
                <a:prstClr val="black"/>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3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3" grpId="0" animBg="1"/>
      <p:bldP spid="3" grpId="0" animBg="1"/>
      <p:bldP spid="4" grpId="0"/>
      <p:bldP spid="5" grpId="0"/>
      <p:bldP spid="6" grpId="0"/>
      <p:bldP spid="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179512" y="1042864"/>
            <a:ext cx="8748464" cy="550150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758825" algn="l"/>
              </a:tabLst>
            </a:pPr>
            <a:endParaRPr kumimoji="0" lang="fr-FR" sz="1050" b="0" i="0" u="none" strike="noStrike" cap="none" normalizeH="0" baseline="0" dirty="0" smtClean="0">
              <a:ln>
                <a:noFill/>
              </a:ln>
              <a:solidFill>
                <a:schemeClr val="tx1"/>
              </a:solidFill>
              <a:effectLst/>
              <a:latin typeface="Arial" pitchFamily="34" charset="0"/>
              <a:cs typeface="Arial" pitchFamily="34" charset="0"/>
            </a:endParaRPr>
          </a:p>
          <a:p>
            <a:pPr lvl="0" eaLnBrk="0" fontAlgn="base" hangingPunct="0">
              <a:spcBef>
                <a:spcPct val="0"/>
              </a:spcBef>
              <a:spcAft>
                <a:spcPct val="0"/>
              </a:spcAft>
              <a:buFontTx/>
              <a:buChar char="•"/>
              <a:tabLst>
                <a:tab pos="758825" algn="l"/>
              </a:tabLst>
            </a:pPr>
            <a:r>
              <a:rPr lang="fr-FR" sz="2000" b="1" dirty="0" smtClean="0">
                <a:latin typeface="Comic Sans MS" pitchFamily="66" charset="0"/>
                <a:ea typeface="SimSun" pitchFamily="2" charset="-122"/>
                <a:cs typeface="Arial" pitchFamily="34" charset="0"/>
              </a:rPr>
              <a:t>EGL devenue La Française de l’Energie:</a:t>
            </a:r>
          </a:p>
          <a:p>
            <a:pPr lvl="0" eaLnBrk="0" fontAlgn="base" hangingPunct="0">
              <a:spcBef>
                <a:spcPct val="0"/>
              </a:spcBef>
              <a:spcAft>
                <a:spcPct val="0"/>
              </a:spcAft>
              <a:buFontTx/>
              <a:buChar char="•"/>
              <a:tabLst>
                <a:tab pos="758825" algn="l"/>
              </a:tabLst>
            </a:pPr>
            <a:endParaRPr lang="fr-FR" sz="2000" b="1" dirty="0" smtClean="0">
              <a:latin typeface="Comic Sans MS" pitchFamily="66" charset="0"/>
              <a:ea typeface="SimSun" pitchFamily="2" charset="-122"/>
              <a:cs typeface="Arial" pitchFamily="34" charset="0"/>
            </a:endParaRPr>
          </a:p>
          <a:p>
            <a:pPr eaLnBrk="0" fontAlgn="base" hangingPunct="0">
              <a:spcBef>
                <a:spcPct val="0"/>
              </a:spcBef>
              <a:spcAft>
                <a:spcPct val="0"/>
              </a:spcAft>
              <a:tabLst>
                <a:tab pos="758825" algn="l"/>
              </a:tabLst>
            </a:pPr>
            <a:r>
              <a:rPr lang="fr-FR" sz="2000" b="1" dirty="0" smtClean="0">
                <a:latin typeface="Comic Sans MS" pitchFamily="66" charset="0"/>
                <a:ea typeface="SimSun" pitchFamily="2" charset="-122"/>
                <a:cs typeface="Arial" pitchFamily="34" charset="0"/>
              </a:rPr>
              <a:t> Position de l’ADELP concernant l’enquête publique relative à la </a:t>
            </a:r>
            <a:r>
              <a:rPr lang="fr-FR" sz="2000" b="1" dirty="0" smtClean="0">
                <a:solidFill>
                  <a:srgbClr val="FF0000"/>
                </a:solidFill>
                <a:latin typeface="Comic Sans MS" pitchFamily="66" charset="0"/>
                <a:ea typeface="SimSun" pitchFamily="2" charset="-122"/>
                <a:cs typeface="Arial" pitchFamily="34" charset="0"/>
              </a:rPr>
              <a:t>D</a:t>
            </a:r>
            <a:r>
              <a:rPr lang="fr-FR" sz="2000" b="1" dirty="0" smtClean="0">
                <a:latin typeface="Comic Sans MS" pitchFamily="66" charset="0"/>
                <a:ea typeface="SimSun" pitchFamily="2" charset="-122"/>
                <a:cs typeface="Arial" pitchFamily="34" charset="0"/>
              </a:rPr>
              <a:t>emande d’</a:t>
            </a:r>
            <a:r>
              <a:rPr lang="fr-FR" sz="2000" b="1" dirty="0" smtClean="0">
                <a:solidFill>
                  <a:srgbClr val="FF0000"/>
                </a:solidFill>
                <a:latin typeface="Comic Sans MS" pitchFamily="66" charset="0"/>
                <a:ea typeface="SimSun" pitchFamily="2" charset="-122"/>
                <a:cs typeface="Arial" pitchFamily="34" charset="0"/>
              </a:rPr>
              <a:t>A</a:t>
            </a:r>
            <a:r>
              <a:rPr lang="fr-FR" sz="2000" b="1" dirty="0" smtClean="0">
                <a:latin typeface="Comic Sans MS" pitchFamily="66" charset="0"/>
                <a:ea typeface="SimSun" pitchFamily="2" charset="-122"/>
                <a:cs typeface="Arial" pitchFamily="34" charset="0"/>
              </a:rPr>
              <a:t>utorisation d’</a:t>
            </a:r>
            <a:r>
              <a:rPr lang="fr-FR" sz="2000" b="1" dirty="0" smtClean="0">
                <a:solidFill>
                  <a:srgbClr val="FF0000"/>
                </a:solidFill>
                <a:latin typeface="Comic Sans MS" pitchFamily="66" charset="0"/>
                <a:ea typeface="SimSun" pitchFamily="2" charset="-122"/>
                <a:cs typeface="Arial" pitchFamily="34" charset="0"/>
              </a:rPr>
              <a:t>O</a:t>
            </a:r>
            <a:r>
              <a:rPr lang="fr-FR" sz="2000" b="1" dirty="0" smtClean="0">
                <a:latin typeface="Comic Sans MS" pitchFamily="66" charset="0"/>
                <a:ea typeface="SimSun" pitchFamily="2" charset="-122"/>
                <a:cs typeface="Arial" pitchFamily="34" charset="0"/>
              </a:rPr>
              <a:t>uverture de </a:t>
            </a:r>
            <a:r>
              <a:rPr lang="fr-FR" sz="2000" b="1" dirty="0" smtClean="0">
                <a:solidFill>
                  <a:srgbClr val="FF0000"/>
                </a:solidFill>
                <a:latin typeface="Comic Sans MS" pitchFamily="66" charset="0"/>
                <a:ea typeface="SimSun" pitchFamily="2" charset="-122"/>
                <a:cs typeface="Arial" pitchFamily="34" charset="0"/>
              </a:rPr>
              <a:t>T</a:t>
            </a:r>
            <a:r>
              <a:rPr lang="fr-FR" sz="2000" b="1" dirty="0" smtClean="0">
                <a:latin typeface="Comic Sans MS" pitchFamily="66" charset="0"/>
                <a:ea typeface="SimSun" pitchFamily="2" charset="-122"/>
                <a:cs typeface="Arial" pitchFamily="34" charset="0"/>
              </a:rPr>
              <a:t>ravaux </a:t>
            </a:r>
            <a:r>
              <a:rPr lang="fr-FR" sz="2000" b="1" dirty="0" smtClean="0">
                <a:solidFill>
                  <a:srgbClr val="FF0000"/>
                </a:solidFill>
                <a:latin typeface="Comic Sans MS" pitchFamily="66" charset="0"/>
                <a:ea typeface="SimSun" pitchFamily="2" charset="-122"/>
                <a:cs typeface="Arial" pitchFamily="34" charset="0"/>
              </a:rPr>
              <a:t>M</a:t>
            </a:r>
            <a:r>
              <a:rPr lang="fr-FR" sz="2000" b="1" dirty="0" smtClean="0">
                <a:latin typeface="Comic Sans MS" pitchFamily="66" charset="0"/>
                <a:ea typeface="SimSun" pitchFamily="2" charset="-122"/>
                <a:cs typeface="Arial" pitchFamily="34" charset="0"/>
              </a:rPr>
              <a:t>iniers présentée par la Société </a:t>
            </a:r>
            <a:r>
              <a:rPr lang="fr-FR" sz="2000" b="1" dirty="0" err="1" smtClean="0">
                <a:solidFill>
                  <a:srgbClr val="FF0000"/>
                </a:solidFill>
                <a:latin typeface="Comic Sans MS" pitchFamily="66" charset="0"/>
                <a:ea typeface="SimSun" pitchFamily="2" charset="-122"/>
                <a:cs typeface="Arial" pitchFamily="34" charset="0"/>
              </a:rPr>
              <a:t>E</a:t>
            </a:r>
            <a:r>
              <a:rPr lang="fr-FR" sz="2000" b="1" dirty="0" err="1" smtClean="0">
                <a:latin typeface="Comic Sans MS" pitchFamily="66" charset="0"/>
                <a:ea typeface="SimSun" pitchFamily="2" charset="-122"/>
                <a:cs typeface="Arial" pitchFamily="34" charset="0"/>
              </a:rPr>
              <a:t>uropean</a:t>
            </a:r>
            <a:r>
              <a:rPr lang="fr-FR" sz="2000" b="1" dirty="0" smtClean="0">
                <a:latin typeface="Comic Sans MS" pitchFamily="66" charset="0"/>
                <a:ea typeface="SimSun" pitchFamily="2" charset="-122"/>
                <a:cs typeface="Arial" pitchFamily="34" charset="0"/>
              </a:rPr>
              <a:t> </a:t>
            </a:r>
            <a:r>
              <a:rPr lang="fr-FR" sz="2000" b="1" dirty="0" err="1" smtClean="0">
                <a:solidFill>
                  <a:srgbClr val="FF0000"/>
                </a:solidFill>
                <a:latin typeface="Comic Sans MS" pitchFamily="66" charset="0"/>
                <a:ea typeface="SimSun" pitchFamily="2" charset="-122"/>
                <a:cs typeface="Arial" pitchFamily="34" charset="0"/>
              </a:rPr>
              <a:t>G</a:t>
            </a:r>
            <a:r>
              <a:rPr lang="fr-FR" sz="2000" b="1" dirty="0" err="1" smtClean="0">
                <a:latin typeface="Comic Sans MS" pitchFamily="66" charset="0"/>
                <a:ea typeface="SimSun" pitchFamily="2" charset="-122"/>
                <a:cs typeface="Arial" pitchFamily="34" charset="0"/>
              </a:rPr>
              <a:t>as</a:t>
            </a:r>
            <a:r>
              <a:rPr lang="fr-FR" sz="2000" b="1" dirty="0" smtClean="0">
                <a:latin typeface="Comic Sans MS" pitchFamily="66" charset="0"/>
                <a:ea typeface="SimSun" pitchFamily="2" charset="-122"/>
                <a:cs typeface="Arial" pitchFamily="34" charset="0"/>
              </a:rPr>
              <a:t> </a:t>
            </a:r>
            <a:r>
              <a:rPr lang="fr-FR" sz="2000" b="1" dirty="0" smtClean="0">
                <a:solidFill>
                  <a:srgbClr val="FF0000"/>
                </a:solidFill>
                <a:latin typeface="Comic Sans MS" pitchFamily="66" charset="0"/>
                <a:ea typeface="SimSun" pitchFamily="2" charset="-122"/>
                <a:cs typeface="Arial" pitchFamily="34" charset="0"/>
              </a:rPr>
              <a:t>L</a:t>
            </a:r>
            <a:r>
              <a:rPr lang="fr-FR" sz="2000" b="1" dirty="0" smtClean="0">
                <a:latin typeface="Comic Sans MS" pitchFamily="66" charset="0"/>
                <a:ea typeface="SimSun" pitchFamily="2" charset="-122"/>
                <a:cs typeface="Arial" pitchFamily="34" charset="0"/>
              </a:rPr>
              <a:t>imited (</a:t>
            </a:r>
            <a:r>
              <a:rPr lang="fr-FR" sz="2000" b="1" dirty="0" smtClean="0">
                <a:solidFill>
                  <a:srgbClr val="FF0000"/>
                </a:solidFill>
                <a:latin typeface="Comic Sans MS" pitchFamily="66" charset="0"/>
                <a:ea typeface="SimSun" pitchFamily="2" charset="-122"/>
                <a:cs typeface="Arial" pitchFamily="34" charset="0"/>
              </a:rPr>
              <a:t>L</a:t>
            </a:r>
            <a:r>
              <a:rPr lang="fr-FR" sz="2000" b="1" dirty="0" smtClean="0">
                <a:latin typeface="Comic Sans MS" pitchFamily="66" charset="0"/>
                <a:ea typeface="SimSun" pitchFamily="2" charset="-122"/>
                <a:cs typeface="Arial" pitchFamily="34" charset="0"/>
              </a:rPr>
              <a:t>a </a:t>
            </a:r>
            <a:r>
              <a:rPr lang="fr-FR" sz="2000" b="1" dirty="0" smtClean="0">
                <a:solidFill>
                  <a:srgbClr val="FF0000"/>
                </a:solidFill>
                <a:latin typeface="Comic Sans MS" pitchFamily="66" charset="0"/>
                <a:ea typeface="SimSun" pitchFamily="2" charset="-122"/>
                <a:cs typeface="Arial" pitchFamily="34" charset="0"/>
              </a:rPr>
              <a:t>F</a:t>
            </a:r>
            <a:r>
              <a:rPr lang="fr-FR" sz="2000" b="1" dirty="0" smtClean="0">
                <a:latin typeface="Comic Sans MS" pitchFamily="66" charset="0"/>
                <a:ea typeface="SimSun" pitchFamily="2" charset="-122"/>
                <a:cs typeface="Arial" pitchFamily="34" charset="0"/>
              </a:rPr>
              <a:t>rançaise de l’</a:t>
            </a:r>
            <a:r>
              <a:rPr lang="fr-FR" sz="2000" b="1" dirty="0" smtClean="0">
                <a:solidFill>
                  <a:srgbClr val="FF0000"/>
                </a:solidFill>
                <a:latin typeface="Comic Sans MS" pitchFamily="66" charset="0"/>
                <a:ea typeface="SimSun" pitchFamily="2" charset="-122"/>
                <a:cs typeface="Arial" pitchFamily="34" charset="0"/>
              </a:rPr>
              <a:t>E</a:t>
            </a:r>
            <a:r>
              <a:rPr lang="fr-FR" sz="2000" b="1" dirty="0" smtClean="0">
                <a:latin typeface="Comic Sans MS" pitchFamily="66" charset="0"/>
                <a:ea typeface="SimSun" pitchFamily="2" charset="-122"/>
                <a:cs typeface="Arial" pitchFamily="34" charset="0"/>
              </a:rPr>
              <a:t>nergie),               sur les territoires des communes de:                         LONGEVILLE-LES-SAINT-AVOLD,ZIMMING et LACHAMBRE .</a:t>
            </a:r>
          </a:p>
          <a:p>
            <a:pPr lvl="0" eaLnBrk="0" fontAlgn="base" hangingPunct="0">
              <a:spcBef>
                <a:spcPct val="0"/>
              </a:spcBef>
              <a:spcAft>
                <a:spcPct val="0"/>
              </a:spcAft>
              <a:tabLst>
                <a:tab pos="758825" algn="l"/>
              </a:tabLst>
            </a:pPr>
            <a:endParaRPr kumimoji="0" lang="fr-FR" sz="2000" b="1" i="0" u="none" strike="noStrike" cap="none" normalizeH="0" baseline="0" dirty="0" smtClean="0">
              <a:ln>
                <a:noFill/>
              </a:ln>
              <a:solidFill>
                <a:schemeClr val="tx1"/>
              </a:solidFill>
              <a:effectLst/>
              <a:latin typeface="Comic Sans MS" pitchFamily="66" charset="0"/>
              <a:ea typeface="SimSun" pitchFamily="2" charset="-122"/>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tab pos="758825" algn="l"/>
              </a:tabLst>
            </a:pPr>
            <a:endParaRPr kumimoji="0" lang="fr-FR" sz="2000" b="1" i="0" u="none" strike="noStrike" cap="none" normalizeH="0" baseline="0" dirty="0" smtClean="0">
              <a:ln>
                <a:noFill/>
              </a:ln>
              <a:solidFill>
                <a:schemeClr val="tx1"/>
              </a:solidFill>
              <a:effectLst/>
              <a:latin typeface="Comic Sans MS" pitchFamily="66" charset="0"/>
              <a:ea typeface="SimSun" pitchFamily="2" charset="-122"/>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758825" algn="l"/>
              </a:tabLst>
            </a:pPr>
            <a:endParaRPr kumimoji="0" lang="fr-FR" sz="1050" b="1"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758825" algn="l"/>
              </a:tabLst>
            </a:pPr>
            <a:r>
              <a:rPr kumimoji="0" lang="fr-FR" sz="2000" b="1" i="0" u="none" strike="noStrike" cap="none" normalizeH="0" baseline="0" dirty="0" err="1" smtClean="0">
                <a:ln>
                  <a:noFill/>
                </a:ln>
                <a:solidFill>
                  <a:schemeClr val="tx1"/>
                </a:solidFill>
                <a:effectLst/>
                <a:latin typeface="Comic Sans MS" pitchFamily="66" charset="0"/>
                <a:ea typeface="Times New Roman" pitchFamily="18" charset="0"/>
                <a:cs typeface="Arial" pitchFamily="34" charset="0"/>
              </a:rPr>
              <a:t>Hombourg</a:t>
            </a:r>
            <a:r>
              <a:rPr kumimoji="0" lang="fr-FR" sz="2000" b="1"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 Haut :  SAREC. (A .Hector)</a:t>
            </a:r>
          </a:p>
          <a:p>
            <a:pPr marL="0" marR="0" lvl="0" indent="0" algn="l" defTabSz="914400" rtl="0" eaLnBrk="0" fontAlgn="base" latinLnBrk="0" hangingPunct="0">
              <a:lnSpc>
                <a:spcPct val="100000"/>
              </a:lnSpc>
              <a:spcBef>
                <a:spcPct val="0"/>
              </a:spcBef>
              <a:spcAft>
                <a:spcPct val="0"/>
              </a:spcAft>
              <a:buClrTx/>
              <a:buSzTx/>
              <a:buFontTx/>
              <a:buChar char="•"/>
              <a:tabLst>
                <a:tab pos="758825" algn="l"/>
              </a:tabLst>
            </a:pPr>
            <a:endParaRPr kumimoji="0" lang="fr-FR" sz="2000" b="1"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758825" algn="l"/>
              </a:tabLst>
            </a:pPr>
            <a:endParaRPr kumimoji="0" lang="fr-FR" sz="1050" b="1"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758825" algn="l"/>
              </a:tabLst>
            </a:pPr>
            <a:r>
              <a:rPr kumimoji="0" lang="fr-FR" sz="2000" b="1" i="0" u="none" strike="noStrike" cap="none" normalizeH="0" baseline="0" dirty="0" err="1" smtClean="0">
                <a:ln>
                  <a:noFill/>
                </a:ln>
                <a:solidFill>
                  <a:schemeClr val="tx1"/>
                </a:solidFill>
                <a:effectLst/>
                <a:latin typeface="Comic Sans MS" pitchFamily="66" charset="0"/>
                <a:ea typeface="Times New Roman" pitchFamily="18" charset="0"/>
                <a:cs typeface="Arial" pitchFamily="34" charset="0"/>
              </a:rPr>
              <a:t>Hombourg</a:t>
            </a:r>
            <a:r>
              <a:rPr kumimoji="0" lang="fr-FR" sz="2000" b="1"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 Haut :Etang de la </a:t>
            </a:r>
            <a:r>
              <a:rPr kumimoji="0" lang="fr-FR" sz="2000" b="1" i="0" u="none" strike="noStrike" cap="none" normalizeH="0" baseline="0" dirty="0" err="1" smtClean="0">
                <a:ln>
                  <a:noFill/>
                </a:ln>
                <a:solidFill>
                  <a:schemeClr val="tx1"/>
                </a:solidFill>
                <a:effectLst/>
                <a:latin typeface="Comic Sans MS" pitchFamily="66" charset="0"/>
                <a:ea typeface="Times New Roman" pitchFamily="18" charset="0"/>
                <a:cs typeface="Arial" pitchFamily="34" charset="0"/>
              </a:rPr>
              <a:t>Papiermühle</a:t>
            </a:r>
            <a:r>
              <a:rPr kumimoji="0" lang="fr-FR" sz="2000" b="1"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 .(Schmitt Frédéric)</a:t>
            </a:r>
          </a:p>
          <a:p>
            <a:pPr marL="0" marR="0" lvl="0" indent="0" algn="l" defTabSz="914400" rtl="0" eaLnBrk="0" fontAlgn="base" latinLnBrk="0" hangingPunct="0">
              <a:lnSpc>
                <a:spcPct val="100000"/>
              </a:lnSpc>
              <a:spcBef>
                <a:spcPct val="0"/>
              </a:spcBef>
              <a:spcAft>
                <a:spcPct val="0"/>
              </a:spcAft>
              <a:buClrTx/>
              <a:buSzTx/>
              <a:buFontTx/>
              <a:buChar char="•"/>
              <a:tabLst>
                <a:tab pos="758825" algn="l"/>
              </a:tabLst>
            </a:pPr>
            <a:endParaRPr kumimoji="0" lang="fr-FR" sz="2000" b="1"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tab pos="758825" algn="l"/>
              </a:tabLst>
            </a:pPr>
            <a:r>
              <a:rPr kumimoji="0" lang="fr-FR" sz="2000" b="1"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 </a:t>
            </a:r>
          </a:p>
          <a:p>
            <a:pPr eaLnBrk="0" fontAlgn="base" hangingPunct="0">
              <a:spcBef>
                <a:spcPct val="0"/>
              </a:spcBef>
              <a:spcAft>
                <a:spcPct val="0"/>
              </a:spcAft>
              <a:buFontTx/>
              <a:buChar char="•"/>
              <a:tabLst>
                <a:tab pos="758825" algn="l"/>
              </a:tabLst>
            </a:pPr>
            <a:r>
              <a:rPr lang="fr-FR" sz="2000" b="1" dirty="0" smtClean="0">
                <a:latin typeface="Comic Sans MS" pitchFamily="66" charset="0"/>
                <a:ea typeface="SimSun" pitchFamily="2" charset="-122"/>
                <a:cs typeface="Arial" pitchFamily="34" charset="0"/>
              </a:rPr>
              <a:t>Divers</a:t>
            </a:r>
            <a:r>
              <a:rPr lang="fr-FR" sz="1050" b="1" dirty="0" smtClean="0">
                <a:latin typeface="Comic Sans MS" pitchFamily="66" charset="0"/>
                <a:cs typeface="Arial" pitchFamily="34" charset="0"/>
              </a:rPr>
              <a:t> </a:t>
            </a:r>
            <a:endParaRPr lang="fr-FR" sz="3200" b="1" dirty="0" smtClean="0">
              <a:latin typeface="Comic Sans MS"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758825" algn="l"/>
              </a:tabLst>
            </a:pPr>
            <a:endParaRPr kumimoji="0" lang="fr-FR" sz="2000" b="0" i="0" u="none" strike="noStrike" cap="none" normalizeH="0" baseline="0" dirty="0" smtClean="0">
              <a:ln>
                <a:noFill/>
              </a:ln>
              <a:solidFill>
                <a:schemeClr val="tx1"/>
              </a:solidFill>
              <a:effectLst/>
              <a:latin typeface="Arial" pitchFamily="34" charset="0"/>
              <a:ea typeface="SimSun" pitchFamily="2" charset="-122"/>
              <a:cs typeface="Arial" pitchFamily="34" charset="0"/>
            </a:endParaRPr>
          </a:p>
        </p:txBody>
      </p:sp>
      <p:sp>
        <p:nvSpPr>
          <p:cNvPr id="5" name="Titre 1"/>
          <p:cNvSpPr>
            <a:spLocks noGrp="1"/>
          </p:cNvSpPr>
          <p:nvPr>
            <p:ph type="title"/>
          </p:nvPr>
        </p:nvSpPr>
        <p:spPr>
          <a:xfrm>
            <a:off x="2195736" y="332656"/>
            <a:ext cx="3600400" cy="648072"/>
          </a:xfrm>
          <a:ln w="19050">
            <a:solidFill>
              <a:schemeClr val="tx1"/>
            </a:solidFill>
          </a:ln>
        </p:spPr>
        <p:txBody>
          <a:bodyPr>
            <a:normAutofit/>
          </a:bodyPr>
          <a:lstStyle/>
          <a:p>
            <a:r>
              <a:rPr lang="fr-FR" sz="3200" dirty="0" smtClean="0">
                <a:latin typeface="Comic Sans MS" pitchFamily="66" charset="0"/>
              </a:rPr>
              <a:t>Ordre du jour</a:t>
            </a:r>
            <a:endParaRPr lang="fr-FR" sz="3200" dirty="0">
              <a:latin typeface="Comic Sans MS" pitchFamily="66"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èche droite 3"/>
          <p:cNvSpPr/>
          <p:nvPr/>
        </p:nvSpPr>
        <p:spPr>
          <a:xfrm>
            <a:off x="251520" y="764704"/>
            <a:ext cx="720080" cy="26860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p:cNvSpPr txBox="1"/>
          <p:nvPr/>
        </p:nvSpPr>
        <p:spPr>
          <a:xfrm>
            <a:off x="1331640" y="692696"/>
            <a:ext cx="3240360" cy="369332"/>
          </a:xfrm>
          <a:prstGeom prst="rect">
            <a:avLst/>
          </a:prstGeom>
          <a:noFill/>
        </p:spPr>
        <p:txBody>
          <a:bodyPr wrap="square" rtlCol="0">
            <a:spAutoFit/>
          </a:bodyPr>
          <a:lstStyle/>
          <a:p>
            <a:r>
              <a:rPr lang="fr-FR" b="1" dirty="0" smtClean="0">
                <a:solidFill>
                  <a:srgbClr val="FF0000"/>
                </a:solidFill>
                <a:latin typeface="Arial" pitchFamily="34" charset="0"/>
                <a:cs typeface="Arial" pitchFamily="34" charset="0"/>
              </a:rPr>
              <a:t>Les nuisances immédiates:</a:t>
            </a:r>
            <a:endParaRPr lang="fr-FR" b="1" dirty="0">
              <a:solidFill>
                <a:srgbClr val="FF0000"/>
              </a:solidFill>
              <a:latin typeface="Arial" pitchFamily="34" charset="0"/>
              <a:cs typeface="Arial" pitchFamily="34" charset="0"/>
            </a:endParaRPr>
          </a:p>
        </p:txBody>
      </p:sp>
      <p:sp>
        <p:nvSpPr>
          <p:cNvPr id="6" name="ZoneTexte 5"/>
          <p:cNvSpPr txBox="1"/>
          <p:nvPr/>
        </p:nvSpPr>
        <p:spPr>
          <a:xfrm>
            <a:off x="179512" y="1700808"/>
            <a:ext cx="3600400" cy="646331"/>
          </a:xfrm>
          <a:prstGeom prst="rect">
            <a:avLst/>
          </a:prstGeom>
          <a:noFill/>
        </p:spPr>
        <p:txBody>
          <a:bodyPr wrap="square" rtlCol="0">
            <a:spAutoFit/>
          </a:bodyPr>
          <a:lstStyle/>
          <a:p>
            <a:pPr>
              <a:buFont typeface="Arial" pitchFamily="34" charset="0"/>
              <a:buChar char="•"/>
            </a:pPr>
            <a:r>
              <a:rPr lang="fr-FR" dirty="0" smtClean="0"/>
              <a:t> </a:t>
            </a:r>
            <a:r>
              <a:rPr lang="fr-FR" b="1" u="sng" dirty="0" smtClean="0"/>
              <a:t>bruit :   </a:t>
            </a:r>
            <a:r>
              <a:rPr lang="fr-FR" dirty="0" smtClean="0"/>
              <a:t>niveau sonore  des  installations   de forage : 96dB</a:t>
            </a:r>
            <a:endParaRPr lang="fr-FR" dirty="0"/>
          </a:p>
        </p:txBody>
      </p:sp>
      <p:sp>
        <p:nvSpPr>
          <p:cNvPr id="7" name="ZoneTexte 6"/>
          <p:cNvSpPr txBox="1"/>
          <p:nvPr/>
        </p:nvSpPr>
        <p:spPr>
          <a:xfrm>
            <a:off x="179512" y="2924944"/>
            <a:ext cx="3384376" cy="646331"/>
          </a:xfrm>
          <a:prstGeom prst="rect">
            <a:avLst/>
          </a:prstGeom>
          <a:noFill/>
        </p:spPr>
        <p:txBody>
          <a:bodyPr wrap="square" rtlCol="0">
            <a:spAutoFit/>
          </a:bodyPr>
          <a:lstStyle/>
          <a:p>
            <a:pPr>
              <a:buFont typeface="Arial" pitchFamily="34" charset="0"/>
              <a:buChar char="•"/>
            </a:pPr>
            <a:r>
              <a:rPr lang="fr-FR" b="1" u="sng" dirty="0" smtClean="0"/>
              <a:t> circulation :</a:t>
            </a:r>
          </a:p>
          <a:p>
            <a:r>
              <a:rPr lang="fr-FR" dirty="0" smtClean="0"/>
              <a:t>des camions et engins de chantier. </a:t>
            </a:r>
            <a:endParaRPr lang="fr-FR" dirty="0"/>
          </a:p>
        </p:txBody>
      </p:sp>
      <p:pic>
        <p:nvPicPr>
          <p:cNvPr id="40962" name="Picture 2" descr="Afficher l'image d'origine"/>
          <p:cNvPicPr>
            <a:picLocks noChangeAspect="1" noChangeArrowheads="1"/>
          </p:cNvPicPr>
          <p:nvPr/>
        </p:nvPicPr>
        <p:blipFill>
          <a:blip r:embed="rId2" cstate="print"/>
          <a:srcRect l="17000" t="7086" r="17000" b="14968"/>
          <a:stretch>
            <a:fillRect/>
          </a:stretch>
        </p:blipFill>
        <p:spPr bwMode="auto">
          <a:xfrm>
            <a:off x="3851920" y="1412776"/>
            <a:ext cx="4752528" cy="3960440"/>
          </a:xfrm>
          <a:prstGeom prst="rect">
            <a:avLst/>
          </a:prstGeom>
          <a:noFill/>
        </p:spPr>
      </p:pic>
      <p:sp>
        <p:nvSpPr>
          <p:cNvPr id="8" name="Rectangle 7"/>
          <p:cNvSpPr/>
          <p:nvPr/>
        </p:nvSpPr>
        <p:spPr>
          <a:xfrm>
            <a:off x="0" y="4221088"/>
            <a:ext cx="3744416" cy="646331"/>
          </a:xfrm>
          <a:prstGeom prst="rect">
            <a:avLst/>
          </a:prstGeom>
        </p:spPr>
        <p:txBody>
          <a:bodyPr wrap="square">
            <a:spAutoFit/>
          </a:bodyPr>
          <a:lstStyle/>
          <a:p>
            <a:pPr algn="ctr"/>
            <a:r>
              <a:rPr lang="fr-FR" dirty="0" smtClean="0"/>
              <a:t>lorsque l'on double la distance, </a:t>
            </a:r>
          </a:p>
          <a:p>
            <a:pPr algn="ctr"/>
            <a:r>
              <a:rPr lang="fr-FR" dirty="0" smtClean="0"/>
              <a:t>le niveau sonore diminue de 6 dB.</a:t>
            </a:r>
            <a:endParaRPr lang="fr-FR" dirty="0"/>
          </a:p>
        </p:txBody>
      </p:sp>
      <p:sp>
        <p:nvSpPr>
          <p:cNvPr id="9" name="Rectangle 8"/>
          <p:cNvSpPr/>
          <p:nvPr/>
        </p:nvSpPr>
        <p:spPr>
          <a:xfrm>
            <a:off x="827584" y="5733256"/>
            <a:ext cx="7560840" cy="523220"/>
          </a:xfrm>
          <a:prstGeom prst="rect">
            <a:avLst/>
          </a:prstGeom>
        </p:spPr>
        <p:txBody>
          <a:bodyPr wrap="square">
            <a:spAutoFit/>
          </a:bodyPr>
          <a:lstStyle/>
          <a:p>
            <a:r>
              <a:rPr lang="fr-FR" sz="2800" b="1" dirty="0" smtClean="0">
                <a:solidFill>
                  <a:srgbClr val="FF0000"/>
                </a:solidFill>
              </a:rPr>
              <a:t> Si L = 90 dB à 10m</a:t>
            </a:r>
            <a:r>
              <a:rPr lang="pt-BR" sz="2800" b="1" dirty="0" smtClean="0">
                <a:solidFill>
                  <a:srgbClr val="FF0000"/>
                </a:solidFill>
              </a:rPr>
              <a:t>      alors    L = 54 dB à  640 m </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6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èche droite 3"/>
          <p:cNvSpPr/>
          <p:nvPr/>
        </p:nvSpPr>
        <p:spPr>
          <a:xfrm>
            <a:off x="179512" y="404664"/>
            <a:ext cx="720080" cy="288032"/>
          </a:xfrm>
          <a:prstGeom prst="rightArrow">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dirty="0">
              <a:solidFill>
                <a:srgbClr val="FF0000"/>
              </a:solidFill>
            </a:endParaRPr>
          </a:p>
        </p:txBody>
      </p:sp>
      <p:sp>
        <p:nvSpPr>
          <p:cNvPr id="5" name="Rectangle 4"/>
          <p:cNvSpPr/>
          <p:nvPr/>
        </p:nvSpPr>
        <p:spPr>
          <a:xfrm>
            <a:off x="1043608" y="332656"/>
            <a:ext cx="7488832" cy="646331"/>
          </a:xfrm>
          <a:prstGeom prst="rect">
            <a:avLst/>
          </a:prstGeom>
        </p:spPr>
        <p:txBody>
          <a:bodyPr wrap="square">
            <a:spAutoFit/>
          </a:bodyPr>
          <a:lstStyle/>
          <a:p>
            <a:pPr lvl="0" fontAlgn="base">
              <a:spcBef>
                <a:spcPct val="0"/>
              </a:spcBef>
              <a:spcAft>
                <a:spcPct val="0"/>
              </a:spcAft>
            </a:pPr>
            <a:r>
              <a:rPr lang="fr-FR" b="1" u="sng" dirty="0" smtClean="0">
                <a:solidFill>
                  <a:srgbClr val="FF0000"/>
                </a:solidFill>
                <a:latin typeface="Arial" pitchFamily="34" charset="0"/>
                <a:ea typeface="Times New Roman" pitchFamily="18" charset="0"/>
                <a:cs typeface="Arial" pitchFamily="34" charset="0"/>
              </a:rPr>
              <a:t>La technique d’exploitation susceptible d’être utilisée </a:t>
            </a:r>
            <a:r>
              <a:rPr lang="fr-FR" b="1" dirty="0" smtClean="0">
                <a:solidFill>
                  <a:srgbClr val="FF0000"/>
                </a:solidFill>
                <a:latin typeface="Arial" pitchFamily="34" charset="0"/>
                <a:ea typeface="Times New Roman" pitchFamily="18" charset="0"/>
                <a:cs typeface="Arial" pitchFamily="34" charset="0"/>
              </a:rPr>
              <a:t>: stimulation ou fracturation  ?</a:t>
            </a:r>
            <a:endParaRPr lang="fr-FR" b="1" dirty="0" smtClean="0">
              <a:solidFill>
                <a:srgbClr val="FF0000"/>
              </a:solidFill>
              <a:latin typeface="Arial" pitchFamily="34" charset="0"/>
              <a:cs typeface="Arial" pitchFamily="34" charset="0"/>
            </a:endParaRPr>
          </a:p>
        </p:txBody>
      </p:sp>
      <p:sp>
        <p:nvSpPr>
          <p:cNvPr id="6" name="ZoneTexte 5"/>
          <p:cNvSpPr txBox="1"/>
          <p:nvPr/>
        </p:nvSpPr>
        <p:spPr>
          <a:xfrm>
            <a:off x="899592" y="2708920"/>
            <a:ext cx="7344816" cy="646331"/>
          </a:xfrm>
          <a:prstGeom prst="rect">
            <a:avLst/>
          </a:prstGeom>
          <a:noFill/>
        </p:spPr>
        <p:txBody>
          <a:bodyPr wrap="square" rtlCol="0">
            <a:spAutoFit/>
          </a:bodyPr>
          <a:lstStyle/>
          <a:p>
            <a:pPr algn="ctr"/>
            <a:r>
              <a:rPr lang="fr-FR" dirty="0" smtClean="0">
                <a:latin typeface="Arial" pitchFamily="34" charset="0"/>
              </a:rPr>
              <a:t>Aucune des deux ,selon l’exploitant ,</a:t>
            </a:r>
          </a:p>
          <a:p>
            <a:pPr algn="ctr"/>
            <a:r>
              <a:rPr lang="fr-FR" dirty="0" smtClean="0">
                <a:latin typeface="Arial" pitchFamily="34" charset="0"/>
              </a:rPr>
              <a:t>car le charbon lorrain est suffisamment fracturé de par sa  nature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683568" y="1700808"/>
            <a:ext cx="7704856" cy="455509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fr-FR" sz="1400" b="1" i="0" u="none" strike="noStrike" cap="none" normalizeH="0" baseline="0" dirty="0" smtClean="0">
                <a:ln>
                  <a:noFill/>
                </a:ln>
                <a:solidFill>
                  <a:schemeClr val="tx1"/>
                </a:solidFill>
                <a:effectLst/>
                <a:latin typeface="Arial" pitchFamily="34" charset="0"/>
                <a:ea typeface="Calibri" pitchFamily="34" charset="0"/>
                <a:cs typeface="Arial" pitchFamily="34" charset="0"/>
              </a:rPr>
              <a:t>L’ADELP demande que des mesures physico-chimiques soient réalisées sur les sites de forages(sols et eaux d’exhaure)  afin d’établir un état zéro et comparer les résultats obtenus à ceux donnés en fin de phase d’exploration.</a:t>
            </a:r>
          </a:p>
          <a:p>
            <a:pPr marL="0" marR="0" lvl="0" indent="0" algn="l" defTabSz="914400" rtl="0" eaLnBrk="1" fontAlgn="base" latinLnBrk="0" hangingPunct="1">
              <a:lnSpc>
                <a:spcPct val="100000"/>
              </a:lnSpc>
              <a:spcBef>
                <a:spcPct val="0"/>
              </a:spcBef>
              <a:spcAft>
                <a:spcPct val="0"/>
              </a:spcAft>
              <a:buClrTx/>
              <a:buSzTx/>
              <a:buFontTx/>
              <a:buNone/>
              <a:tabLst/>
            </a:pPr>
            <a:endParaRPr lang="fr-FR" sz="1400" b="1" dirty="0" smtClean="0">
              <a:latin typeface="Arial" pitchFamily="34" charset="0"/>
              <a:ea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400" b="1"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fontAlgn="base">
              <a:spcBef>
                <a:spcPct val="0"/>
              </a:spcBef>
              <a:spcAft>
                <a:spcPct val="0"/>
              </a:spcAft>
              <a:buFont typeface="Arial" pitchFamily="34" charset="0"/>
              <a:buChar char="•"/>
            </a:pPr>
            <a:r>
              <a:rPr lang="fr-FR" sz="1400" b="1" dirty="0" smtClean="0">
                <a:latin typeface="Arial" pitchFamily="34" charset="0"/>
                <a:cs typeface="Arial" pitchFamily="34" charset="0"/>
              </a:rPr>
              <a:t>Les  prélèvements devront être réalisés en présence d’élus locaux et membres               d’ Association  pour la Défense de l'Environnement  et les échantillons  analysés par un laboratoire indépendant .</a:t>
            </a:r>
          </a:p>
          <a:p>
            <a:pPr fontAlgn="base">
              <a:spcBef>
                <a:spcPct val="0"/>
              </a:spcBef>
              <a:spcAft>
                <a:spcPct val="0"/>
              </a:spcAft>
            </a:pPr>
            <a:endParaRPr lang="fr-FR" sz="1400" b="1" dirty="0" smtClean="0">
              <a:latin typeface="Arial" pitchFamily="34" charset="0"/>
              <a:cs typeface="Arial" pitchFamily="34" charset="0"/>
            </a:endParaRPr>
          </a:p>
          <a:p>
            <a:pPr fontAlgn="base">
              <a:spcBef>
                <a:spcPct val="0"/>
              </a:spcBef>
              <a:spcAft>
                <a:spcPct val="0"/>
              </a:spcAft>
            </a:pPr>
            <a:endParaRPr lang="fr-FR" sz="1400" b="1" dirty="0" smtClean="0">
              <a:latin typeface="Arial" pitchFamily="34" charset="0"/>
              <a:cs typeface="Arial" pitchFamily="34" charset="0"/>
            </a:endParaRPr>
          </a:p>
          <a:p>
            <a:pPr fontAlgn="base">
              <a:spcBef>
                <a:spcPct val="0"/>
              </a:spcBef>
              <a:spcAft>
                <a:spcPct val="0"/>
              </a:spcAft>
              <a:buFont typeface="Arial" pitchFamily="34" charset="0"/>
              <a:buChar char="•"/>
            </a:pPr>
            <a:r>
              <a:rPr lang="fr-FR" sz="1400" b="1" dirty="0" smtClean="0">
                <a:latin typeface="Arial" pitchFamily="34" charset="0"/>
                <a:cs typeface="Arial" pitchFamily="34" charset="0"/>
              </a:rPr>
              <a:t>Les espèces chimiques recherchées seront celles contenues dans les matériaux et produits utilisés par la société d’exploration  et celles susceptibles de se retrouver dans les eaux d’exhaures (métaux lourds et espèces organiques).</a:t>
            </a:r>
          </a:p>
          <a:p>
            <a:pPr fontAlgn="base">
              <a:spcBef>
                <a:spcPct val="0"/>
              </a:spcBef>
              <a:spcAft>
                <a:spcPct val="0"/>
              </a:spcAft>
            </a:pPr>
            <a:endParaRPr lang="fr-FR" sz="1400" b="1" dirty="0" smtClean="0">
              <a:latin typeface="Arial" pitchFamily="34" charset="0"/>
              <a:cs typeface="Arial" pitchFamily="34" charset="0"/>
            </a:endParaRPr>
          </a:p>
          <a:p>
            <a:pPr fontAlgn="base">
              <a:spcBef>
                <a:spcPct val="0"/>
              </a:spcBef>
              <a:spcAft>
                <a:spcPct val="0"/>
              </a:spcAft>
            </a:pPr>
            <a:endParaRPr lang="fr-FR" sz="1400" b="1" dirty="0" smtClean="0">
              <a:latin typeface="Arial" pitchFamily="34" charset="0"/>
              <a:cs typeface="Arial" pitchFamily="34" charset="0"/>
            </a:endParaRPr>
          </a:p>
          <a:p>
            <a:pPr fontAlgn="base">
              <a:spcBef>
                <a:spcPct val="0"/>
              </a:spcBef>
              <a:spcAft>
                <a:spcPct val="0"/>
              </a:spcAft>
              <a:buFont typeface="Arial" pitchFamily="34" charset="0"/>
              <a:buChar char="•"/>
            </a:pPr>
            <a:r>
              <a:rPr lang="fr-FR" sz="1400" b="1" dirty="0" smtClean="0">
                <a:latin typeface="Arial" pitchFamily="34" charset="0"/>
                <a:cs typeface="Arial" pitchFamily="34" charset="0"/>
              </a:rPr>
              <a:t>Création d’un Comité de Suivi du Site composé de membres de la DREAL ,d’élus locaux et de membres d’organisation de défense de l’environnement chargés de veiller sur le bon déroulement des opérations en accord avec les données du cahier de charges et des critères environnementaux .   </a:t>
            </a:r>
          </a:p>
          <a:p>
            <a:pPr fontAlgn="base">
              <a:spcBef>
                <a:spcPct val="0"/>
              </a:spcBef>
              <a:spcAft>
                <a:spcPct val="0"/>
              </a:spcAft>
            </a:pP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Flèche droite 2"/>
          <p:cNvSpPr/>
          <p:nvPr/>
        </p:nvSpPr>
        <p:spPr>
          <a:xfrm>
            <a:off x="251520" y="692696"/>
            <a:ext cx="720080" cy="26860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p:cNvSpPr txBox="1"/>
          <p:nvPr/>
        </p:nvSpPr>
        <p:spPr>
          <a:xfrm>
            <a:off x="1403648" y="692696"/>
            <a:ext cx="7056784" cy="369332"/>
          </a:xfrm>
          <a:prstGeom prst="rect">
            <a:avLst/>
          </a:prstGeom>
          <a:noFill/>
        </p:spPr>
        <p:txBody>
          <a:bodyPr wrap="square" rtlCol="0">
            <a:spAutoFit/>
          </a:bodyPr>
          <a:lstStyle/>
          <a:p>
            <a:r>
              <a:rPr lang="fr-FR" b="1" dirty="0" smtClean="0">
                <a:solidFill>
                  <a:srgbClr val="FF0000"/>
                </a:solidFill>
              </a:rPr>
              <a:t>Si l’autorisation d’exploration devrait être accordée :</a:t>
            </a:r>
            <a:endParaRPr lang="fr-FR"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0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409">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409">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40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èche droite 2"/>
          <p:cNvSpPr/>
          <p:nvPr/>
        </p:nvSpPr>
        <p:spPr>
          <a:xfrm>
            <a:off x="251520" y="476672"/>
            <a:ext cx="720080" cy="26860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p:cNvSpPr/>
          <p:nvPr/>
        </p:nvSpPr>
        <p:spPr>
          <a:xfrm>
            <a:off x="1259632" y="476672"/>
            <a:ext cx="2800767" cy="369332"/>
          </a:xfrm>
          <a:prstGeom prst="rect">
            <a:avLst/>
          </a:prstGeom>
        </p:spPr>
        <p:txBody>
          <a:bodyPr wrap="none">
            <a:spAutoFit/>
          </a:bodyPr>
          <a:lstStyle/>
          <a:p>
            <a:pPr lvl="0" fontAlgn="base">
              <a:spcBef>
                <a:spcPct val="0"/>
              </a:spcBef>
              <a:spcAft>
                <a:spcPct val="0"/>
              </a:spcAft>
            </a:pPr>
            <a:r>
              <a:rPr lang="fr-FR" b="1" dirty="0" smtClean="0">
                <a:solidFill>
                  <a:srgbClr val="FF0000"/>
                </a:solidFill>
                <a:latin typeface="Arial" pitchFamily="34" charset="0"/>
                <a:ea typeface="Times New Roman" pitchFamily="18" charset="0"/>
                <a:cs typeface="Arial" pitchFamily="34" charset="0"/>
              </a:rPr>
              <a:t>La position de l’ADELP:</a:t>
            </a:r>
            <a:endParaRPr lang="fr-FR" dirty="0" smtClean="0">
              <a:solidFill>
                <a:srgbClr val="FF0000"/>
              </a:solidFill>
              <a:latin typeface="Arial" pitchFamily="34" charset="0"/>
              <a:cs typeface="Arial" pitchFamily="34" charset="0"/>
            </a:endParaRPr>
          </a:p>
        </p:txBody>
      </p:sp>
      <p:sp>
        <p:nvSpPr>
          <p:cNvPr id="5" name="Rectangle 4"/>
          <p:cNvSpPr/>
          <p:nvPr/>
        </p:nvSpPr>
        <p:spPr>
          <a:xfrm>
            <a:off x="107504" y="1844824"/>
            <a:ext cx="9036496" cy="3693319"/>
          </a:xfrm>
          <a:prstGeom prst="rect">
            <a:avLst/>
          </a:prstGeom>
        </p:spPr>
        <p:txBody>
          <a:bodyPr wrap="square">
            <a:spAutoFit/>
          </a:bodyPr>
          <a:lstStyle/>
          <a:p>
            <a:pPr lvl="0" algn="ctr" eaLnBrk="0" fontAlgn="base" hangingPunct="0">
              <a:spcBef>
                <a:spcPct val="0"/>
              </a:spcBef>
              <a:spcAft>
                <a:spcPct val="0"/>
              </a:spcAft>
            </a:pPr>
            <a:r>
              <a:rPr lang="fr-FR" b="1" u="sng" dirty="0" smtClean="0">
                <a:latin typeface="Arial" pitchFamily="34" charset="0"/>
                <a:ea typeface="Times New Roman" pitchFamily="18" charset="0"/>
                <a:cs typeface="Arial" pitchFamily="34" charset="0"/>
              </a:rPr>
              <a:t>Au regard, d’une part de l'incertitude juridique de la refonte du code minier depuis plusieurs années, </a:t>
            </a:r>
          </a:p>
          <a:p>
            <a:pPr lvl="0" algn="ctr" eaLnBrk="0" fontAlgn="base" hangingPunct="0">
              <a:spcBef>
                <a:spcPct val="0"/>
              </a:spcBef>
              <a:spcAft>
                <a:spcPct val="0"/>
              </a:spcAft>
            </a:pPr>
            <a:endParaRPr lang="fr-FR" b="1" u="sng" dirty="0" smtClean="0">
              <a:latin typeface="Arial" pitchFamily="34" charset="0"/>
              <a:ea typeface="Times New Roman" pitchFamily="18" charset="0"/>
              <a:cs typeface="Arial" pitchFamily="34" charset="0"/>
            </a:endParaRPr>
          </a:p>
          <a:p>
            <a:pPr lvl="0" algn="ctr" eaLnBrk="0" fontAlgn="base" hangingPunct="0">
              <a:spcBef>
                <a:spcPct val="0"/>
              </a:spcBef>
              <a:spcAft>
                <a:spcPct val="0"/>
              </a:spcAft>
            </a:pPr>
            <a:r>
              <a:rPr lang="fr-FR" b="1" u="sng" dirty="0" smtClean="0">
                <a:latin typeface="Arial" pitchFamily="34" charset="0"/>
                <a:ea typeface="Times New Roman" pitchFamily="18" charset="0"/>
                <a:cs typeface="Arial" pitchFamily="34" charset="0"/>
              </a:rPr>
              <a:t>du manque de clarté sur le terme « stimulation », </a:t>
            </a:r>
          </a:p>
          <a:p>
            <a:pPr lvl="0" algn="ctr" eaLnBrk="0" fontAlgn="base" hangingPunct="0">
              <a:spcBef>
                <a:spcPct val="0"/>
              </a:spcBef>
              <a:spcAft>
                <a:spcPct val="0"/>
              </a:spcAft>
            </a:pPr>
            <a:endParaRPr lang="fr-FR" b="1" u="sng" dirty="0" smtClean="0">
              <a:latin typeface="Arial" pitchFamily="34" charset="0"/>
              <a:ea typeface="Times New Roman" pitchFamily="18" charset="0"/>
              <a:cs typeface="Arial" pitchFamily="34" charset="0"/>
            </a:endParaRPr>
          </a:p>
          <a:p>
            <a:pPr lvl="0" algn="ctr" eaLnBrk="0" fontAlgn="base" hangingPunct="0">
              <a:spcBef>
                <a:spcPct val="0"/>
              </a:spcBef>
              <a:spcAft>
                <a:spcPct val="0"/>
              </a:spcAft>
            </a:pPr>
            <a:r>
              <a:rPr lang="fr-FR" b="1" u="sng" dirty="0" smtClean="0">
                <a:latin typeface="Arial" pitchFamily="34" charset="0"/>
                <a:ea typeface="Times New Roman" pitchFamily="18" charset="0"/>
                <a:cs typeface="Arial" pitchFamily="34" charset="0"/>
              </a:rPr>
              <a:t>de l’importance des nuisances et inconvénients pouvant être engendrées</a:t>
            </a:r>
          </a:p>
          <a:p>
            <a:pPr lvl="0" algn="ctr" eaLnBrk="0" fontAlgn="base" hangingPunct="0">
              <a:spcBef>
                <a:spcPct val="0"/>
              </a:spcBef>
              <a:spcAft>
                <a:spcPct val="0"/>
              </a:spcAft>
            </a:pPr>
            <a:r>
              <a:rPr lang="fr-FR" b="1" u="sng" dirty="0" smtClean="0">
                <a:latin typeface="Arial" pitchFamily="34" charset="0"/>
                <a:ea typeface="Times New Roman" pitchFamily="18" charset="0"/>
                <a:cs typeface="Arial" pitchFamily="34" charset="0"/>
              </a:rPr>
              <a:t> </a:t>
            </a:r>
          </a:p>
          <a:p>
            <a:pPr lvl="0" algn="ctr" eaLnBrk="0" fontAlgn="base" hangingPunct="0">
              <a:spcBef>
                <a:spcPct val="0"/>
              </a:spcBef>
              <a:spcAft>
                <a:spcPct val="0"/>
              </a:spcAft>
            </a:pPr>
            <a:r>
              <a:rPr lang="fr-FR" b="1" u="sng" dirty="0" smtClean="0">
                <a:latin typeface="Arial" pitchFamily="34" charset="0"/>
                <a:ea typeface="Times New Roman" pitchFamily="18" charset="0"/>
                <a:cs typeface="Arial" pitchFamily="34" charset="0"/>
              </a:rPr>
              <a:t>et d’autre part</a:t>
            </a:r>
          </a:p>
          <a:p>
            <a:pPr lvl="0" algn="ctr" eaLnBrk="0" fontAlgn="base" hangingPunct="0">
              <a:spcBef>
                <a:spcPct val="0"/>
              </a:spcBef>
              <a:spcAft>
                <a:spcPct val="0"/>
              </a:spcAft>
            </a:pPr>
            <a:endParaRPr lang="fr-FR" b="1" u="sng" dirty="0" smtClean="0">
              <a:latin typeface="Arial" pitchFamily="34" charset="0"/>
              <a:ea typeface="Times New Roman" pitchFamily="18" charset="0"/>
              <a:cs typeface="Arial" pitchFamily="34" charset="0"/>
            </a:endParaRPr>
          </a:p>
          <a:p>
            <a:pPr lvl="0" algn="ctr" eaLnBrk="0" fontAlgn="base" hangingPunct="0">
              <a:spcBef>
                <a:spcPct val="0"/>
              </a:spcBef>
              <a:spcAft>
                <a:spcPct val="0"/>
              </a:spcAft>
            </a:pPr>
            <a:r>
              <a:rPr lang="fr-FR" b="1" u="sng" dirty="0" smtClean="0">
                <a:latin typeface="Arial" pitchFamily="34" charset="0"/>
                <a:ea typeface="Times New Roman" pitchFamily="18" charset="0"/>
                <a:cs typeface="Arial" pitchFamily="34" charset="0"/>
              </a:rPr>
              <a:t> à l’incertitude des décisions gouvernementales concernant la technique d’extraction et de la sécurité juridique de l'interdiction de fracturation ,</a:t>
            </a:r>
          </a:p>
          <a:p>
            <a:pPr lvl="0" eaLnBrk="0" fontAlgn="base" hangingPunct="0">
              <a:spcBef>
                <a:spcPct val="0"/>
              </a:spcBef>
              <a:spcAft>
                <a:spcPct val="0"/>
              </a:spcAft>
            </a:pPr>
            <a:endParaRPr lang="fr-FR" dirty="0" smtClean="0">
              <a:solidFill>
                <a:srgbClr val="FF0000"/>
              </a:solidFill>
              <a:latin typeface="Arial" pitchFamily="34" charset="0"/>
              <a:cs typeface="Arial" pitchFamily="34" charset="0"/>
            </a:endParaRPr>
          </a:p>
          <a:p>
            <a:pPr lvl="0" algn="ctr" eaLnBrk="0" fontAlgn="base" hangingPunct="0">
              <a:spcBef>
                <a:spcPct val="0"/>
              </a:spcBef>
              <a:spcAft>
                <a:spcPct val="0"/>
              </a:spcAft>
            </a:pPr>
            <a:r>
              <a:rPr lang="fr-FR" b="1" u="sng" dirty="0" smtClean="0">
                <a:solidFill>
                  <a:srgbClr val="FF0000"/>
                </a:solidFill>
                <a:latin typeface="Arial" pitchFamily="34" charset="0"/>
                <a:ea typeface="Times New Roman" pitchFamily="18" charset="0"/>
                <a:cs typeface="Arial" pitchFamily="34" charset="0"/>
              </a:rPr>
              <a:t>nous émettons un avis très réservé à ce projet en l'état.</a:t>
            </a:r>
            <a:endParaRPr lang="fr-FR" dirty="0" smtClean="0">
              <a:solidFill>
                <a:srgbClr val="FF0000"/>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3528" y="2348880"/>
            <a:ext cx="8568952" cy="923330"/>
          </a:xfrm>
          <a:prstGeom prst="rect">
            <a:avLst/>
          </a:prstGeom>
        </p:spPr>
        <p:txBody>
          <a:bodyPr wrap="square">
            <a:spAutoFit/>
          </a:bodyPr>
          <a:lstStyle/>
          <a:p>
            <a:pPr algn="ctr"/>
            <a:r>
              <a:rPr lang="fr-FR" b="1" u="sng" dirty="0" smtClean="0">
                <a:latin typeface="Arial" pitchFamily="34" charset="0"/>
                <a:cs typeface="Arial" pitchFamily="34" charset="0"/>
              </a:rPr>
              <a:t>Tous les conseils municipaux </a:t>
            </a:r>
            <a:r>
              <a:rPr lang="fr-FR" b="1" dirty="0" smtClean="0">
                <a:latin typeface="Arial" pitchFamily="34" charset="0"/>
                <a:cs typeface="Arial" pitchFamily="34" charset="0"/>
              </a:rPr>
              <a:t>(</a:t>
            </a:r>
            <a:r>
              <a:rPr lang="fr-FR" b="1" dirty="0" err="1" smtClean="0">
                <a:latin typeface="Arial" pitchFamily="34" charset="0"/>
                <a:cs typeface="Arial" pitchFamily="34" charset="0"/>
              </a:rPr>
              <a:t>Longeville</a:t>
            </a:r>
            <a:r>
              <a:rPr lang="fr-FR" b="1" dirty="0" smtClean="0">
                <a:latin typeface="Arial" pitchFamily="34" charset="0"/>
                <a:cs typeface="Arial" pitchFamily="34" charset="0"/>
              </a:rPr>
              <a:t>, </a:t>
            </a:r>
            <a:r>
              <a:rPr lang="fr-FR" b="1" dirty="0" err="1" smtClean="0">
                <a:latin typeface="Arial" pitchFamily="34" charset="0"/>
                <a:cs typeface="Arial" pitchFamily="34" charset="0"/>
              </a:rPr>
              <a:t>Zimming</a:t>
            </a:r>
            <a:r>
              <a:rPr lang="fr-FR" b="1" dirty="0" smtClean="0">
                <a:latin typeface="Arial" pitchFamily="34" charset="0"/>
                <a:cs typeface="Arial" pitchFamily="34" charset="0"/>
              </a:rPr>
              <a:t>, </a:t>
            </a:r>
            <a:r>
              <a:rPr lang="fr-FR" b="1" dirty="0" err="1" smtClean="0">
                <a:latin typeface="Arial" pitchFamily="34" charset="0"/>
                <a:cs typeface="Arial" pitchFamily="34" charset="0"/>
              </a:rPr>
              <a:t>Lachambre</a:t>
            </a:r>
            <a:r>
              <a:rPr lang="fr-FR" b="1" dirty="0" smtClean="0">
                <a:latin typeface="Arial" pitchFamily="34" charset="0"/>
                <a:cs typeface="Arial" pitchFamily="34" charset="0"/>
              </a:rPr>
              <a:t>) consultés dans le cadre de l'enquête publique en cours</a:t>
            </a:r>
          </a:p>
          <a:p>
            <a:pPr algn="ctr"/>
            <a:r>
              <a:rPr lang="fr-FR" b="1" dirty="0" smtClean="0">
                <a:latin typeface="Arial" pitchFamily="34" charset="0"/>
                <a:cs typeface="Arial" pitchFamily="34" charset="0"/>
              </a:rPr>
              <a:t> </a:t>
            </a:r>
            <a:r>
              <a:rPr lang="fr-FR" b="1" u="sng" dirty="0" smtClean="0">
                <a:latin typeface="Arial" pitchFamily="34" charset="0"/>
                <a:cs typeface="Arial" pitchFamily="34" charset="0"/>
              </a:rPr>
              <a:t>viennent de voter contre le projet !</a:t>
            </a:r>
            <a:endParaRPr lang="fr-FR" b="1" u="sng"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2564904"/>
            <a:ext cx="9144000"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dirty="0" smtClean="0">
                <a:ln>
                  <a:noFill/>
                </a:ln>
                <a:solidFill>
                  <a:schemeClr val="tx1"/>
                </a:solidFill>
                <a:effectLst/>
                <a:latin typeface="Arial" charset="0"/>
                <a:cs typeface="Arial" charset="0"/>
              </a:rPr>
              <a:t>Venez tous dire votre indignation </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dirty="0" smtClean="0">
                <a:ln>
                  <a:noFill/>
                </a:ln>
                <a:solidFill>
                  <a:schemeClr val="tx1"/>
                </a:solidFill>
                <a:effectLst/>
                <a:latin typeface="Arial" charset="0"/>
                <a:cs typeface="Arial" charset="0"/>
              </a:rPr>
              <a:t>et soutenir le collectif local  (?) contre les gaz de houille qui organise cette manifestation                                                       </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dirty="0" smtClean="0">
                <a:ln>
                  <a:noFill/>
                </a:ln>
                <a:solidFill>
                  <a:schemeClr val="tx1"/>
                </a:solidFill>
                <a:effectLst/>
                <a:latin typeface="Arial" charset="0"/>
                <a:cs typeface="Arial" charset="0"/>
              </a:rPr>
              <a:t>le mercredi 02 décembre 2015 à 14h à Metz. </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800" b="1" i="0" u="none" strike="noStrike" cap="none" normalizeH="0" baseline="0" dirty="0" smtClean="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0" i="1" u="none" strike="noStrike" cap="none" normalizeH="0" baseline="0" dirty="0" smtClean="0">
                <a:ln>
                  <a:noFill/>
                </a:ln>
                <a:solidFill>
                  <a:schemeClr val="tx1"/>
                </a:solidFill>
                <a:effectLst/>
                <a:latin typeface="Arial" charset="0"/>
                <a:cs typeface="Arial" charset="0"/>
              </a:rPr>
              <a:t> (</a:t>
            </a:r>
            <a:r>
              <a:rPr kumimoji="0" lang="fr-FR" sz="1800" b="0" i="1" u="none" strike="noStrike" cap="none" normalizeH="0" baseline="0" dirty="0" err="1" smtClean="0">
                <a:ln>
                  <a:noFill/>
                </a:ln>
                <a:solidFill>
                  <a:schemeClr val="tx1"/>
                </a:solidFill>
                <a:effectLst/>
                <a:latin typeface="Arial" charset="0"/>
                <a:cs typeface="Arial" charset="0"/>
              </a:rPr>
              <a:t>rdv</a:t>
            </a:r>
            <a:r>
              <a:rPr kumimoji="0" lang="fr-FR" sz="1800" b="0" i="1" u="none" strike="noStrike" cap="none" normalizeH="0" baseline="0" dirty="0" smtClean="0">
                <a:ln>
                  <a:noFill/>
                </a:ln>
                <a:solidFill>
                  <a:schemeClr val="tx1"/>
                </a:solidFill>
                <a:effectLst/>
                <a:latin typeface="Arial" charset="0"/>
                <a:cs typeface="Arial" charset="0"/>
              </a:rPr>
              <a:t> colonne </a:t>
            </a:r>
            <a:r>
              <a:rPr kumimoji="0" lang="fr-FR" sz="1800" b="0" i="1" u="none" strike="noStrike" cap="none" normalizeH="0" baseline="0" dirty="0" err="1" smtClean="0">
                <a:ln>
                  <a:noFill/>
                </a:ln>
                <a:solidFill>
                  <a:schemeClr val="tx1"/>
                </a:solidFill>
                <a:effectLst/>
                <a:latin typeface="Arial" charset="0"/>
                <a:cs typeface="Arial" charset="0"/>
              </a:rPr>
              <a:t>Merten</a:t>
            </a:r>
            <a:r>
              <a:rPr kumimoji="0" lang="fr-FR" sz="1800" b="0" i="1" u="none" strike="noStrike" cap="none" normalizeH="0" baseline="0" dirty="0" smtClean="0">
                <a:ln>
                  <a:noFill/>
                </a:ln>
                <a:solidFill>
                  <a:schemeClr val="tx1"/>
                </a:solidFill>
                <a:effectLst/>
                <a:latin typeface="Arial" charset="0"/>
                <a:cs typeface="Arial" charset="0"/>
              </a:rPr>
              <a:t> -                                                                                                      en face de la </a:t>
            </a:r>
            <a:r>
              <a:rPr kumimoji="0" lang="fr-FR" sz="1800" b="0" i="1" u="none" strike="noStrike" cap="none" normalizeH="0" baseline="0" dirty="0" err="1" smtClean="0">
                <a:ln>
                  <a:noFill/>
                </a:ln>
                <a:solidFill>
                  <a:schemeClr val="tx1"/>
                </a:solidFill>
                <a:effectLst/>
                <a:latin typeface="Arial" charset="0"/>
                <a:cs typeface="Arial" charset="0"/>
              </a:rPr>
              <a:t>République,à</a:t>
            </a:r>
            <a:r>
              <a:rPr kumimoji="0" lang="fr-FR" sz="1800" b="0" i="1" u="none" strike="noStrike" cap="none" normalizeH="0" baseline="0" dirty="0" smtClean="0">
                <a:ln>
                  <a:noFill/>
                </a:ln>
                <a:solidFill>
                  <a:schemeClr val="tx1"/>
                </a:solidFill>
                <a:effectLst/>
                <a:latin typeface="Arial" charset="0"/>
                <a:cs typeface="Arial" charset="0"/>
              </a:rPr>
              <a:t> l'entrée de la rue </a:t>
            </a:r>
            <a:r>
              <a:rPr kumimoji="0" lang="fr-FR" sz="1800" b="0" i="1" u="none" strike="noStrike" cap="none" normalizeH="0" baseline="0" dirty="0" err="1" smtClean="0">
                <a:ln>
                  <a:noFill/>
                </a:ln>
                <a:solidFill>
                  <a:schemeClr val="tx1"/>
                </a:solidFill>
                <a:effectLst/>
                <a:latin typeface="Arial" charset="0"/>
                <a:cs typeface="Arial" charset="0"/>
              </a:rPr>
              <a:t>Serpenoise</a:t>
            </a:r>
            <a:r>
              <a:rPr kumimoji="0" lang="fr-FR" sz="1800" b="0" i="1" u="none" strike="noStrike" cap="none" normalizeH="0" baseline="0" dirty="0" smtClean="0">
                <a:ln>
                  <a:noFill/>
                </a:ln>
                <a:solidFill>
                  <a:schemeClr val="tx1"/>
                </a:solidFill>
                <a:effectLst/>
                <a:latin typeface="Arial" charset="0"/>
                <a:cs typeface="Arial" charset="0"/>
              </a:rPr>
              <a:t>)</a:t>
            </a:r>
            <a:r>
              <a:rPr kumimoji="0" lang="fr-FR" sz="1800" b="1" i="1" u="none" strike="noStrike" cap="none" normalizeH="0" baseline="0" dirty="0" smtClean="0">
                <a:ln>
                  <a:noFill/>
                </a:ln>
                <a:solidFill>
                  <a:schemeClr val="tx1"/>
                </a:solidFill>
                <a:effectLst/>
                <a:latin typeface="Arial" charset="0"/>
                <a:cs typeface="Arial" charset="0"/>
              </a:rPr>
              <a:t>.</a:t>
            </a:r>
            <a:endParaRPr kumimoji="0" lang="fr-FR" sz="1800" b="0" i="0" u="none" strike="noStrike" cap="none" normalizeH="0" baseline="0" dirty="0" smtClean="0">
              <a:ln>
                <a:noFill/>
              </a:ln>
              <a:solidFill>
                <a:schemeClr val="tx1"/>
              </a:solidFill>
              <a:effectLst/>
              <a:latin typeface="Arial"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1800" b="0" i="0" u="none" strike="noStrike" cap="none" normalizeH="0" baseline="0" dirty="0" smtClean="0">
                <a:ln>
                  <a:noFill/>
                </a:ln>
                <a:solidFill>
                  <a:schemeClr val="tx1"/>
                </a:solidFill>
                <a:effectLst/>
                <a:latin typeface="Arial" charset="0"/>
                <a:cs typeface="Arial" charset="0"/>
              </a:rPr>
              <a:t>  </a:t>
            </a:r>
            <a:endParaRPr kumimoji="0" lang="fr-FR" sz="43200" b="0" i="0" u="none" strike="noStrike" cap="none" normalizeH="0" baseline="0" dirty="0" smtClean="0">
              <a:ln>
                <a:noFill/>
              </a:ln>
              <a:solidFill>
                <a:schemeClr val="tx1"/>
              </a:solidFill>
              <a:effectLst/>
              <a:latin typeface="Arial" charset="0"/>
              <a:cs typeface="Arial" charset="0"/>
            </a:endParaRPr>
          </a:p>
        </p:txBody>
      </p:sp>
      <p:sp>
        <p:nvSpPr>
          <p:cNvPr id="1026" name="AutoShape 2" descr="cid:part7.03080900.07000807@mirabel-lne.asso.fr"/>
          <p:cNvSpPr>
            <a:spLocks noChangeAspect="1" noChangeArrowheads="1"/>
          </p:cNvSpPr>
          <p:nvPr/>
        </p:nvSpPr>
        <p:spPr bwMode="auto">
          <a:xfrm>
            <a:off x="2627784" y="1916832"/>
            <a:ext cx="3788420" cy="355086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5" name="Rectangle 4"/>
          <p:cNvSpPr/>
          <p:nvPr/>
        </p:nvSpPr>
        <p:spPr>
          <a:xfrm>
            <a:off x="2771800" y="1822756"/>
            <a:ext cx="3929281" cy="369332"/>
          </a:xfrm>
          <a:prstGeom prst="rect">
            <a:avLst/>
          </a:prstGeom>
        </p:spPr>
        <p:txBody>
          <a:bodyPr wrap="none">
            <a:spAutoFit/>
          </a:bodyPr>
          <a:lstStyle/>
          <a:p>
            <a:r>
              <a:rPr lang="fr-FR" b="1" u="sng" dirty="0" smtClean="0">
                <a:latin typeface="Arial" charset="0"/>
                <a:cs typeface="Arial" charset="0"/>
              </a:rPr>
              <a:t>Manifestation (soutenue par LNE )</a:t>
            </a:r>
            <a:endParaRPr lang="fr-FR" u="sng"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31640" y="1556792"/>
            <a:ext cx="6480720" cy="369332"/>
          </a:xfrm>
          <a:prstGeom prst="rect">
            <a:avLst/>
          </a:prstGeom>
        </p:spPr>
        <p:txBody>
          <a:bodyPr wrap="square">
            <a:spAutoFit/>
          </a:bodyPr>
          <a:lstStyle/>
          <a:p>
            <a:pPr lvl="0" eaLnBrk="0" fontAlgn="base" hangingPunct="0">
              <a:spcBef>
                <a:spcPct val="0"/>
              </a:spcBef>
              <a:spcAft>
                <a:spcPct val="0"/>
              </a:spcAft>
              <a:buFontTx/>
              <a:buChar char="•"/>
              <a:tabLst>
                <a:tab pos="758825" algn="l"/>
              </a:tabLst>
            </a:pPr>
            <a:r>
              <a:rPr lang="fr-FR" b="1" dirty="0" err="1" smtClean="0">
                <a:latin typeface="Comic Sans MS" pitchFamily="66" charset="0"/>
                <a:ea typeface="Times New Roman" pitchFamily="18" charset="0"/>
                <a:cs typeface="Arial" pitchFamily="34" charset="0"/>
              </a:rPr>
              <a:t>Hombourg</a:t>
            </a:r>
            <a:r>
              <a:rPr lang="fr-FR" b="1" dirty="0" smtClean="0">
                <a:latin typeface="Comic Sans MS" pitchFamily="66" charset="0"/>
                <a:ea typeface="Times New Roman" pitchFamily="18" charset="0"/>
                <a:cs typeface="Arial" pitchFamily="34" charset="0"/>
              </a:rPr>
              <a:t> Haut :  SAREC. (A .Hector)</a:t>
            </a:r>
          </a:p>
        </p:txBody>
      </p:sp>
      <p:sp>
        <p:nvSpPr>
          <p:cNvPr id="32769" name="Rectangle 1"/>
          <p:cNvSpPr>
            <a:spLocks noChangeArrowheads="1"/>
          </p:cNvSpPr>
          <p:nvPr/>
        </p:nvSpPr>
        <p:spPr bwMode="auto">
          <a:xfrm>
            <a:off x="539552" y="3140968"/>
            <a:ext cx="7668344"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Stockage de plaques </a:t>
            </a:r>
            <a:r>
              <a:rPr kumimoji="0" lang="fr-FR" sz="1600"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fibro-ciment</a:t>
            </a:r>
            <a:r>
              <a:rPr kumimoji="0" lang="fr-FR"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sur le site de la SAREC à  HOMBOURG HAUT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dans le périmètre rapproché de captage d’eau du forage 29</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1"/>
          <p:cNvSpPr>
            <a:spLocks noChangeArrowheads="1"/>
          </p:cNvSpPr>
          <p:nvPr/>
        </p:nvSpPr>
        <p:spPr bwMode="auto">
          <a:xfrm>
            <a:off x="323528" y="96888"/>
            <a:ext cx="7956376" cy="640175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La SAREC : Atelier de chaudronnerie dont l’activité sous cette entité est connue du 01/01/1981 au 01/01/2004 en référence à la fiche BASIAS LOR5707870</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0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Ce site est composé de hangars de stockage, de bureaux et d’ateliers. La construction de tous les bâtiments est antérieure à 1997. (A valider 1992)  </a:t>
            </a:r>
            <a:r>
              <a:rPr kumimoji="0" lang="fr-FR" sz="2000" b="1"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L’un des hangars supporte une toiture en plaque </a:t>
            </a:r>
            <a:r>
              <a:rPr kumimoji="0" lang="fr-FR" sz="2000" b="1" i="0" u="sng"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fibro</a:t>
            </a:r>
            <a:r>
              <a:rPr kumimoji="0" lang="fr-FR" sz="2000" b="1"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 ciment.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0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Lors d’une promenade le 15 juillet 2015 nous constatons que lors de la déconstruction du hangar principal supportant les plaques </a:t>
            </a:r>
            <a:r>
              <a:rPr kumimoji="0" lang="fr-FR" sz="2000"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fibro-ciment</a:t>
            </a:r>
            <a:r>
              <a:rPr kumimoji="0" lang="fr-FR"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celle-ci ont été stockées sur des palettes à l’air libre sans protection ni identification. (</a:t>
            </a:r>
            <a:r>
              <a:rPr kumimoji="0" lang="fr-FR" sz="2000" b="1"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RAPPEL : Périmètre rapproché de captage d’eau)</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0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Le site de cette entreprise a fait l’objet de négociations entre l’EPFL, la commune de </a:t>
            </a:r>
            <a:r>
              <a:rPr kumimoji="0" lang="fr-FR" sz="2000"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Hombourg</a:t>
            </a:r>
            <a:r>
              <a:rPr kumimoji="0" lang="fr-FR"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Haut et la société EURONEGOCE qui racheté ce site pour la démolition des bâtiments et la reconversion en ECO QUARTIER.</a:t>
            </a:r>
          </a:p>
          <a:p>
            <a:pPr marL="0" marR="0" lvl="0" indent="0" algn="l" defTabSz="914400" rtl="0" eaLnBrk="0" fontAlgn="base" latinLnBrk="0" hangingPunct="0">
              <a:lnSpc>
                <a:spcPct val="100000"/>
              </a:lnSpc>
              <a:spcBef>
                <a:spcPct val="0"/>
              </a:spcBef>
              <a:spcAft>
                <a:spcPct val="0"/>
              </a:spcAft>
              <a:buClrTx/>
              <a:buSzTx/>
              <a:buFontTx/>
              <a:buNone/>
              <a:tabLst/>
            </a:pPr>
            <a:endParaRPr lang="fr-FR" sz="2000" b="1" dirty="0" smtClean="0">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La législation en vigueur impose lors de ce genre de transaction l’établissement d’un « rapport de repérage de matériaux et produits contenant de l’amiante » </a:t>
            </a:r>
            <a:endParaRPr kumimoji="0" lang="fr-FR" sz="10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Je fais appel à la DREAL pour connaitre les acteurs à interpeler. </a:t>
            </a:r>
            <a:endParaRPr kumimoji="0" lang="fr-FR" sz="28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1"/>
          <p:cNvSpPr>
            <a:spLocks noChangeArrowheads="1"/>
          </p:cNvSpPr>
          <p:nvPr/>
        </p:nvSpPr>
        <p:spPr bwMode="auto">
          <a:xfrm>
            <a:off x="0" y="-153888"/>
            <a:ext cx="9144000" cy="68634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smtClean="0">
                <a:ln>
                  <a:noFill/>
                </a:ln>
                <a:solidFill>
                  <a:srgbClr val="444444"/>
                </a:solidFill>
                <a:effectLst/>
                <a:latin typeface="Arial" pitchFamily="34" charset="0"/>
                <a:ea typeface="Calibri" pitchFamily="34" charset="0"/>
                <a:cs typeface="Arial" pitchFamily="34" charset="0"/>
              </a:rPr>
              <a:t>Monsieur Hector,</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smtClean="0">
                <a:ln>
                  <a:noFill/>
                </a:ln>
                <a:solidFill>
                  <a:srgbClr val="444444"/>
                </a:solidFill>
                <a:effectLst/>
                <a:latin typeface="Arial" pitchFamily="34" charset="0"/>
                <a:ea typeface="Calibri" pitchFamily="34" charset="0"/>
                <a:cs typeface="Arial" pitchFamily="34" charset="0"/>
              </a:rPr>
              <a:t/>
            </a:r>
            <a:br>
              <a:rPr kumimoji="0" lang="fr-FR" sz="2000" b="1" i="0" u="none" strike="noStrike" cap="none" normalizeH="0" baseline="0" dirty="0" smtClean="0">
                <a:ln>
                  <a:noFill/>
                </a:ln>
                <a:solidFill>
                  <a:srgbClr val="444444"/>
                </a:solidFill>
                <a:effectLst/>
                <a:latin typeface="Arial" pitchFamily="34" charset="0"/>
                <a:ea typeface="Calibri" pitchFamily="34" charset="0"/>
                <a:cs typeface="Arial" pitchFamily="34" charset="0"/>
              </a:rPr>
            </a:br>
            <a:r>
              <a:rPr kumimoji="0" lang="fr-FR" sz="2000" b="1" i="0" u="none" strike="noStrike" cap="none" normalizeH="0" baseline="0" dirty="0" smtClean="0">
                <a:ln>
                  <a:noFill/>
                </a:ln>
                <a:solidFill>
                  <a:srgbClr val="444444"/>
                </a:solidFill>
                <a:effectLst/>
                <a:latin typeface="Arial" pitchFamily="34" charset="0"/>
                <a:ea typeface="Calibri" pitchFamily="34" charset="0"/>
                <a:cs typeface="Arial" pitchFamily="34" charset="0"/>
              </a:rPr>
              <a:t>La soci</a:t>
            </a:r>
            <a:r>
              <a:rPr kumimoji="0" lang="fr-FR" sz="2000" b="1" i="0" u="none" strike="noStrike" cap="none" normalizeH="0" baseline="0" dirty="0" smtClean="0">
                <a:ln>
                  <a:noFill/>
                </a:ln>
                <a:solidFill>
                  <a:srgbClr val="444444"/>
                </a:solidFill>
                <a:effectLst/>
                <a:latin typeface="Calibri"/>
                <a:ea typeface="Calibri" pitchFamily="34" charset="0"/>
                <a:cs typeface="Arial" pitchFamily="34" charset="0"/>
              </a:rPr>
              <a:t>é</a:t>
            </a:r>
            <a:r>
              <a:rPr kumimoji="0" lang="fr-FR" sz="2000" b="1" i="0" u="none" strike="noStrike" cap="none" normalizeH="0" baseline="0" dirty="0" smtClean="0">
                <a:ln>
                  <a:noFill/>
                </a:ln>
                <a:solidFill>
                  <a:srgbClr val="444444"/>
                </a:solidFill>
                <a:effectLst/>
                <a:latin typeface="Arial" pitchFamily="34" charset="0"/>
                <a:ea typeface="Calibri" pitchFamily="34" charset="0"/>
                <a:cs typeface="Arial" pitchFamily="34" charset="0"/>
              </a:rPr>
              <a:t>t</a:t>
            </a:r>
            <a:r>
              <a:rPr kumimoji="0" lang="fr-FR" sz="2000" b="1" i="0" u="none" strike="noStrike" cap="none" normalizeH="0" baseline="0" dirty="0" smtClean="0">
                <a:ln>
                  <a:noFill/>
                </a:ln>
                <a:solidFill>
                  <a:srgbClr val="444444"/>
                </a:solidFill>
                <a:effectLst/>
                <a:latin typeface="Calibri"/>
                <a:ea typeface="Calibri" pitchFamily="34" charset="0"/>
                <a:cs typeface="Arial" pitchFamily="34" charset="0"/>
              </a:rPr>
              <a:t>é</a:t>
            </a:r>
            <a:r>
              <a:rPr kumimoji="0" lang="fr-FR" sz="2000" b="1" i="0" u="none" strike="noStrike" cap="none" normalizeH="0" baseline="0" dirty="0" smtClean="0">
                <a:ln>
                  <a:noFill/>
                </a:ln>
                <a:solidFill>
                  <a:srgbClr val="444444"/>
                </a:solidFill>
                <a:effectLst/>
                <a:latin typeface="Arial" pitchFamily="34" charset="0"/>
                <a:ea typeface="Calibri" pitchFamily="34" charset="0"/>
                <a:cs typeface="Arial" pitchFamily="34" charset="0"/>
              </a:rPr>
              <a:t> SAREC a en effet exploit</a:t>
            </a:r>
            <a:r>
              <a:rPr kumimoji="0" lang="fr-FR" sz="2000" b="1" i="0" u="none" strike="noStrike" cap="none" normalizeH="0" baseline="0" dirty="0" smtClean="0">
                <a:ln>
                  <a:noFill/>
                </a:ln>
                <a:solidFill>
                  <a:srgbClr val="444444"/>
                </a:solidFill>
                <a:effectLst/>
                <a:latin typeface="Calibri"/>
                <a:ea typeface="Calibri" pitchFamily="34" charset="0"/>
                <a:cs typeface="Arial" pitchFamily="34" charset="0"/>
              </a:rPr>
              <a:t>é</a:t>
            </a:r>
            <a:r>
              <a:rPr kumimoji="0" lang="fr-FR" sz="2000" b="1" i="0" u="none" strike="noStrike" cap="none" normalizeH="0" baseline="0" dirty="0" smtClean="0">
                <a:ln>
                  <a:noFill/>
                </a:ln>
                <a:solidFill>
                  <a:srgbClr val="444444"/>
                </a:solidFill>
                <a:effectLst/>
                <a:latin typeface="Arial" pitchFamily="34" charset="0"/>
                <a:ea typeface="Calibri" pitchFamily="34" charset="0"/>
                <a:cs typeface="Arial" pitchFamily="34" charset="0"/>
              </a:rPr>
              <a:t> des ateliers de travail des m</a:t>
            </a:r>
            <a:r>
              <a:rPr kumimoji="0" lang="fr-FR" sz="2000" b="1" i="0" u="none" strike="noStrike" cap="none" normalizeH="0" baseline="0" dirty="0" smtClean="0">
                <a:ln>
                  <a:noFill/>
                </a:ln>
                <a:solidFill>
                  <a:srgbClr val="444444"/>
                </a:solidFill>
                <a:effectLst/>
                <a:latin typeface="Calibri"/>
                <a:ea typeface="Calibri" pitchFamily="34" charset="0"/>
                <a:cs typeface="Arial" pitchFamily="34" charset="0"/>
              </a:rPr>
              <a:t>é</a:t>
            </a:r>
            <a:r>
              <a:rPr kumimoji="0" lang="fr-FR" sz="2000" b="1" i="0" u="none" strike="noStrike" cap="none" normalizeH="0" baseline="0" dirty="0" smtClean="0">
                <a:ln>
                  <a:noFill/>
                </a:ln>
                <a:solidFill>
                  <a:srgbClr val="444444"/>
                </a:solidFill>
                <a:effectLst/>
                <a:latin typeface="Arial" pitchFamily="34" charset="0"/>
                <a:ea typeface="Calibri" pitchFamily="34" charset="0"/>
                <a:cs typeface="Arial" pitchFamily="34" charset="0"/>
              </a:rPr>
              <a:t>taux, chaudronnerie et application de peinture sur le site de la </a:t>
            </a:r>
            <a:r>
              <a:rPr kumimoji="0" lang="fr-FR" sz="2000" b="1" i="0" u="none" strike="noStrike" cap="none" normalizeH="0" baseline="0" dirty="0" err="1" smtClean="0">
                <a:ln>
                  <a:noFill/>
                </a:ln>
                <a:solidFill>
                  <a:srgbClr val="444444"/>
                </a:solidFill>
                <a:effectLst/>
                <a:latin typeface="Arial" pitchFamily="34" charset="0"/>
                <a:ea typeface="Calibri" pitchFamily="34" charset="0"/>
                <a:cs typeface="Arial" pitchFamily="34" charset="0"/>
              </a:rPr>
              <a:t>Papierm</a:t>
            </a:r>
            <a:r>
              <a:rPr kumimoji="0" lang="fr-FR" sz="2000" b="1" i="0" u="none" strike="noStrike" cap="none" normalizeH="0" baseline="0" dirty="0" err="1" smtClean="0">
                <a:ln>
                  <a:noFill/>
                </a:ln>
                <a:solidFill>
                  <a:srgbClr val="444444"/>
                </a:solidFill>
                <a:effectLst/>
                <a:latin typeface="Calibri"/>
                <a:ea typeface="Calibri" pitchFamily="34" charset="0"/>
                <a:cs typeface="Arial" pitchFamily="34" charset="0"/>
              </a:rPr>
              <a:t>ü</a:t>
            </a:r>
            <a:r>
              <a:rPr kumimoji="0" lang="fr-FR" sz="2000" b="1" i="0" u="none" strike="noStrike" cap="none" normalizeH="0" baseline="0" dirty="0" err="1" smtClean="0">
                <a:ln>
                  <a:noFill/>
                </a:ln>
                <a:solidFill>
                  <a:srgbClr val="444444"/>
                </a:solidFill>
                <a:effectLst/>
                <a:latin typeface="Arial" pitchFamily="34" charset="0"/>
                <a:ea typeface="Calibri" pitchFamily="34" charset="0"/>
                <a:cs typeface="Arial" pitchFamily="34" charset="0"/>
              </a:rPr>
              <a:t>hle</a:t>
            </a:r>
            <a:r>
              <a:rPr kumimoji="0" lang="fr-FR" sz="2000" b="1" i="0" u="none" strike="noStrike" cap="none" normalizeH="0" baseline="0" dirty="0" smtClean="0">
                <a:ln>
                  <a:noFill/>
                </a:ln>
                <a:solidFill>
                  <a:srgbClr val="444444"/>
                </a:solidFill>
                <a:effectLst/>
                <a:latin typeface="Arial" pitchFamily="34" charset="0"/>
                <a:ea typeface="Calibri" pitchFamily="34" charset="0"/>
                <a:cs typeface="Arial" pitchFamily="34" charset="0"/>
              </a:rPr>
              <a:t> </a:t>
            </a:r>
            <a:r>
              <a:rPr kumimoji="0" lang="fr-FR" sz="2000" b="1" i="0" u="none" strike="noStrike" cap="none" normalizeH="0" baseline="0" dirty="0" smtClean="0">
                <a:ln>
                  <a:noFill/>
                </a:ln>
                <a:solidFill>
                  <a:srgbClr val="444444"/>
                </a:solidFill>
                <a:effectLst/>
                <a:latin typeface="Calibri"/>
                <a:ea typeface="Calibri" pitchFamily="34" charset="0"/>
                <a:cs typeface="Arial" pitchFamily="34" charset="0"/>
              </a:rPr>
              <a:t>à</a:t>
            </a:r>
            <a:r>
              <a:rPr kumimoji="0" lang="fr-FR" sz="2000" b="1" i="0" u="none" strike="noStrike" cap="none" normalizeH="0" baseline="0" dirty="0" smtClean="0">
                <a:ln>
                  <a:noFill/>
                </a:ln>
                <a:solidFill>
                  <a:srgbClr val="444444"/>
                </a:solidFill>
                <a:effectLst/>
                <a:latin typeface="Arial" pitchFamily="34" charset="0"/>
                <a:ea typeface="Calibri" pitchFamily="34" charset="0"/>
                <a:cs typeface="Arial" pitchFamily="34" charset="0"/>
              </a:rPr>
              <a:t> HOMBOURG HAUT.</a:t>
            </a:r>
            <a:br>
              <a:rPr kumimoji="0" lang="fr-FR" sz="2000" b="1" i="0" u="none" strike="noStrike" cap="none" normalizeH="0" baseline="0" dirty="0" smtClean="0">
                <a:ln>
                  <a:noFill/>
                </a:ln>
                <a:solidFill>
                  <a:srgbClr val="444444"/>
                </a:solidFill>
                <a:effectLst/>
                <a:latin typeface="Arial" pitchFamily="34" charset="0"/>
                <a:ea typeface="Calibri" pitchFamily="34" charset="0"/>
                <a:cs typeface="Arial" pitchFamily="34" charset="0"/>
              </a:rPr>
            </a:br>
            <a:r>
              <a:rPr kumimoji="0" lang="fr-FR" sz="2000" b="1" i="0" u="none" strike="noStrike" cap="none" normalizeH="0" baseline="0" dirty="0" smtClean="0">
                <a:ln>
                  <a:noFill/>
                </a:ln>
                <a:solidFill>
                  <a:srgbClr val="444444"/>
                </a:solidFill>
                <a:effectLst/>
                <a:latin typeface="Arial" pitchFamily="34" charset="0"/>
                <a:ea typeface="Calibri" pitchFamily="34" charset="0"/>
                <a:cs typeface="Arial" pitchFamily="34" charset="0"/>
              </a:rPr>
              <a:t>Ces activit</a:t>
            </a:r>
            <a:r>
              <a:rPr kumimoji="0" lang="fr-FR" sz="2000" b="1" i="0" u="none" strike="noStrike" cap="none" normalizeH="0" baseline="0" dirty="0" smtClean="0">
                <a:ln>
                  <a:noFill/>
                </a:ln>
                <a:solidFill>
                  <a:srgbClr val="444444"/>
                </a:solidFill>
                <a:effectLst/>
                <a:latin typeface="Calibri"/>
                <a:ea typeface="Calibri" pitchFamily="34" charset="0"/>
                <a:cs typeface="Arial" pitchFamily="34" charset="0"/>
              </a:rPr>
              <a:t>é</a:t>
            </a:r>
            <a:r>
              <a:rPr kumimoji="0" lang="fr-FR" sz="2000" b="1" i="0" u="none" strike="noStrike" cap="none" normalizeH="0" baseline="0" dirty="0" smtClean="0">
                <a:ln>
                  <a:noFill/>
                </a:ln>
                <a:solidFill>
                  <a:srgbClr val="444444"/>
                </a:solidFill>
                <a:effectLst/>
                <a:latin typeface="Arial" pitchFamily="34" charset="0"/>
                <a:ea typeface="Calibri" pitchFamily="34" charset="0"/>
                <a:cs typeface="Arial" pitchFamily="34" charset="0"/>
              </a:rPr>
              <a:t>s, soumises au r</a:t>
            </a:r>
            <a:r>
              <a:rPr kumimoji="0" lang="fr-FR" sz="2000" b="1" i="0" u="none" strike="noStrike" cap="none" normalizeH="0" baseline="0" dirty="0" smtClean="0">
                <a:ln>
                  <a:noFill/>
                </a:ln>
                <a:solidFill>
                  <a:srgbClr val="444444"/>
                </a:solidFill>
                <a:effectLst/>
                <a:latin typeface="Calibri"/>
                <a:ea typeface="Calibri" pitchFamily="34" charset="0"/>
                <a:cs typeface="Arial" pitchFamily="34" charset="0"/>
              </a:rPr>
              <a:t>é</a:t>
            </a:r>
            <a:r>
              <a:rPr kumimoji="0" lang="fr-FR" sz="2000" b="1" i="0" u="none" strike="noStrike" cap="none" normalizeH="0" baseline="0" dirty="0" smtClean="0">
                <a:ln>
                  <a:noFill/>
                </a:ln>
                <a:solidFill>
                  <a:srgbClr val="444444"/>
                </a:solidFill>
                <a:effectLst/>
                <a:latin typeface="Arial" pitchFamily="34" charset="0"/>
                <a:ea typeface="Calibri" pitchFamily="34" charset="0"/>
                <a:cs typeface="Arial" pitchFamily="34" charset="0"/>
              </a:rPr>
              <a:t>gime de la d</a:t>
            </a:r>
            <a:r>
              <a:rPr kumimoji="0" lang="fr-FR" sz="2000" b="1" i="0" u="none" strike="noStrike" cap="none" normalizeH="0" baseline="0" dirty="0" smtClean="0">
                <a:ln>
                  <a:noFill/>
                </a:ln>
                <a:solidFill>
                  <a:srgbClr val="444444"/>
                </a:solidFill>
                <a:effectLst/>
                <a:latin typeface="Calibri"/>
                <a:ea typeface="Calibri" pitchFamily="34" charset="0"/>
                <a:cs typeface="Arial" pitchFamily="34" charset="0"/>
              </a:rPr>
              <a:t>é</a:t>
            </a:r>
            <a:r>
              <a:rPr kumimoji="0" lang="fr-FR" sz="2000" b="1" i="0" u="none" strike="noStrike" cap="none" normalizeH="0" baseline="0" dirty="0" smtClean="0">
                <a:ln>
                  <a:noFill/>
                </a:ln>
                <a:solidFill>
                  <a:srgbClr val="444444"/>
                </a:solidFill>
                <a:effectLst/>
                <a:latin typeface="Arial" pitchFamily="34" charset="0"/>
                <a:ea typeface="Calibri" pitchFamily="34" charset="0"/>
                <a:cs typeface="Arial" pitchFamily="34" charset="0"/>
              </a:rPr>
              <a:t>claration de la nomenclature des Installations Class</a:t>
            </a:r>
            <a:r>
              <a:rPr kumimoji="0" lang="fr-FR" sz="2000" b="1" i="0" u="none" strike="noStrike" cap="none" normalizeH="0" baseline="0" dirty="0" smtClean="0">
                <a:ln>
                  <a:noFill/>
                </a:ln>
                <a:solidFill>
                  <a:srgbClr val="444444"/>
                </a:solidFill>
                <a:effectLst/>
                <a:latin typeface="Calibri"/>
                <a:ea typeface="Calibri" pitchFamily="34" charset="0"/>
                <a:cs typeface="Arial" pitchFamily="34" charset="0"/>
              </a:rPr>
              <a:t>é</a:t>
            </a:r>
            <a:r>
              <a:rPr kumimoji="0" lang="fr-FR" sz="2000" b="1" i="0" u="none" strike="noStrike" cap="none" normalizeH="0" baseline="0" dirty="0" smtClean="0">
                <a:ln>
                  <a:noFill/>
                </a:ln>
                <a:solidFill>
                  <a:srgbClr val="444444"/>
                </a:solidFill>
                <a:effectLst/>
                <a:latin typeface="Arial" pitchFamily="34" charset="0"/>
                <a:ea typeface="Calibri" pitchFamily="34" charset="0"/>
                <a:cs typeface="Arial" pitchFamily="34" charset="0"/>
              </a:rPr>
              <a:t>es pour la Protection de l</a:t>
            </a:r>
            <a:r>
              <a:rPr kumimoji="0" lang="fr-FR" sz="2000" b="1" i="0" u="none" strike="noStrike" cap="none" normalizeH="0" baseline="0" dirty="0" smtClean="0">
                <a:ln>
                  <a:noFill/>
                </a:ln>
                <a:solidFill>
                  <a:srgbClr val="444444"/>
                </a:solidFill>
                <a:effectLst/>
                <a:latin typeface="Calibri"/>
                <a:ea typeface="Calibri" pitchFamily="34" charset="0"/>
                <a:cs typeface="Arial" pitchFamily="34" charset="0"/>
              </a:rPr>
              <a:t>’</a:t>
            </a:r>
            <a:r>
              <a:rPr kumimoji="0" lang="fr-FR" sz="2000" b="1" i="0" u="none" strike="noStrike" cap="none" normalizeH="0" baseline="0" dirty="0" smtClean="0">
                <a:ln>
                  <a:noFill/>
                </a:ln>
                <a:solidFill>
                  <a:srgbClr val="444444"/>
                </a:solidFill>
                <a:effectLst/>
                <a:latin typeface="Arial" pitchFamily="34" charset="0"/>
                <a:ea typeface="Calibri" pitchFamily="34" charset="0"/>
                <a:cs typeface="Arial" pitchFamily="34" charset="0"/>
              </a:rPr>
              <a:t>Environnement (ICPE), ont fait l</a:t>
            </a:r>
            <a:r>
              <a:rPr kumimoji="0" lang="fr-FR" sz="2000" b="1" i="0" u="none" strike="noStrike" cap="none" normalizeH="0" baseline="0" dirty="0" smtClean="0">
                <a:ln>
                  <a:noFill/>
                </a:ln>
                <a:solidFill>
                  <a:srgbClr val="444444"/>
                </a:solidFill>
                <a:effectLst/>
                <a:latin typeface="Calibri"/>
                <a:ea typeface="Calibri" pitchFamily="34" charset="0"/>
                <a:cs typeface="Arial" pitchFamily="34" charset="0"/>
              </a:rPr>
              <a:t>’</a:t>
            </a:r>
            <a:r>
              <a:rPr kumimoji="0" lang="fr-FR" sz="2000" b="1" i="0" u="none" strike="noStrike" cap="none" normalizeH="0" baseline="0" dirty="0" smtClean="0">
                <a:ln>
                  <a:noFill/>
                </a:ln>
                <a:solidFill>
                  <a:srgbClr val="444444"/>
                </a:solidFill>
                <a:effectLst/>
                <a:latin typeface="Arial" pitchFamily="34" charset="0"/>
                <a:ea typeface="Calibri" pitchFamily="34" charset="0"/>
                <a:cs typeface="Arial" pitchFamily="34" charset="0"/>
              </a:rPr>
              <a:t>objet de r</a:t>
            </a:r>
            <a:r>
              <a:rPr kumimoji="0" lang="fr-FR" sz="2000" b="1" i="0" u="none" strike="noStrike" cap="none" normalizeH="0" baseline="0" dirty="0" smtClean="0">
                <a:ln>
                  <a:noFill/>
                </a:ln>
                <a:solidFill>
                  <a:srgbClr val="444444"/>
                </a:solidFill>
                <a:effectLst/>
                <a:latin typeface="Calibri"/>
                <a:ea typeface="Calibri" pitchFamily="34" charset="0"/>
                <a:cs typeface="Arial" pitchFamily="34" charset="0"/>
              </a:rPr>
              <a:t>é</a:t>
            </a:r>
            <a:r>
              <a:rPr kumimoji="0" lang="fr-FR" sz="2000" b="1" i="0" u="none" strike="noStrike" cap="none" normalizeH="0" baseline="0" dirty="0" smtClean="0">
                <a:ln>
                  <a:noFill/>
                </a:ln>
                <a:solidFill>
                  <a:srgbClr val="444444"/>
                </a:solidFill>
                <a:effectLst/>
                <a:latin typeface="Arial" pitchFamily="34" charset="0"/>
                <a:ea typeface="Calibri" pitchFamily="34" charset="0"/>
                <a:cs typeface="Arial" pitchFamily="34" charset="0"/>
              </a:rPr>
              <a:t>c</a:t>
            </a:r>
            <a:r>
              <a:rPr kumimoji="0" lang="fr-FR" sz="2000" b="1" i="0" u="none" strike="noStrike" cap="none" normalizeH="0" baseline="0" dirty="0" smtClean="0">
                <a:ln>
                  <a:noFill/>
                </a:ln>
                <a:solidFill>
                  <a:srgbClr val="444444"/>
                </a:solidFill>
                <a:effectLst/>
                <a:latin typeface="Calibri"/>
                <a:ea typeface="Calibri" pitchFamily="34" charset="0"/>
                <a:cs typeface="Arial" pitchFamily="34" charset="0"/>
              </a:rPr>
              <a:t>é</a:t>
            </a:r>
            <a:r>
              <a:rPr kumimoji="0" lang="fr-FR" sz="2000" b="1" i="0" u="none" strike="noStrike" cap="none" normalizeH="0" baseline="0" dirty="0" smtClean="0">
                <a:ln>
                  <a:noFill/>
                </a:ln>
                <a:solidFill>
                  <a:srgbClr val="444444"/>
                </a:solidFill>
                <a:effectLst/>
                <a:latin typeface="Arial" pitchFamily="34" charset="0"/>
                <a:ea typeface="Calibri" pitchFamily="34" charset="0"/>
                <a:cs typeface="Arial" pitchFamily="34" charset="0"/>
              </a:rPr>
              <a:t>piss</a:t>
            </a:r>
            <a:r>
              <a:rPr kumimoji="0" lang="fr-FR" sz="2000" b="1" i="0" u="none" strike="noStrike" cap="none" normalizeH="0" baseline="0" dirty="0" smtClean="0">
                <a:ln>
                  <a:noFill/>
                </a:ln>
                <a:solidFill>
                  <a:srgbClr val="444444"/>
                </a:solidFill>
                <a:effectLst/>
                <a:latin typeface="Calibri"/>
                <a:ea typeface="Calibri" pitchFamily="34" charset="0"/>
                <a:cs typeface="Arial" pitchFamily="34" charset="0"/>
              </a:rPr>
              <a:t>é</a:t>
            </a:r>
            <a:r>
              <a:rPr kumimoji="0" lang="fr-FR" sz="2000" b="1" i="0" u="none" strike="noStrike" cap="none" normalizeH="0" baseline="0" dirty="0" smtClean="0">
                <a:ln>
                  <a:noFill/>
                </a:ln>
                <a:solidFill>
                  <a:srgbClr val="444444"/>
                </a:solidFill>
                <a:effectLst/>
                <a:latin typeface="Arial" pitchFamily="34" charset="0"/>
                <a:ea typeface="Calibri" pitchFamily="34" charset="0"/>
                <a:cs typeface="Arial" pitchFamily="34" charset="0"/>
              </a:rPr>
              <a:t>s successifs.</a:t>
            </a:r>
            <a:br>
              <a:rPr kumimoji="0" lang="fr-FR" sz="2000" b="1" i="0" u="none" strike="noStrike" cap="none" normalizeH="0" baseline="0" dirty="0" smtClean="0">
                <a:ln>
                  <a:noFill/>
                </a:ln>
                <a:solidFill>
                  <a:srgbClr val="444444"/>
                </a:solidFill>
                <a:effectLst/>
                <a:latin typeface="Arial" pitchFamily="34" charset="0"/>
                <a:ea typeface="Calibri" pitchFamily="34" charset="0"/>
                <a:cs typeface="Arial" pitchFamily="34" charset="0"/>
              </a:rPr>
            </a:br>
            <a:r>
              <a:rPr kumimoji="0" lang="fr-FR" sz="2000" b="1" i="0" u="none" strike="noStrike" cap="none" normalizeH="0" baseline="0" dirty="0" smtClean="0">
                <a:ln>
                  <a:noFill/>
                </a:ln>
                <a:solidFill>
                  <a:srgbClr val="444444"/>
                </a:solidFill>
                <a:effectLst/>
                <a:latin typeface="Arial" pitchFamily="34" charset="0"/>
                <a:ea typeface="Calibri" pitchFamily="34" charset="0"/>
                <a:cs typeface="Arial" pitchFamily="34" charset="0"/>
              </a:rPr>
              <a:t>Ces activit</a:t>
            </a:r>
            <a:r>
              <a:rPr kumimoji="0" lang="fr-FR" sz="2000" b="1" i="0" u="none" strike="noStrike" cap="none" normalizeH="0" baseline="0" dirty="0" smtClean="0">
                <a:ln>
                  <a:noFill/>
                </a:ln>
                <a:solidFill>
                  <a:srgbClr val="444444"/>
                </a:solidFill>
                <a:effectLst/>
                <a:latin typeface="Calibri"/>
                <a:ea typeface="Calibri" pitchFamily="34" charset="0"/>
                <a:cs typeface="Arial" pitchFamily="34" charset="0"/>
              </a:rPr>
              <a:t>é</a:t>
            </a:r>
            <a:r>
              <a:rPr kumimoji="0" lang="fr-FR" sz="2000" b="1" i="0" u="none" strike="noStrike" cap="none" normalizeH="0" baseline="0" dirty="0" smtClean="0">
                <a:ln>
                  <a:noFill/>
                </a:ln>
                <a:solidFill>
                  <a:srgbClr val="444444"/>
                </a:solidFill>
                <a:effectLst/>
                <a:latin typeface="Arial" pitchFamily="34" charset="0"/>
                <a:ea typeface="Calibri" pitchFamily="34" charset="0"/>
                <a:cs typeface="Arial" pitchFamily="34" charset="0"/>
              </a:rPr>
              <a:t>s ont fait l'objet d'une cessation d'activit</a:t>
            </a:r>
            <a:r>
              <a:rPr kumimoji="0" lang="fr-FR" sz="2000" b="1" i="0" u="none" strike="noStrike" cap="none" normalizeH="0" baseline="0" dirty="0" smtClean="0">
                <a:ln>
                  <a:noFill/>
                </a:ln>
                <a:solidFill>
                  <a:srgbClr val="444444"/>
                </a:solidFill>
                <a:effectLst/>
                <a:latin typeface="Calibri"/>
                <a:ea typeface="Calibri" pitchFamily="34" charset="0"/>
                <a:cs typeface="Arial" pitchFamily="34" charset="0"/>
              </a:rPr>
              <a:t>é</a:t>
            </a:r>
            <a:r>
              <a:rPr kumimoji="0" lang="fr-FR" sz="2000" b="1" i="0" u="none" strike="noStrike" cap="none" normalizeH="0" baseline="0" dirty="0" smtClean="0">
                <a:ln>
                  <a:noFill/>
                </a:ln>
                <a:solidFill>
                  <a:srgbClr val="444444"/>
                </a:solidFill>
                <a:effectLst/>
                <a:latin typeface="Arial" pitchFamily="34" charset="0"/>
                <a:ea typeface="Calibri" pitchFamily="34" charset="0"/>
                <a:cs typeface="Arial" pitchFamily="34" charset="0"/>
              </a:rPr>
              <a:t> en bonne et due forme en 2004. Suite </a:t>
            </a:r>
            <a:r>
              <a:rPr kumimoji="0" lang="fr-FR" sz="2000" b="1" i="0" u="none" strike="noStrike" cap="none" normalizeH="0" baseline="0" dirty="0" smtClean="0">
                <a:ln>
                  <a:noFill/>
                </a:ln>
                <a:solidFill>
                  <a:srgbClr val="444444"/>
                </a:solidFill>
                <a:effectLst/>
                <a:latin typeface="Calibri"/>
                <a:ea typeface="Calibri" pitchFamily="34" charset="0"/>
                <a:cs typeface="Arial" pitchFamily="34" charset="0"/>
              </a:rPr>
              <a:t>à</a:t>
            </a:r>
            <a:r>
              <a:rPr kumimoji="0" lang="fr-FR" sz="2000" b="1" i="0" u="none" strike="noStrike" cap="none" normalizeH="0" baseline="0" dirty="0" smtClean="0">
                <a:ln>
                  <a:noFill/>
                </a:ln>
                <a:solidFill>
                  <a:srgbClr val="444444"/>
                </a:solidFill>
                <a:effectLst/>
                <a:latin typeface="Arial" pitchFamily="34" charset="0"/>
                <a:ea typeface="Calibri" pitchFamily="34" charset="0"/>
                <a:cs typeface="Arial" pitchFamily="34" charset="0"/>
              </a:rPr>
              <a:t> une inspection des installations en juillet 2004, Il a </a:t>
            </a:r>
            <a:r>
              <a:rPr kumimoji="0" lang="fr-FR" sz="2000" b="1" i="0" u="none" strike="noStrike" cap="none" normalizeH="0" baseline="0" dirty="0" smtClean="0">
                <a:ln>
                  <a:noFill/>
                </a:ln>
                <a:solidFill>
                  <a:srgbClr val="444444"/>
                </a:solidFill>
                <a:effectLst/>
                <a:latin typeface="Calibri"/>
                <a:ea typeface="Calibri" pitchFamily="34" charset="0"/>
                <a:cs typeface="Arial" pitchFamily="34" charset="0"/>
              </a:rPr>
              <a:t>é</a:t>
            </a:r>
            <a:r>
              <a:rPr kumimoji="0" lang="fr-FR" sz="2000" b="1" i="0" u="none" strike="noStrike" cap="none" normalizeH="0" baseline="0" dirty="0" smtClean="0">
                <a:ln>
                  <a:noFill/>
                </a:ln>
                <a:solidFill>
                  <a:srgbClr val="444444"/>
                </a:solidFill>
                <a:effectLst/>
                <a:latin typeface="Arial" pitchFamily="34" charset="0"/>
                <a:ea typeface="Calibri" pitchFamily="34" charset="0"/>
                <a:cs typeface="Arial" pitchFamily="34" charset="0"/>
              </a:rPr>
              <a:t>t</a:t>
            </a:r>
            <a:r>
              <a:rPr kumimoji="0" lang="fr-FR" sz="2000" b="1" i="0" u="none" strike="noStrike" cap="none" normalizeH="0" baseline="0" dirty="0" smtClean="0">
                <a:ln>
                  <a:noFill/>
                </a:ln>
                <a:solidFill>
                  <a:srgbClr val="444444"/>
                </a:solidFill>
                <a:effectLst/>
                <a:latin typeface="Calibri"/>
                <a:ea typeface="Calibri" pitchFamily="34" charset="0"/>
                <a:cs typeface="Arial" pitchFamily="34" charset="0"/>
              </a:rPr>
              <a:t>é</a:t>
            </a:r>
            <a:r>
              <a:rPr kumimoji="0" lang="fr-FR" sz="2000" b="1" i="0" u="none" strike="noStrike" cap="none" normalizeH="0" baseline="0" dirty="0" smtClean="0">
                <a:ln>
                  <a:noFill/>
                </a:ln>
                <a:solidFill>
                  <a:srgbClr val="444444"/>
                </a:solidFill>
                <a:effectLst/>
                <a:latin typeface="Arial" pitchFamily="34" charset="0"/>
                <a:ea typeface="Calibri" pitchFamily="34" charset="0"/>
                <a:cs typeface="Arial" pitchFamily="34" charset="0"/>
              </a:rPr>
              <a:t> d</a:t>
            </a:r>
            <a:r>
              <a:rPr kumimoji="0" lang="fr-FR" sz="2000" b="1" i="0" u="none" strike="noStrike" cap="none" normalizeH="0" baseline="0" dirty="0" smtClean="0">
                <a:ln>
                  <a:noFill/>
                </a:ln>
                <a:solidFill>
                  <a:srgbClr val="444444"/>
                </a:solidFill>
                <a:effectLst/>
                <a:latin typeface="Calibri"/>
                <a:ea typeface="Calibri" pitchFamily="34" charset="0"/>
                <a:cs typeface="Arial" pitchFamily="34" charset="0"/>
              </a:rPr>
              <a:t>é</a:t>
            </a:r>
            <a:r>
              <a:rPr kumimoji="0" lang="fr-FR" sz="2000" b="1" i="0" u="none" strike="noStrike" cap="none" normalizeH="0" baseline="0" dirty="0" smtClean="0">
                <a:ln>
                  <a:noFill/>
                </a:ln>
                <a:solidFill>
                  <a:srgbClr val="444444"/>
                </a:solidFill>
                <a:effectLst/>
                <a:latin typeface="Arial" pitchFamily="34" charset="0"/>
                <a:ea typeface="Calibri" pitchFamily="34" charset="0"/>
                <a:cs typeface="Arial" pitchFamily="34" charset="0"/>
              </a:rPr>
              <a:t>livr</a:t>
            </a:r>
            <a:r>
              <a:rPr kumimoji="0" lang="fr-FR" sz="2000" b="1" i="0" u="none" strike="noStrike" cap="none" normalizeH="0" baseline="0" dirty="0" smtClean="0">
                <a:ln>
                  <a:noFill/>
                </a:ln>
                <a:solidFill>
                  <a:srgbClr val="444444"/>
                </a:solidFill>
                <a:effectLst/>
                <a:latin typeface="Calibri"/>
                <a:ea typeface="Calibri" pitchFamily="34" charset="0"/>
                <a:cs typeface="Arial" pitchFamily="34" charset="0"/>
              </a:rPr>
              <a:t>é</a:t>
            </a:r>
            <a:r>
              <a:rPr kumimoji="0" lang="fr-FR" sz="2000" b="1" i="0" u="none" strike="noStrike" cap="none" normalizeH="0" baseline="0" dirty="0" smtClean="0">
                <a:ln>
                  <a:noFill/>
                </a:ln>
                <a:solidFill>
                  <a:srgbClr val="444444"/>
                </a:solidFill>
                <a:effectLst/>
                <a:latin typeface="Arial" pitchFamily="34" charset="0"/>
                <a:ea typeface="Calibri" pitchFamily="34" charset="0"/>
                <a:cs typeface="Arial" pitchFamily="34" charset="0"/>
              </a:rPr>
              <a:t> </a:t>
            </a:r>
            <a:r>
              <a:rPr kumimoji="0" lang="fr-FR" sz="2000" b="1" i="0" u="none" strike="noStrike" cap="none" normalizeH="0" baseline="0" dirty="0" smtClean="0">
                <a:ln>
                  <a:noFill/>
                </a:ln>
                <a:solidFill>
                  <a:srgbClr val="444444"/>
                </a:solidFill>
                <a:effectLst/>
                <a:latin typeface="Calibri"/>
                <a:ea typeface="Calibri" pitchFamily="34" charset="0"/>
                <a:cs typeface="Arial" pitchFamily="34" charset="0"/>
              </a:rPr>
              <a:t>à</a:t>
            </a:r>
            <a:r>
              <a:rPr kumimoji="0" lang="fr-FR" sz="2000" b="1" i="0" u="none" strike="noStrike" cap="none" normalizeH="0" baseline="0" dirty="0" smtClean="0">
                <a:ln>
                  <a:noFill/>
                </a:ln>
                <a:solidFill>
                  <a:srgbClr val="444444"/>
                </a:solidFill>
                <a:effectLst/>
                <a:latin typeface="Arial" pitchFamily="34" charset="0"/>
                <a:ea typeface="Calibri" pitchFamily="34" charset="0"/>
                <a:cs typeface="Arial" pitchFamily="34" charset="0"/>
              </a:rPr>
              <a:t> l'exploitant par Monsieur le Pr</a:t>
            </a:r>
            <a:r>
              <a:rPr kumimoji="0" lang="fr-FR" sz="2000" b="1" i="0" u="none" strike="noStrike" cap="none" normalizeH="0" baseline="0" dirty="0" smtClean="0">
                <a:ln>
                  <a:noFill/>
                </a:ln>
                <a:solidFill>
                  <a:srgbClr val="444444"/>
                </a:solidFill>
                <a:effectLst/>
                <a:latin typeface="Calibri"/>
                <a:ea typeface="Calibri" pitchFamily="34" charset="0"/>
                <a:cs typeface="Arial" pitchFamily="34" charset="0"/>
              </a:rPr>
              <a:t>é</a:t>
            </a:r>
            <a:r>
              <a:rPr kumimoji="0" lang="fr-FR" sz="2000" b="1" i="0" u="none" strike="noStrike" cap="none" normalizeH="0" baseline="0" dirty="0" smtClean="0">
                <a:ln>
                  <a:noFill/>
                </a:ln>
                <a:solidFill>
                  <a:srgbClr val="444444"/>
                </a:solidFill>
                <a:effectLst/>
                <a:latin typeface="Arial" pitchFamily="34" charset="0"/>
                <a:ea typeface="Calibri" pitchFamily="34" charset="0"/>
                <a:cs typeface="Arial" pitchFamily="34" charset="0"/>
              </a:rPr>
              <a:t>fet, un r</a:t>
            </a:r>
            <a:r>
              <a:rPr kumimoji="0" lang="fr-FR" sz="2000" b="1" i="0" u="none" strike="noStrike" cap="none" normalizeH="0" baseline="0" dirty="0" smtClean="0">
                <a:ln>
                  <a:noFill/>
                </a:ln>
                <a:solidFill>
                  <a:srgbClr val="444444"/>
                </a:solidFill>
                <a:effectLst/>
                <a:latin typeface="Calibri"/>
                <a:ea typeface="Calibri" pitchFamily="34" charset="0"/>
                <a:cs typeface="Arial" pitchFamily="34" charset="0"/>
              </a:rPr>
              <a:t>é</a:t>
            </a:r>
            <a:r>
              <a:rPr kumimoji="0" lang="fr-FR" sz="2000" b="1" i="0" u="none" strike="noStrike" cap="none" normalizeH="0" baseline="0" dirty="0" smtClean="0">
                <a:ln>
                  <a:noFill/>
                </a:ln>
                <a:solidFill>
                  <a:srgbClr val="444444"/>
                </a:solidFill>
                <a:effectLst/>
                <a:latin typeface="Arial" pitchFamily="34" charset="0"/>
                <a:ea typeface="Calibri" pitchFamily="34" charset="0"/>
                <a:cs typeface="Arial" pitchFamily="34" charset="0"/>
              </a:rPr>
              <a:t>c</a:t>
            </a:r>
            <a:r>
              <a:rPr kumimoji="0" lang="fr-FR" sz="2000" b="1" i="0" u="none" strike="noStrike" cap="none" normalizeH="0" baseline="0" dirty="0" smtClean="0">
                <a:ln>
                  <a:noFill/>
                </a:ln>
                <a:solidFill>
                  <a:srgbClr val="444444"/>
                </a:solidFill>
                <a:effectLst/>
                <a:latin typeface="Calibri"/>
                <a:ea typeface="Calibri" pitchFamily="34" charset="0"/>
                <a:cs typeface="Arial" pitchFamily="34" charset="0"/>
              </a:rPr>
              <a:t>é</a:t>
            </a:r>
            <a:r>
              <a:rPr kumimoji="0" lang="fr-FR" sz="2000" b="1" i="0" u="none" strike="noStrike" cap="none" normalizeH="0" baseline="0" dirty="0" smtClean="0">
                <a:ln>
                  <a:noFill/>
                </a:ln>
                <a:solidFill>
                  <a:srgbClr val="444444"/>
                </a:solidFill>
                <a:effectLst/>
                <a:latin typeface="Arial" pitchFamily="34" charset="0"/>
                <a:ea typeface="Calibri" pitchFamily="34" charset="0"/>
                <a:cs typeface="Arial" pitchFamily="34" charset="0"/>
              </a:rPr>
              <a:t>piss</a:t>
            </a:r>
            <a:r>
              <a:rPr kumimoji="0" lang="fr-FR" sz="2000" b="1" i="0" u="none" strike="noStrike" cap="none" normalizeH="0" baseline="0" dirty="0" smtClean="0">
                <a:ln>
                  <a:noFill/>
                </a:ln>
                <a:solidFill>
                  <a:srgbClr val="444444"/>
                </a:solidFill>
                <a:effectLst/>
                <a:latin typeface="Calibri"/>
                <a:ea typeface="Calibri" pitchFamily="34" charset="0"/>
                <a:cs typeface="Arial" pitchFamily="34" charset="0"/>
              </a:rPr>
              <a:t>é</a:t>
            </a:r>
            <a:r>
              <a:rPr kumimoji="0" lang="fr-FR" sz="2000" b="1" i="0" u="none" strike="noStrike" cap="none" normalizeH="0" baseline="0" dirty="0" smtClean="0">
                <a:ln>
                  <a:noFill/>
                </a:ln>
                <a:solidFill>
                  <a:srgbClr val="444444"/>
                </a:solidFill>
                <a:effectLst/>
                <a:latin typeface="Arial" pitchFamily="34" charset="0"/>
                <a:ea typeface="Calibri" pitchFamily="34" charset="0"/>
                <a:cs typeface="Arial" pitchFamily="34" charset="0"/>
              </a:rPr>
              <a:t> sans frais de la notification de cessation d</a:t>
            </a:r>
            <a:r>
              <a:rPr kumimoji="0" lang="fr-FR" sz="2000" b="1" i="0" u="none" strike="noStrike" cap="none" normalizeH="0" baseline="0" dirty="0" smtClean="0">
                <a:ln>
                  <a:noFill/>
                </a:ln>
                <a:solidFill>
                  <a:srgbClr val="444444"/>
                </a:solidFill>
                <a:effectLst/>
                <a:latin typeface="Calibri"/>
                <a:ea typeface="Calibri" pitchFamily="34" charset="0"/>
                <a:cs typeface="Arial" pitchFamily="34" charset="0"/>
              </a:rPr>
              <a:t>’</a:t>
            </a:r>
            <a:r>
              <a:rPr kumimoji="0" lang="fr-FR" sz="2000" b="1" i="0" u="none" strike="noStrike" cap="none" normalizeH="0" baseline="0" dirty="0" smtClean="0">
                <a:ln>
                  <a:noFill/>
                </a:ln>
                <a:solidFill>
                  <a:srgbClr val="444444"/>
                </a:solidFill>
                <a:effectLst/>
                <a:latin typeface="Arial" pitchFamily="34" charset="0"/>
                <a:ea typeface="Calibri" pitchFamily="34" charset="0"/>
                <a:cs typeface="Arial" pitchFamily="34" charset="0"/>
              </a:rPr>
              <a:t>activit</a:t>
            </a:r>
            <a:r>
              <a:rPr kumimoji="0" lang="fr-FR" sz="2000" b="1" i="0" u="none" strike="noStrike" cap="none" normalizeH="0" baseline="0" dirty="0" smtClean="0">
                <a:ln>
                  <a:noFill/>
                </a:ln>
                <a:solidFill>
                  <a:srgbClr val="444444"/>
                </a:solidFill>
                <a:effectLst/>
                <a:latin typeface="Calibri"/>
                <a:ea typeface="Calibri" pitchFamily="34" charset="0"/>
                <a:cs typeface="Arial" pitchFamily="34" charset="0"/>
              </a:rPr>
              <a:t>é</a:t>
            </a:r>
            <a:r>
              <a:rPr kumimoji="0" lang="fr-FR" sz="2000" b="1" i="0" u="none" strike="noStrike" cap="none" normalizeH="0" baseline="0" dirty="0" smtClean="0">
                <a:ln>
                  <a:noFill/>
                </a:ln>
                <a:solidFill>
                  <a:srgbClr val="444444"/>
                </a:solidFill>
                <a:effectLst/>
                <a:latin typeface="Arial" pitchFamily="34" charset="0"/>
                <a:ea typeface="Calibri" pitchFamily="34" charset="0"/>
                <a:cs typeface="Arial" pitchFamily="34" charset="0"/>
              </a:rPr>
              <a:t>, conform</a:t>
            </a:r>
            <a:r>
              <a:rPr kumimoji="0" lang="fr-FR" sz="2000" b="1" i="0" u="none" strike="noStrike" cap="none" normalizeH="0" baseline="0" dirty="0" smtClean="0">
                <a:ln>
                  <a:noFill/>
                </a:ln>
                <a:solidFill>
                  <a:srgbClr val="444444"/>
                </a:solidFill>
                <a:effectLst/>
                <a:latin typeface="Calibri"/>
                <a:ea typeface="Calibri" pitchFamily="34" charset="0"/>
                <a:cs typeface="Arial" pitchFamily="34" charset="0"/>
              </a:rPr>
              <a:t>é</a:t>
            </a:r>
            <a:r>
              <a:rPr kumimoji="0" lang="fr-FR" sz="2000" b="1" i="0" u="none" strike="noStrike" cap="none" normalizeH="0" baseline="0" dirty="0" smtClean="0">
                <a:ln>
                  <a:noFill/>
                </a:ln>
                <a:solidFill>
                  <a:srgbClr val="444444"/>
                </a:solidFill>
                <a:effectLst/>
                <a:latin typeface="Arial" pitchFamily="34" charset="0"/>
                <a:ea typeface="Calibri" pitchFamily="34" charset="0"/>
                <a:cs typeface="Arial" pitchFamily="34" charset="0"/>
              </a:rPr>
              <a:t>ment aux dispositions de l</a:t>
            </a:r>
            <a:r>
              <a:rPr kumimoji="0" lang="fr-FR" sz="2000" b="1" i="0" u="none" strike="noStrike" cap="none" normalizeH="0" baseline="0" dirty="0" smtClean="0">
                <a:ln>
                  <a:noFill/>
                </a:ln>
                <a:solidFill>
                  <a:srgbClr val="444444"/>
                </a:solidFill>
                <a:effectLst/>
                <a:latin typeface="Calibri"/>
                <a:ea typeface="Calibri" pitchFamily="34" charset="0"/>
                <a:cs typeface="Arial" pitchFamily="34" charset="0"/>
              </a:rPr>
              <a:t>’</a:t>
            </a:r>
            <a:r>
              <a:rPr kumimoji="0" lang="fr-FR" sz="2000" b="1" i="0" u="none" strike="noStrike" cap="none" normalizeH="0" baseline="0" dirty="0" smtClean="0">
                <a:ln>
                  <a:noFill/>
                </a:ln>
                <a:solidFill>
                  <a:srgbClr val="444444"/>
                </a:solidFill>
                <a:effectLst/>
                <a:latin typeface="Arial" pitchFamily="34" charset="0"/>
                <a:ea typeface="Calibri" pitchFamily="34" charset="0"/>
                <a:cs typeface="Arial" pitchFamily="34" charset="0"/>
              </a:rPr>
              <a:t>article 34-1 du d</a:t>
            </a:r>
            <a:r>
              <a:rPr kumimoji="0" lang="fr-FR" sz="2000" b="1" i="0" u="none" strike="noStrike" cap="none" normalizeH="0" baseline="0" dirty="0" smtClean="0">
                <a:ln>
                  <a:noFill/>
                </a:ln>
                <a:solidFill>
                  <a:srgbClr val="444444"/>
                </a:solidFill>
                <a:effectLst/>
                <a:latin typeface="Calibri"/>
                <a:ea typeface="Calibri" pitchFamily="34" charset="0"/>
                <a:cs typeface="Arial" pitchFamily="34" charset="0"/>
              </a:rPr>
              <a:t>é</a:t>
            </a:r>
            <a:r>
              <a:rPr kumimoji="0" lang="fr-FR" sz="2000" b="1" i="0" u="none" strike="noStrike" cap="none" normalizeH="0" baseline="0" dirty="0" smtClean="0">
                <a:ln>
                  <a:noFill/>
                </a:ln>
                <a:solidFill>
                  <a:srgbClr val="444444"/>
                </a:solidFill>
                <a:effectLst/>
                <a:latin typeface="Arial" pitchFamily="34" charset="0"/>
                <a:ea typeface="Calibri" pitchFamily="34" charset="0"/>
                <a:cs typeface="Arial" pitchFamily="34" charset="0"/>
              </a:rPr>
              <a:t>cret n° 77-1133 alors en vigueur.</a:t>
            </a:r>
            <a:br>
              <a:rPr kumimoji="0" lang="fr-FR" sz="2000" b="1" i="0" u="none" strike="noStrike" cap="none" normalizeH="0" baseline="0" dirty="0" smtClean="0">
                <a:ln>
                  <a:noFill/>
                </a:ln>
                <a:solidFill>
                  <a:srgbClr val="444444"/>
                </a:solidFill>
                <a:effectLst/>
                <a:latin typeface="Arial" pitchFamily="34" charset="0"/>
                <a:ea typeface="Calibri" pitchFamily="34" charset="0"/>
                <a:cs typeface="Arial" pitchFamily="34" charset="0"/>
              </a:rPr>
            </a:br>
            <a:r>
              <a:rPr kumimoji="0" lang="fr-FR" sz="2000" b="1" i="0" u="none" strike="noStrike" cap="none" normalizeH="0" baseline="0" dirty="0" smtClean="0">
                <a:ln>
                  <a:noFill/>
                </a:ln>
                <a:solidFill>
                  <a:srgbClr val="444444"/>
                </a:solidFill>
                <a:effectLst/>
                <a:latin typeface="Arial" pitchFamily="34" charset="0"/>
                <a:ea typeface="Calibri" pitchFamily="34" charset="0"/>
                <a:cs typeface="Arial" pitchFamily="34" charset="0"/>
              </a:rPr>
              <a:t>Ce site a fait l'objet de plusieurs visites de l'inspection depuis qui n'ont pas mis en </a:t>
            </a:r>
            <a:r>
              <a:rPr kumimoji="0" lang="fr-FR" sz="2000" b="1" i="0" u="none" strike="noStrike" cap="none" normalizeH="0" baseline="0" dirty="0" smtClean="0">
                <a:ln>
                  <a:noFill/>
                </a:ln>
                <a:solidFill>
                  <a:srgbClr val="444444"/>
                </a:solidFill>
                <a:effectLst/>
                <a:latin typeface="Calibri"/>
                <a:ea typeface="Calibri" pitchFamily="34" charset="0"/>
                <a:cs typeface="Arial" pitchFamily="34" charset="0"/>
              </a:rPr>
              <a:t>é</a:t>
            </a:r>
            <a:r>
              <a:rPr kumimoji="0" lang="fr-FR" sz="2000" b="1" i="0" u="none" strike="noStrike" cap="none" normalizeH="0" baseline="0" dirty="0" smtClean="0">
                <a:ln>
                  <a:noFill/>
                </a:ln>
                <a:solidFill>
                  <a:srgbClr val="444444"/>
                </a:solidFill>
                <a:effectLst/>
                <a:latin typeface="Arial" pitchFamily="34" charset="0"/>
                <a:ea typeface="Calibri" pitchFamily="34" charset="0"/>
                <a:cs typeface="Arial" pitchFamily="34" charset="0"/>
              </a:rPr>
              <a:t>vidence de d</a:t>
            </a:r>
            <a:r>
              <a:rPr kumimoji="0" lang="fr-FR" sz="2000" b="1" i="0" u="none" strike="noStrike" cap="none" normalizeH="0" baseline="0" dirty="0" smtClean="0">
                <a:ln>
                  <a:noFill/>
                </a:ln>
                <a:solidFill>
                  <a:srgbClr val="444444"/>
                </a:solidFill>
                <a:effectLst/>
                <a:latin typeface="Calibri"/>
                <a:ea typeface="Calibri" pitchFamily="34" charset="0"/>
                <a:cs typeface="Arial" pitchFamily="34" charset="0"/>
              </a:rPr>
              <a:t>é</a:t>
            </a:r>
            <a:r>
              <a:rPr kumimoji="0" lang="fr-FR" sz="2000" b="1" i="0" u="none" strike="noStrike" cap="none" normalizeH="0" baseline="0" dirty="0" smtClean="0">
                <a:ln>
                  <a:noFill/>
                </a:ln>
                <a:solidFill>
                  <a:srgbClr val="444444"/>
                </a:solidFill>
                <a:effectLst/>
                <a:latin typeface="Arial" pitchFamily="34" charset="0"/>
                <a:ea typeface="Calibri" pitchFamily="34" charset="0"/>
                <a:cs typeface="Arial" pitchFamily="34" charset="0"/>
              </a:rPr>
              <a:t>chets stock</a:t>
            </a:r>
            <a:r>
              <a:rPr kumimoji="0" lang="fr-FR" sz="2000" b="1" i="0" u="none" strike="noStrike" cap="none" normalizeH="0" baseline="0" dirty="0" smtClean="0">
                <a:ln>
                  <a:noFill/>
                </a:ln>
                <a:solidFill>
                  <a:srgbClr val="444444"/>
                </a:solidFill>
                <a:effectLst/>
                <a:latin typeface="Calibri"/>
                <a:ea typeface="Calibri" pitchFamily="34" charset="0"/>
                <a:cs typeface="Arial" pitchFamily="34" charset="0"/>
              </a:rPr>
              <a:t>é</a:t>
            </a:r>
            <a:r>
              <a:rPr kumimoji="0" lang="fr-FR" sz="2000" b="1" i="0" u="none" strike="noStrike" cap="none" normalizeH="0" baseline="0" dirty="0" smtClean="0">
                <a:ln>
                  <a:noFill/>
                </a:ln>
                <a:solidFill>
                  <a:srgbClr val="444444"/>
                </a:solidFill>
                <a:effectLst/>
                <a:latin typeface="Arial" pitchFamily="34" charset="0"/>
                <a:ea typeface="Calibri" pitchFamily="34" charset="0"/>
                <a:cs typeface="Arial" pitchFamily="34" charset="0"/>
              </a:rPr>
              <a:t>s sur l'ancien site SAREC mais </a:t>
            </a:r>
            <a:r>
              <a:rPr kumimoji="0" lang="fr-FR" sz="2000" b="1" i="0" u="none" strike="noStrike" cap="none" normalizeH="0" baseline="0" dirty="0" smtClean="0">
                <a:ln>
                  <a:noFill/>
                </a:ln>
                <a:solidFill>
                  <a:srgbClr val="444444"/>
                </a:solidFill>
                <a:effectLst/>
                <a:latin typeface="Calibri"/>
                <a:ea typeface="Calibri" pitchFamily="34" charset="0"/>
                <a:cs typeface="Arial" pitchFamily="34" charset="0"/>
              </a:rPr>
              <a:t>à</a:t>
            </a:r>
            <a:r>
              <a:rPr kumimoji="0" lang="fr-FR" sz="2000" b="1" i="0" u="none" strike="noStrike" cap="none" normalizeH="0" baseline="0" dirty="0" smtClean="0">
                <a:ln>
                  <a:noFill/>
                </a:ln>
                <a:solidFill>
                  <a:srgbClr val="444444"/>
                </a:solidFill>
                <a:effectLst/>
                <a:latin typeface="Arial" pitchFamily="34" charset="0"/>
                <a:ea typeface="Calibri" pitchFamily="34" charset="0"/>
                <a:cs typeface="Arial" pitchFamily="34" charset="0"/>
              </a:rPr>
              <a:t> proximit</a:t>
            </a:r>
            <a:r>
              <a:rPr kumimoji="0" lang="fr-FR" sz="2000" b="1" i="0" u="none" strike="noStrike" cap="none" normalizeH="0" baseline="0" dirty="0" smtClean="0">
                <a:ln>
                  <a:noFill/>
                </a:ln>
                <a:solidFill>
                  <a:srgbClr val="444444"/>
                </a:solidFill>
                <a:effectLst/>
                <a:latin typeface="Calibri"/>
                <a:ea typeface="Calibri" pitchFamily="34" charset="0"/>
                <a:cs typeface="Arial" pitchFamily="34" charset="0"/>
              </a:rPr>
              <a:t>é</a:t>
            </a:r>
            <a:r>
              <a:rPr kumimoji="0" lang="fr-FR" sz="2000" b="1" i="0" u="none" strike="noStrike" cap="none" normalizeH="0" baseline="0" dirty="0" smtClean="0">
                <a:ln>
                  <a:noFill/>
                </a:ln>
                <a:solidFill>
                  <a:srgbClr val="444444"/>
                </a:solidFill>
                <a:effectLst/>
                <a:latin typeface="Arial" pitchFamily="34" charset="0"/>
                <a:ea typeface="Calibri" pitchFamily="34" charset="0"/>
                <a:cs typeface="Arial" pitchFamily="34" charset="0"/>
              </a:rPr>
              <a:t>.</a:t>
            </a:r>
            <a:br>
              <a:rPr kumimoji="0" lang="fr-FR" sz="2000" b="1" i="0" u="none" strike="noStrike" cap="none" normalizeH="0" baseline="0" dirty="0" smtClean="0">
                <a:ln>
                  <a:noFill/>
                </a:ln>
                <a:solidFill>
                  <a:srgbClr val="444444"/>
                </a:solidFill>
                <a:effectLst/>
                <a:latin typeface="Arial" pitchFamily="34" charset="0"/>
                <a:ea typeface="Calibri" pitchFamily="34" charset="0"/>
                <a:cs typeface="Arial" pitchFamily="34" charset="0"/>
              </a:rPr>
            </a:br>
            <a:r>
              <a:rPr kumimoji="0" lang="fr-FR" sz="2000" b="1" i="0" u="none" strike="noStrike" cap="none" normalizeH="0" baseline="0" dirty="0" smtClean="0">
                <a:ln>
                  <a:noFill/>
                </a:ln>
                <a:solidFill>
                  <a:srgbClr val="444444"/>
                </a:solidFill>
                <a:effectLst/>
                <a:latin typeface="Arial" pitchFamily="34" charset="0"/>
                <a:ea typeface="Calibri" pitchFamily="34" charset="0"/>
                <a:cs typeface="Arial" pitchFamily="34" charset="0"/>
              </a:rPr>
              <a:t>Dans ce cas, la police applicable en mati</a:t>
            </a:r>
            <a:r>
              <a:rPr kumimoji="0" lang="fr-FR" sz="2000" b="1" i="0" u="none" strike="noStrike" cap="none" normalizeH="0" baseline="0" dirty="0" smtClean="0">
                <a:ln>
                  <a:noFill/>
                </a:ln>
                <a:solidFill>
                  <a:srgbClr val="444444"/>
                </a:solidFill>
                <a:effectLst/>
                <a:latin typeface="Calibri"/>
                <a:ea typeface="Calibri" pitchFamily="34" charset="0"/>
                <a:cs typeface="Arial" pitchFamily="34" charset="0"/>
              </a:rPr>
              <a:t>è</a:t>
            </a:r>
            <a:r>
              <a:rPr kumimoji="0" lang="fr-FR" sz="2000" b="1" i="0" u="none" strike="noStrike" cap="none" normalizeH="0" baseline="0" dirty="0" smtClean="0">
                <a:ln>
                  <a:noFill/>
                </a:ln>
                <a:solidFill>
                  <a:srgbClr val="444444"/>
                </a:solidFill>
                <a:effectLst/>
                <a:latin typeface="Arial" pitchFamily="34" charset="0"/>
                <a:ea typeface="Calibri" pitchFamily="34" charset="0"/>
                <a:cs typeface="Arial" pitchFamily="34" charset="0"/>
              </a:rPr>
              <a:t>re de d</a:t>
            </a:r>
            <a:r>
              <a:rPr kumimoji="0" lang="fr-FR" sz="2000" b="1" i="0" u="none" strike="noStrike" cap="none" normalizeH="0" baseline="0" dirty="0" smtClean="0">
                <a:ln>
                  <a:noFill/>
                </a:ln>
                <a:solidFill>
                  <a:srgbClr val="444444"/>
                </a:solidFill>
                <a:effectLst/>
                <a:latin typeface="Calibri"/>
                <a:ea typeface="Calibri" pitchFamily="34" charset="0"/>
                <a:cs typeface="Arial" pitchFamily="34" charset="0"/>
              </a:rPr>
              <a:t>é</a:t>
            </a:r>
            <a:r>
              <a:rPr kumimoji="0" lang="fr-FR" sz="2000" b="1" i="0" u="none" strike="noStrike" cap="none" normalizeH="0" baseline="0" dirty="0" smtClean="0">
                <a:ln>
                  <a:noFill/>
                </a:ln>
                <a:solidFill>
                  <a:srgbClr val="444444"/>
                </a:solidFill>
                <a:effectLst/>
                <a:latin typeface="Arial" pitchFamily="34" charset="0"/>
                <a:ea typeface="Calibri" pitchFamily="34" charset="0"/>
                <a:cs typeface="Arial" pitchFamily="34" charset="0"/>
              </a:rPr>
              <a:t>chets sur le site de la </a:t>
            </a:r>
            <a:r>
              <a:rPr kumimoji="0" lang="fr-FR" sz="2000" b="1" i="0" u="none" strike="noStrike" cap="none" normalizeH="0" baseline="0" dirty="0" err="1" smtClean="0">
                <a:ln>
                  <a:noFill/>
                </a:ln>
                <a:solidFill>
                  <a:srgbClr val="444444"/>
                </a:solidFill>
                <a:effectLst/>
                <a:latin typeface="Arial" pitchFamily="34" charset="0"/>
                <a:ea typeface="Calibri" pitchFamily="34" charset="0"/>
                <a:cs typeface="Arial" pitchFamily="34" charset="0"/>
              </a:rPr>
              <a:t>Papierm</a:t>
            </a:r>
            <a:r>
              <a:rPr kumimoji="0" lang="fr-FR" sz="2000" b="1" i="0" u="none" strike="noStrike" cap="none" normalizeH="0" baseline="0" dirty="0" err="1" smtClean="0">
                <a:ln>
                  <a:noFill/>
                </a:ln>
                <a:solidFill>
                  <a:srgbClr val="444444"/>
                </a:solidFill>
                <a:effectLst/>
                <a:latin typeface="Calibri"/>
                <a:ea typeface="Calibri" pitchFamily="34" charset="0"/>
                <a:cs typeface="Arial" pitchFamily="34" charset="0"/>
              </a:rPr>
              <a:t>ü</a:t>
            </a:r>
            <a:r>
              <a:rPr kumimoji="0" lang="fr-FR" sz="2000" b="1" i="0" u="none" strike="noStrike" cap="none" normalizeH="0" baseline="0" dirty="0" err="1" smtClean="0">
                <a:ln>
                  <a:noFill/>
                </a:ln>
                <a:solidFill>
                  <a:srgbClr val="444444"/>
                </a:solidFill>
                <a:effectLst/>
                <a:latin typeface="Arial" pitchFamily="34" charset="0"/>
                <a:ea typeface="Calibri" pitchFamily="34" charset="0"/>
                <a:cs typeface="Arial" pitchFamily="34" charset="0"/>
              </a:rPr>
              <a:t>hle</a:t>
            </a:r>
            <a:r>
              <a:rPr kumimoji="0" lang="fr-FR" sz="2000" b="1" i="0" u="none" strike="noStrike" cap="none" normalizeH="0" baseline="0" dirty="0" smtClean="0">
                <a:ln>
                  <a:noFill/>
                </a:ln>
                <a:solidFill>
                  <a:srgbClr val="444444"/>
                </a:solidFill>
                <a:effectLst/>
                <a:latin typeface="Arial" pitchFamily="34" charset="0"/>
                <a:ea typeface="Calibri" pitchFamily="34" charset="0"/>
                <a:cs typeface="Arial" pitchFamily="34" charset="0"/>
              </a:rPr>
              <a:t> depuis la sortie du champ ICPE de la soci</a:t>
            </a:r>
            <a:r>
              <a:rPr kumimoji="0" lang="fr-FR" sz="2000" b="1" i="0" u="none" strike="noStrike" cap="none" normalizeH="0" baseline="0" dirty="0" smtClean="0">
                <a:ln>
                  <a:noFill/>
                </a:ln>
                <a:solidFill>
                  <a:srgbClr val="444444"/>
                </a:solidFill>
                <a:effectLst/>
                <a:latin typeface="Calibri"/>
                <a:ea typeface="Calibri" pitchFamily="34" charset="0"/>
                <a:cs typeface="Arial" pitchFamily="34" charset="0"/>
              </a:rPr>
              <a:t>é</a:t>
            </a:r>
            <a:r>
              <a:rPr kumimoji="0" lang="fr-FR" sz="2000" b="1" i="0" u="none" strike="noStrike" cap="none" normalizeH="0" baseline="0" dirty="0" smtClean="0">
                <a:ln>
                  <a:noFill/>
                </a:ln>
                <a:solidFill>
                  <a:srgbClr val="444444"/>
                </a:solidFill>
                <a:effectLst/>
                <a:latin typeface="Arial" pitchFamily="34" charset="0"/>
                <a:ea typeface="Calibri" pitchFamily="34" charset="0"/>
                <a:cs typeface="Arial" pitchFamily="34" charset="0"/>
              </a:rPr>
              <a:t>t</a:t>
            </a:r>
            <a:r>
              <a:rPr kumimoji="0" lang="fr-FR" sz="2000" b="1" i="0" u="none" strike="noStrike" cap="none" normalizeH="0" baseline="0" dirty="0" smtClean="0">
                <a:ln>
                  <a:noFill/>
                </a:ln>
                <a:solidFill>
                  <a:srgbClr val="444444"/>
                </a:solidFill>
                <a:effectLst/>
                <a:latin typeface="Calibri"/>
                <a:ea typeface="Calibri" pitchFamily="34" charset="0"/>
                <a:cs typeface="Arial" pitchFamily="34" charset="0"/>
              </a:rPr>
              <a:t>é</a:t>
            </a:r>
            <a:r>
              <a:rPr kumimoji="0" lang="fr-FR" sz="2000" b="1" i="0" u="none" strike="noStrike" cap="none" normalizeH="0" baseline="0" dirty="0" smtClean="0">
                <a:ln>
                  <a:noFill/>
                </a:ln>
                <a:solidFill>
                  <a:srgbClr val="444444"/>
                </a:solidFill>
                <a:effectLst/>
                <a:latin typeface="Arial" pitchFamily="34" charset="0"/>
                <a:ea typeface="Calibri" pitchFamily="34" charset="0"/>
                <a:cs typeface="Arial" pitchFamily="34" charset="0"/>
              </a:rPr>
              <a:t> SAREC rel</a:t>
            </a:r>
            <a:r>
              <a:rPr kumimoji="0" lang="fr-FR" sz="2000" b="1" i="0" u="none" strike="noStrike" cap="none" normalizeH="0" baseline="0" dirty="0" smtClean="0">
                <a:ln>
                  <a:noFill/>
                </a:ln>
                <a:solidFill>
                  <a:srgbClr val="444444"/>
                </a:solidFill>
                <a:effectLst/>
                <a:latin typeface="Calibri"/>
                <a:ea typeface="Calibri" pitchFamily="34" charset="0"/>
                <a:cs typeface="Arial" pitchFamily="34" charset="0"/>
              </a:rPr>
              <a:t>è</a:t>
            </a:r>
            <a:r>
              <a:rPr kumimoji="0" lang="fr-FR" sz="2000" b="1" i="0" u="none" strike="noStrike" cap="none" normalizeH="0" baseline="0" dirty="0" smtClean="0">
                <a:ln>
                  <a:noFill/>
                </a:ln>
                <a:solidFill>
                  <a:srgbClr val="444444"/>
                </a:solidFill>
                <a:effectLst/>
                <a:latin typeface="Arial" pitchFamily="34" charset="0"/>
                <a:ea typeface="Calibri" pitchFamily="34" charset="0"/>
                <a:cs typeface="Arial" pitchFamily="34" charset="0"/>
              </a:rPr>
              <a:t>ve de la Police du Maire conform</a:t>
            </a:r>
            <a:r>
              <a:rPr kumimoji="0" lang="fr-FR" sz="2000" b="1" i="0" u="none" strike="noStrike" cap="none" normalizeH="0" baseline="0" dirty="0" smtClean="0">
                <a:ln>
                  <a:noFill/>
                </a:ln>
                <a:solidFill>
                  <a:srgbClr val="444444"/>
                </a:solidFill>
                <a:effectLst/>
                <a:latin typeface="Calibri"/>
                <a:ea typeface="Calibri" pitchFamily="34" charset="0"/>
                <a:cs typeface="Arial" pitchFamily="34" charset="0"/>
              </a:rPr>
              <a:t>é</a:t>
            </a:r>
            <a:r>
              <a:rPr kumimoji="0" lang="fr-FR" sz="2000" b="1" i="0" u="none" strike="noStrike" cap="none" normalizeH="0" baseline="0" dirty="0" smtClean="0">
                <a:ln>
                  <a:noFill/>
                </a:ln>
                <a:solidFill>
                  <a:srgbClr val="444444"/>
                </a:solidFill>
                <a:effectLst/>
                <a:latin typeface="Arial" pitchFamily="34" charset="0"/>
                <a:ea typeface="Calibri" pitchFamily="34" charset="0"/>
                <a:cs typeface="Arial" pitchFamily="34" charset="0"/>
              </a:rPr>
              <a:t>ment aux dispositions du Code G</a:t>
            </a:r>
            <a:r>
              <a:rPr kumimoji="0" lang="fr-FR" sz="2000" b="1" i="0" u="none" strike="noStrike" cap="none" normalizeH="0" baseline="0" dirty="0" smtClean="0">
                <a:ln>
                  <a:noFill/>
                </a:ln>
                <a:solidFill>
                  <a:srgbClr val="444444"/>
                </a:solidFill>
                <a:effectLst/>
                <a:latin typeface="Calibri"/>
                <a:ea typeface="Calibri" pitchFamily="34" charset="0"/>
                <a:cs typeface="Arial" pitchFamily="34" charset="0"/>
              </a:rPr>
              <a:t>é</a:t>
            </a:r>
            <a:r>
              <a:rPr kumimoji="0" lang="fr-FR" sz="2000" b="1" i="0" u="none" strike="noStrike" cap="none" normalizeH="0" baseline="0" dirty="0" smtClean="0">
                <a:ln>
                  <a:noFill/>
                </a:ln>
                <a:solidFill>
                  <a:srgbClr val="444444"/>
                </a:solidFill>
                <a:effectLst/>
                <a:latin typeface="Arial" pitchFamily="34" charset="0"/>
                <a:ea typeface="Calibri" pitchFamily="34" charset="0"/>
                <a:cs typeface="Arial" pitchFamily="34" charset="0"/>
              </a:rPr>
              <a:t>n</a:t>
            </a:r>
            <a:r>
              <a:rPr kumimoji="0" lang="fr-FR" sz="2000" b="1" i="0" u="none" strike="noStrike" cap="none" normalizeH="0" baseline="0" dirty="0" smtClean="0">
                <a:ln>
                  <a:noFill/>
                </a:ln>
                <a:solidFill>
                  <a:srgbClr val="444444"/>
                </a:solidFill>
                <a:effectLst/>
                <a:latin typeface="Calibri"/>
                <a:ea typeface="Calibri" pitchFamily="34" charset="0"/>
                <a:cs typeface="Arial" pitchFamily="34" charset="0"/>
              </a:rPr>
              <a:t>é</a:t>
            </a:r>
            <a:r>
              <a:rPr kumimoji="0" lang="fr-FR" sz="2000" b="1" i="0" u="none" strike="noStrike" cap="none" normalizeH="0" baseline="0" dirty="0" smtClean="0">
                <a:ln>
                  <a:noFill/>
                </a:ln>
                <a:solidFill>
                  <a:srgbClr val="444444"/>
                </a:solidFill>
                <a:effectLst/>
                <a:latin typeface="Arial" pitchFamily="34" charset="0"/>
                <a:ea typeface="Calibri" pitchFamily="34" charset="0"/>
                <a:cs typeface="Arial" pitchFamily="34" charset="0"/>
              </a:rPr>
              <a:t>ral des Collectivit</a:t>
            </a:r>
            <a:r>
              <a:rPr kumimoji="0" lang="fr-FR" sz="2000" b="1" i="0" u="none" strike="noStrike" cap="none" normalizeH="0" baseline="0" dirty="0" smtClean="0">
                <a:ln>
                  <a:noFill/>
                </a:ln>
                <a:solidFill>
                  <a:srgbClr val="444444"/>
                </a:solidFill>
                <a:effectLst/>
                <a:latin typeface="Calibri"/>
                <a:ea typeface="Calibri" pitchFamily="34" charset="0"/>
                <a:cs typeface="Arial" pitchFamily="34" charset="0"/>
              </a:rPr>
              <a:t>é</a:t>
            </a:r>
            <a:r>
              <a:rPr kumimoji="0" lang="fr-FR" sz="2000" b="1" i="0" u="none" strike="noStrike" cap="none" normalizeH="0" baseline="0" dirty="0" smtClean="0">
                <a:ln>
                  <a:noFill/>
                </a:ln>
                <a:solidFill>
                  <a:srgbClr val="444444"/>
                </a:solidFill>
                <a:effectLst/>
                <a:latin typeface="Arial" pitchFamily="34" charset="0"/>
                <a:ea typeface="Calibri" pitchFamily="34" charset="0"/>
                <a:cs typeface="Arial" pitchFamily="34" charset="0"/>
              </a:rPr>
              <a:t>s Territoriales. </a:t>
            </a:r>
            <a:br>
              <a:rPr kumimoji="0" lang="fr-FR" sz="2000" b="1" i="0" u="none" strike="noStrike" cap="none" normalizeH="0" baseline="0" dirty="0" smtClean="0">
                <a:ln>
                  <a:noFill/>
                </a:ln>
                <a:solidFill>
                  <a:srgbClr val="444444"/>
                </a:solidFill>
                <a:effectLst/>
                <a:latin typeface="Arial" pitchFamily="34" charset="0"/>
                <a:ea typeface="Calibri" pitchFamily="34" charset="0"/>
                <a:cs typeface="Arial" pitchFamily="34" charset="0"/>
              </a:rPr>
            </a:br>
            <a:r>
              <a:rPr kumimoji="0" lang="fr-FR" sz="2000" b="1" i="0" u="none" strike="noStrike" cap="none" normalizeH="0" baseline="0" dirty="0" smtClean="0">
                <a:ln>
                  <a:noFill/>
                </a:ln>
                <a:solidFill>
                  <a:srgbClr val="444444"/>
                </a:solidFill>
                <a:effectLst/>
                <a:latin typeface="Arial" pitchFamily="34" charset="0"/>
                <a:ea typeface="Calibri" pitchFamily="34" charset="0"/>
                <a:cs typeface="Arial" pitchFamily="34" charset="0"/>
              </a:rPr>
              <a:t>Pour plus de pr</a:t>
            </a:r>
            <a:r>
              <a:rPr kumimoji="0" lang="fr-FR" sz="2000" b="1" i="0" u="none" strike="noStrike" cap="none" normalizeH="0" baseline="0" dirty="0" smtClean="0">
                <a:ln>
                  <a:noFill/>
                </a:ln>
                <a:solidFill>
                  <a:srgbClr val="444444"/>
                </a:solidFill>
                <a:effectLst/>
                <a:latin typeface="Calibri"/>
                <a:ea typeface="Calibri" pitchFamily="34" charset="0"/>
                <a:cs typeface="Arial" pitchFamily="34" charset="0"/>
              </a:rPr>
              <a:t>é</a:t>
            </a:r>
            <a:r>
              <a:rPr kumimoji="0" lang="fr-FR" sz="2000" b="1" i="0" u="none" strike="noStrike" cap="none" normalizeH="0" baseline="0" dirty="0" smtClean="0">
                <a:ln>
                  <a:noFill/>
                </a:ln>
                <a:solidFill>
                  <a:srgbClr val="444444"/>
                </a:solidFill>
                <a:effectLst/>
                <a:latin typeface="Arial" pitchFamily="34" charset="0"/>
                <a:ea typeface="Calibri" pitchFamily="34" charset="0"/>
                <a:cs typeface="Arial" pitchFamily="34" charset="0"/>
              </a:rPr>
              <a:t>cisions vous pouvez vous rapprochez de l'unit</a:t>
            </a:r>
            <a:r>
              <a:rPr kumimoji="0" lang="fr-FR" sz="2000" b="1" i="0" u="none" strike="noStrike" cap="none" normalizeH="0" baseline="0" dirty="0" smtClean="0">
                <a:ln>
                  <a:noFill/>
                </a:ln>
                <a:solidFill>
                  <a:srgbClr val="444444"/>
                </a:solidFill>
                <a:effectLst/>
                <a:latin typeface="Calibri"/>
                <a:ea typeface="Calibri" pitchFamily="34" charset="0"/>
                <a:cs typeface="Arial" pitchFamily="34" charset="0"/>
              </a:rPr>
              <a:t>é</a:t>
            </a:r>
            <a:r>
              <a:rPr kumimoji="0" lang="fr-FR" sz="2000" b="1" i="0" u="none" strike="noStrike" cap="none" normalizeH="0" baseline="0" dirty="0" smtClean="0">
                <a:ln>
                  <a:noFill/>
                </a:ln>
                <a:solidFill>
                  <a:srgbClr val="444444"/>
                </a:solidFill>
                <a:effectLst/>
                <a:latin typeface="Arial" pitchFamily="34" charset="0"/>
                <a:ea typeface="Calibri" pitchFamily="34" charset="0"/>
                <a:cs typeface="Arial" pitchFamily="34" charset="0"/>
              </a:rPr>
              <a:t> territorial de Moselle - antenne de Forbach de la DREAL au 03 87 </a:t>
            </a:r>
            <a:r>
              <a:rPr kumimoji="0" lang="fr-FR" sz="2000" b="1" i="0" u="none" strike="noStrike" cap="none" normalizeH="0" baseline="0" dirty="0" err="1" smtClean="0">
                <a:ln>
                  <a:noFill/>
                </a:ln>
                <a:solidFill>
                  <a:srgbClr val="444444"/>
                </a:solidFill>
                <a:effectLst/>
                <a:latin typeface="Arial" pitchFamily="34" charset="0"/>
                <a:ea typeface="Calibri" pitchFamily="34" charset="0"/>
                <a:cs typeface="Arial" pitchFamily="34" charset="0"/>
              </a:rPr>
              <a:t>87</a:t>
            </a:r>
            <a:r>
              <a:rPr kumimoji="0" lang="fr-FR" sz="2000" b="1" i="0" u="none" strike="noStrike" cap="none" normalizeH="0" baseline="0" dirty="0" smtClean="0">
                <a:ln>
                  <a:noFill/>
                </a:ln>
                <a:solidFill>
                  <a:srgbClr val="444444"/>
                </a:solidFill>
                <a:effectLst/>
                <a:latin typeface="Arial" pitchFamily="34" charset="0"/>
                <a:ea typeface="Calibri" pitchFamily="34" charset="0"/>
                <a:cs typeface="Arial" pitchFamily="34" charset="0"/>
              </a:rPr>
              <a:t> 72 76.</a:t>
            </a:r>
            <a:endParaRPr kumimoji="0" lang="fr-FR" sz="36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1"/>
          <p:cNvSpPr>
            <a:spLocks noChangeArrowheads="1"/>
          </p:cNvSpPr>
          <p:nvPr/>
        </p:nvSpPr>
        <p:spPr bwMode="auto">
          <a:xfrm>
            <a:off x="0" y="188640"/>
            <a:ext cx="9144000" cy="62478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000" b="1"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Le décret 96-1133</a:t>
            </a:r>
            <a:r>
              <a:rPr kumimoji="0" lang="fr-FR"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applicable à partir du 1</a:t>
            </a:r>
            <a:r>
              <a:rPr kumimoji="0" lang="fr-FR" sz="2000" b="1" i="0" u="none" strike="noStrike" cap="none" normalizeH="0" baseline="30000" dirty="0" smtClean="0">
                <a:ln>
                  <a:noFill/>
                </a:ln>
                <a:solidFill>
                  <a:schemeClr val="tx1"/>
                </a:solidFill>
                <a:effectLst/>
                <a:latin typeface="Calibri" pitchFamily="34" charset="0"/>
                <a:ea typeface="Calibri" pitchFamily="34" charset="0"/>
                <a:cs typeface="Times New Roman" pitchFamily="18" charset="0"/>
              </a:rPr>
              <a:t>er</a:t>
            </a:r>
            <a:r>
              <a:rPr kumimoji="0" lang="fr-FR"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janvier 1997 interdit la fabrication, la transformation la vente, l’importation et la mise sur le marché de tous produit à base d’amiante.</a:t>
            </a:r>
            <a:endParaRPr kumimoji="0" lang="fr-FR" sz="10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Je prends contact avec les services de la commune  pour les informations concernant ce stockage. </a:t>
            </a:r>
            <a:endParaRPr kumimoji="0" lang="fr-FR" sz="10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Réunion en mairie le 06 Aout 2015 avec l’adjoint à l’environnement, très réceptif à ma demande </a:t>
            </a:r>
            <a:endParaRPr kumimoji="0" lang="fr-FR" sz="10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Un document existe dans la convention entre l’EPFL et la municipalité de HHT et est annexé à l’acte de vente ente la commune de HHT et EURONEGOCE. Cet état des lieux date du 20/01 2005 à la demande du notaire pour la transaction et les analyses sont réalisés par LEM à SAVERNE accrédité COFRAC N° 1-0875  </a:t>
            </a:r>
            <a:endParaRPr kumimoji="0" lang="fr-FR" sz="10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Je fais part de mon étonnement : En 1992 on aurait déjà fait appliquer un décret qui ne sortira qu’en 1997 et l’adjoint s’engage à étudier le dossier</a:t>
            </a:r>
            <a:endParaRPr kumimoji="0" lang="fr-FR" sz="10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Sans nouvelles en septembre, je relance la municipalité et un nouveau rendez-vous est fixé le 09 Novembre 2015</a:t>
            </a:r>
            <a:endParaRPr kumimoji="0" lang="fr-FR" sz="10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Lors de cet entretien la municipalité me présente un « Rapport de repérage de matériaux » en date de juillet 2015 établi par le laboratoire EUROFINS LEM de SAVERNE spécialisé en analyses de fibre d’amiante. Ce rapport fait suite à une demande d’expertise de la société EURONEGOCE et atteste de l’absence de poussière d’amiante sur le site. </a:t>
            </a:r>
            <a:endParaRPr kumimoji="0" lang="fr-FR" sz="28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9552" y="1988840"/>
            <a:ext cx="8280920" cy="1200329"/>
          </a:xfrm>
          <a:prstGeom prst="rect">
            <a:avLst/>
          </a:prstGeom>
          <a:ln w="28575">
            <a:solidFill>
              <a:srgbClr val="00B050"/>
            </a:solidFill>
          </a:ln>
        </p:spPr>
        <p:txBody>
          <a:bodyPr wrap="square">
            <a:spAutoFit/>
          </a:bodyPr>
          <a:lstStyle/>
          <a:p>
            <a:pPr lvl="0" algn="ctr" eaLnBrk="0" fontAlgn="base" hangingPunct="0">
              <a:spcBef>
                <a:spcPct val="0"/>
              </a:spcBef>
              <a:spcAft>
                <a:spcPct val="0"/>
              </a:spcAft>
              <a:tabLst>
                <a:tab pos="758825" algn="l"/>
              </a:tabLst>
            </a:pPr>
            <a:r>
              <a:rPr lang="fr-FR" b="1" dirty="0" smtClean="0">
                <a:latin typeface="Comic Sans MS" pitchFamily="66" charset="0"/>
                <a:ea typeface="SimSun" pitchFamily="2" charset="-122"/>
                <a:cs typeface="Arial" pitchFamily="34" charset="0"/>
              </a:rPr>
              <a:t>Position de l’ADELP concernant l’enquête publique relative</a:t>
            </a:r>
          </a:p>
          <a:p>
            <a:pPr lvl="0" algn="ctr" eaLnBrk="0" fontAlgn="base" hangingPunct="0">
              <a:spcBef>
                <a:spcPct val="0"/>
              </a:spcBef>
              <a:spcAft>
                <a:spcPct val="0"/>
              </a:spcAft>
              <a:tabLst>
                <a:tab pos="758825" algn="l"/>
              </a:tabLst>
            </a:pPr>
            <a:r>
              <a:rPr lang="fr-FR" b="1" dirty="0" smtClean="0">
                <a:latin typeface="Comic Sans MS" pitchFamily="66" charset="0"/>
                <a:ea typeface="SimSun" pitchFamily="2" charset="-122"/>
                <a:cs typeface="Arial" pitchFamily="34" charset="0"/>
              </a:rPr>
              <a:t> à la</a:t>
            </a:r>
          </a:p>
          <a:p>
            <a:pPr lvl="0" algn="ctr" eaLnBrk="0" fontAlgn="base" hangingPunct="0">
              <a:spcBef>
                <a:spcPct val="0"/>
              </a:spcBef>
              <a:spcAft>
                <a:spcPct val="0"/>
              </a:spcAft>
              <a:tabLst>
                <a:tab pos="758825" algn="l"/>
              </a:tabLst>
            </a:pPr>
            <a:r>
              <a:rPr lang="fr-FR" b="1" dirty="0" smtClean="0">
                <a:latin typeface="Comic Sans MS" pitchFamily="66" charset="0"/>
                <a:ea typeface="SimSun" pitchFamily="2" charset="-122"/>
                <a:cs typeface="Arial" pitchFamily="34" charset="0"/>
              </a:rPr>
              <a:t> </a:t>
            </a:r>
            <a:r>
              <a:rPr lang="fr-FR" b="1" dirty="0" smtClean="0">
                <a:solidFill>
                  <a:srgbClr val="FF0000"/>
                </a:solidFill>
                <a:latin typeface="Comic Sans MS" pitchFamily="66" charset="0"/>
                <a:ea typeface="SimSun" pitchFamily="2" charset="-122"/>
                <a:cs typeface="Arial" pitchFamily="34" charset="0"/>
              </a:rPr>
              <a:t>D</a:t>
            </a:r>
            <a:r>
              <a:rPr lang="fr-FR" b="1" dirty="0" smtClean="0">
                <a:latin typeface="Comic Sans MS" pitchFamily="66" charset="0"/>
                <a:ea typeface="SimSun" pitchFamily="2" charset="-122"/>
                <a:cs typeface="Arial" pitchFamily="34" charset="0"/>
              </a:rPr>
              <a:t>emande d’</a:t>
            </a:r>
            <a:r>
              <a:rPr lang="fr-FR" b="1" dirty="0" smtClean="0">
                <a:solidFill>
                  <a:srgbClr val="FF0000"/>
                </a:solidFill>
                <a:latin typeface="Comic Sans MS" pitchFamily="66" charset="0"/>
                <a:ea typeface="SimSun" pitchFamily="2" charset="-122"/>
                <a:cs typeface="Arial" pitchFamily="34" charset="0"/>
              </a:rPr>
              <a:t>A</a:t>
            </a:r>
            <a:r>
              <a:rPr lang="fr-FR" b="1" dirty="0" smtClean="0">
                <a:latin typeface="Comic Sans MS" pitchFamily="66" charset="0"/>
                <a:ea typeface="SimSun" pitchFamily="2" charset="-122"/>
                <a:cs typeface="Arial" pitchFamily="34" charset="0"/>
              </a:rPr>
              <a:t>utorisation d’</a:t>
            </a:r>
            <a:r>
              <a:rPr lang="fr-FR" b="1" dirty="0" smtClean="0">
                <a:solidFill>
                  <a:srgbClr val="FF0000"/>
                </a:solidFill>
                <a:latin typeface="Comic Sans MS" pitchFamily="66" charset="0"/>
                <a:ea typeface="SimSun" pitchFamily="2" charset="-122"/>
                <a:cs typeface="Arial" pitchFamily="34" charset="0"/>
              </a:rPr>
              <a:t>O</a:t>
            </a:r>
            <a:r>
              <a:rPr lang="fr-FR" b="1" dirty="0" smtClean="0">
                <a:latin typeface="Comic Sans MS" pitchFamily="66" charset="0"/>
                <a:ea typeface="SimSun" pitchFamily="2" charset="-122"/>
                <a:cs typeface="Arial" pitchFamily="34" charset="0"/>
              </a:rPr>
              <a:t>uverture de </a:t>
            </a:r>
            <a:r>
              <a:rPr lang="fr-FR" b="1" dirty="0" smtClean="0">
                <a:solidFill>
                  <a:srgbClr val="FF0000"/>
                </a:solidFill>
                <a:latin typeface="Comic Sans MS" pitchFamily="66" charset="0"/>
                <a:ea typeface="SimSun" pitchFamily="2" charset="-122"/>
                <a:cs typeface="Arial" pitchFamily="34" charset="0"/>
              </a:rPr>
              <a:t>T</a:t>
            </a:r>
            <a:r>
              <a:rPr lang="fr-FR" b="1" dirty="0" smtClean="0">
                <a:latin typeface="Comic Sans MS" pitchFamily="66" charset="0"/>
                <a:ea typeface="SimSun" pitchFamily="2" charset="-122"/>
                <a:cs typeface="Arial" pitchFamily="34" charset="0"/>
              </a:rPr>
              <a:t>ravaux </a:t>
            </a:r>
            <a:r>
              <a:rPr lang="fr-FR" b="1" dirty="0" smtClean="0">
                <a:solidFill>
                  <a:srgbClr val="FF0000"/>
                </a:solidFill>
                <a:latin typeface="Comic Sans MS" pitchFamily="66" charset="0"/>
                <a:ea typeface="SimSun" pitchFamily="2" charset="-122"/>
                <a:cs typeface="Arial" pitchFamily="34" charset="0"/>
              </a:rPr>
              <a:t>M</a:t>
            </a:r>
            <a:r>
              <a:rPr lang="fr-FR" b="1" dirty="0" smtClean="0">
                <a:latin typeface="Comic Sans MS" pitchFamily="66" charset="0"/>
                <a:ea typeface="SimSun" pitchFamily="2" charset="-122"/>
                <a:cs typeface="Arial" pitchFamily="34" charset="0"/>
              </a:rPr>
              <a:t>iniers</a:t>
            </a:r>
          </a:p>
          <a:p>
            <a:pPr lvl="0" algn="ctr" eaLnBrk="0" fontAlgn="base" hangingPunct="0">
              <a:spcBef>
                <a:spcPct val="0"/>
              </a:spcBef>
              <a:spcAft>
                <a:spcPct val="0"/>
              </a:spcAft>
              <a:tabLst>
                <a:tab pos="758825" algn="l"/>
              </a:tabLst>
            </a:pPr>
            <a:r>
              <a:rPr lang="fr-FR" b="1" dirty="0" smtClean="0">
                <a:latin typeface="Comic Sans MS" pitchFamily="66" charset="0"/>
                <a:ea typeface="SimSun" pitchFamily="2" charset="-122"/>
                <a:cs typeface="Arial" pitchFamily="34" charset="0"/>
              </a:rPr>
              <a:t> présentée par la Société EGL devenue La Française de l’énergie.</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1"/>
          <p:cNvSpPr>
            <a:spLocks noChangeArrowheads="1"/>
          </p:cNvSpPr>
          <p:nvPr/>
        </p:nvSpPr>
        <p:spPr bwMode="auto">
          <a:xfrm>
            <a:off x="0" y="980728"/>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0" i="0" u="sng" strike="noStrike" cap="none" normalizeH="0" baseline="0" smtClean="0">
                <a:ln>
                  <a:noFill/>
                </a:ln>
                <a:solidFill>
                  <a:schemeClr val="tx1"/>
                </a:solidFill>
                <a:effectLst/>
                <a:latin typeface="Calibri" pitchFamily="34" charset="0"/>
                <a:ea typeface="Calibri" pitchFamily="34" charset="0"/>
                <a:cs typeface="Times New Roman" pitchFamily="18" charset="0"/>
              </a:rPr>
              <a:t>NB</a:t>
            </a:r>
            <a:endParaRPr kumimoji="0" lang="fr-FR" sz="7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8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Page 14 de l’acte de vente</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pic>
        <p:nvPicPr>
          <p:cNvPr id="3" name="Image 2"/>
          <p:cNvPicPr/>
          <p:nvPr/>
        </p:nvPicPr>
        <p:blipFill>
          <a:blip r:embed="rId2" cstate="print"/>
          <a:stretch>
            <a:fillRect/>
          </a:stretch>
        </p:blipFill>
        <p:spPr>
          <a:xfrm>
            <a:off x="179512" y="2132856"/>
            <a:ext cx="8964488" cy="2376264"/>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5616" y="3140968"/>
            <a:ext cx="7488832" cy="369332"/>
          </a:xfrm>
          <a:prstGeom prst="rect">
            <a:avLst/>
          </a:prstGeom>
        </p:spPr>
        <p:txBody>
          <a:bodyPr wrap="square">
            <a:spAutoFit/>
          </a:bodyPr>
          <a:lstStyle/>
          <a:p>
            <a:pPr lvl="0" eaLnBrk="0" fontAlgn="base" hangingPunct="0">
              <a:spcBef>
                <a:spcPct val="0"/>
              </a:spcBef>
              <a:spcAft>
                <a:spcPct val="0"/>
              </a:spcAft>
              <a:buFontTx/>
              <a:buChar char="•"/>
              <a:tabLst>
                <a:tab pos="758825" algn="l"/>
              </a:tabLst>
            </a:pPr>
            <a:r>
              <a:rPr lang="fr-FR" b="1" dirty="0" err="1" smtClean="0">
                <a:latin typeface="Comic Sans MS" pitchFamily="66" charset="0"/>
                <a:ea typeface="Times New Roman" pitchFamily="18" charset="0"/>
                <a:cs typeface="Arial" pitchFamily="34" charset="0"/>
              </a:rPr>
              <a:t>Hombourg</a:t>
            </a:r>
            <a:r>
              <a:rPr lang="fr-FR" b="1" dirty="0" smtClean="0">
                <a:latin typeface="Comic Sans MS" pitchFamily="66" charset="0"/>
                <a:ea typeface="Times New Roman" pitchFamily="18" charset="0"/>
                <a:cs typeface="Arial" pitchFamily="34" charset="0"/>
              </a:rPr>
              <a:t> Haut :Etang de la </a:t>
            </a:r>
            <a:r>
              <a:rPr lang="fr-FR" b="1" dirty="0" err="1" smtClean="0">
                <a:latin typeface="Comic Sans MS" pitchFamily="66" charset="0"/>
                <a:ea typeface="Times New Roman" pitchFamily="18" charset="0"/>
                <a:cs typeface="Arial" pitchFamily="34" charset="0"/>
              </a:rPr>
              <a:t>Papiermühle</a:t>
            </a:r>
            <a:r>
              <a:rPr lang="fr-FR" b="1" dirty="0" smtClean="0">
                <a:latin typeface="Comic Sans MS" pitchFamily="66" charset="0"/>
                <a:ea typeface="Times New Roman" pitchFamily="18" charset="0"/>
                <a:cs typeface="Arial" pitchFamily="34" charset="0"/>
              </a:rPr>
              <a:t> .(Schmitt Frédéric)</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43608" y="1700808"/>
            <a:ext cx="1026243" cy="369332"/>
          </a:xfrm>
          <a:prstGeom prst="rect">
            <a:avLst/>
          </a:prstGeom>
        </p:spPr>
        <p:txBody>
          <a:bodyPr wrap="none">
            <a:spAutoFit/>
          </a:bodyPr>
          <a:lstStyle/>
          <a:p>
            <a:pPr eaLnBrk="0" fontAlgn="base" hangingPunct="0">
              <a:spcBef>
                <a:spcPct val="0"/>
              </a:spcBef>
              <a:spcAft>
                <a:spcPct val="0"/>
              </a:spcAft>
              <a:buFontTx/>
              <a:buChar char="•"/>
              <a:tabLst>
                <a:tab pos="758825" algn="l"/>
              </a:tabLst>
            </a:pPr>
            <a:r>
              <a:rPr lang="fr-FR" b="1" dirty="0" smtClean="0">
                <a:latin typeface="Comic Sans MS" pitchFamily="66" charset="0"/>
                <a:ea typeface="SimSun" pitchFamily="2" charset="-122"/>
                <a:cs typeface="Arial" pitchFamily="34" charset="0"/>
              </a:rPr>
              <a:t>Divers</a:t>
            </a:r>
            <a:r>
              <a:rPr lang="fr-FR" sz="1000" b="1" dirty="0" smtClean="0">
                <a:latin typeface="Comic Sans MS" pitchFamily="66" charset="0"/>
                <a:cs typeface="Arial" pitchFamily="34" charset="0"/>
              </a:rPr>
              <a:t> </a:t>
            </a:r>
            <a:endParaRPr lang="fr-FR" sz="2800" b="1" dirty="0" smtClean="0">
              <a:latin typeface="Comic Sans MS" pitchFamily="66" charset="0"/>
              <a:cs typeface="Arial" pitchFamily="34" charset="0"/>
            </a:endParaRPr>
          </a:p>
        </p:txBody>
      </p:sp>
      <p:sp>
        <p:nvSpPr>
          <p:cNvPr id="5" name="ZoneTexte 4"/>
          <p:cNvSpPr txBox="1"/>
          <p:nvPr/>
        </p:nvSpPr>
        <p:spPr>
          <a:xfrm>
            <a:off x="539552" y="3212976"/>
            <a:ext cx="8064896" cy="369332"/>
          </a:xfrm>
          <a:prstGeom prst="rect">
            <a:avLst/>
          </a:prstGeom>
          <a:noFill/>
        </p:spPr>
        <p:txBody>
          <a:bodyPr wrap="square" rtlCol="0">
            <a:spAutoFit/>
          </a:bodyPr>
          <a:lstStyle/>
          <a:p>
            <a:r>
              <a:rPr lang="fr-FR" dirty="0" smtClean="0"/>
              <a:t>Toujours des incivilités face à notre environnement…………………………</a:t>
            </a:r>
            <a:endParaRPr lang="fr-FR"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C:\Users\jean-marie BONNETIER\Desktop\Pollution Laine de verre Longeville\Photo0960.jpg"/>
          <p:cNvPicPr>
            <a:picLocks noChangeAspect="1" noChangeArrowheads="1"/>
          </p:cNvPicPr>
          <p:nvPr/>
        </p:nvPicPr>
        <p:blipFill>
          <a:blip r:embed="rId2" cstate="print"/>
          <a:srcRect/>
          <a:stretch>
            <a:fillRect/>
          </a:stretch>
        </p:blipFill>
        <p:spPr bwMode="auto">
          <a:xfrm>
            <a:off x="395536" y="548680"/>
            <a:ext cx="8748464" cy="6561348"/>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jean-marie BONNETIER\Desktop\Pollution Laine de verre Longeville\Photo0963.jpg"/>
          <p:cNvPicPr>
            <a:picLocks noChangeAspect="1" noChangeArrowheads="1"/>
          </p:cNvPicPr>
          <p:nvPr/>
        </p:nvPicPr>
        <p:blipFill>
          <a:blip r:embed="rId2" cstate="print"/>
          <a:srcRect/>
          <a:stretch>
            <a:fillRect/>
          </a:stretch>
        </p:blipFill>
        <p:spPr bwMode="auto">
          <a:xfrm>
            <a:off x="827584" y="332656"/>
            <a:ext cx="7937915" cy="5953436"/>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1600" y="2996952"/>
            <a:ext cx="3746538" cy="369332"/>
          </a:xfrm>
          <a:prstGeom prst="rect">
            <a:avLst/>
          </a:prstGeom>
        </p:spPr>
        <p:txBody>
          <a:bodyPr wrap="none">
            <a:spAutoFit/>
          </a:bodyPr>
          <a:lstStyle/>
          <a:p>
            <a:pPr eaLnBrk="0" fontAlgn="base" hangingPunct="0">
              <a:spcBef>
                <a:spcPct val="0"/>
              </a:spcBef>
              <a:spcAft>
                <a:spcPct val="0"/>
              </a:spcAft>
              <a:buFontTx/>
              <a:buChar char="•"/>
              <a:tabLst>
                <a:tab pos="758825" algn="l"/>
              </a:tabLst>
            </a:pPr>
            <a:r>
              <a:rPr lang="fr-FR" b="1" dirty="0" smtClean="0">
                <a:latin typeface="Comic Sans MS" pitchFamily="66" charset="0"/>
                <a:ea typeface="SimSun" pitchFamily="2" charset="-122"/>
                <a:cs typeface="Arial" pitchFamily="34" charset="0"/>
              </a:rPr>
              <a:t>D’autres points à développer ?</a:t>
            </a:r>
            <a:r>
              <a:rPr lang="fr-FR" sz="1000" b="1" dirty="0" smtClean="0">
                <a:latin typeface="Comic Sans MS" pitchFamily="66" charset="0"/>
                <a:cs typeface="Arial" pitchFamily="34" charset="0"/>
              </a:rPr>
              <a:t> </a:t>
            </a:r>
            <a:endParaRPr lang="fr-FR" sz="2800" b="1" dirty="0" smtClean="0">
              <a:latin typeface="Comic Sans MS" pitchFamily="66" charset="0"/>
              <a:cs typeface="Arial"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635896" y="2636912"/>
            <a:ext cx="1800200" cy="1200329"/>
          </a:xfrm>
          <a:prstGeom prst="rect">
            <a:avLst/>
          </a:prstGeom>
          <a:noFill/>
        </p:spPr>
        <p:txBody>
          <a:bodyPr wrap="square" rtlCol="0">
            <a:spAutoFit/>
          </a:bodyPr>
          <a:lstStyle/>
          <a:p>
            <a:r>
              <a:rPr lang="fr-FR" sz="7200" b="1" dirty="0" smtClean="0"/>
              <a:t>FIN </a:t>
            </a:r>
            <a:endParaRPr lang="fr-FR" sz="7200"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l="2314" t="3442" r="2030" b="5931"/>
          <a:stretch>
            <a:fillRect/>
          </a:stretch>
        </p:blipFill>
        <p:spPr bwMode="auto">
          <a:xfrm>
            <a:off x="215008" y="836712"/>
            <a:ext cx="8928992" cy="5688632"/>
          </a:xfrm>
          <a:prstGeom prst="rect">
            <a:avLst/>
          </a:prstGeom>
          <a:noFill/>
          <a:ln w="9525">
            <a:noFill/>
            <a:miter lim="800000"/>
            <a:headEnd/>
            <a:tailEnd/>
          </a:ln>
        </p:spPr>
      </p:pic>
      <p:sp>
        <p:nvSpPr>
          <p:cNvPr id="3" name="Rectangle 2"/>
          <p:cNvSpPr/>
          <p:nvPr/>
        </p:nvSpPr>
        <p:spPr>
          <a:xfrm>
            <a:off x="611560" y="260648"/>
            <a:ext cx="8136904" cy="369332"/>
          </a:xfrm>
          <a:prstGeom prst="rect">
            <a:avLst/>
          </a:prstGeom>
        </p:spPr>
        <p:txBody>
          <a:bodyPr wrap="square">
            <a:spAutoFit/>
          </a:bodyPr>
          <a:lstStyle/>
          <a:p>
            <a:r>
              <a:rPr lang="fr-FR" b="1" dirty="0" smtClean="0">
                <a:solidFill>
                  <a:srgbClr val="FF0000"/>
                </a:solidFill>
                <a:latin typeface="Comic Sans MS" pitchFamily="66" charset="0"/>
                <a:ea typeface="SimSun" pitchFamily="2" charset="-122"/>
                <a:cs typeface="Arial" pitchFamily="34" charset="0"/>
              </a:rPr>
              <a:t> DAOTM:  D</a:t>
            </a:r>
            <a:r>
              <a:rPr lang="fr-FR" b="1" dirty="0" smtClean="0">
                <a:latin typeface="Comic Sans MS" pitchFamily="66" charset="0"/>
                <a:ea typeface="SimSun" pitchFamily="2" charset="-122"/>
                <a:cs typeface="Arial" pitchFamily="34" charset="0"/>
              </a:rPr>
              <a:t>emande d’</a:t>
            </a:r>
            <a:r>
              <a:rPr lang="fr-FR" b="1" dirty="0" smtClean="0">
                <a:solidFill>
                  <a:srgbClr val="FF0000"/>
                </a:solidFill>
                <a:latin typeface="Comic Sans MS" pitchFamily="66" charset="0"/>
                <a:ea typeface="SimSun" pitchFamily="2" charset="-122"/>
                <a:cs typeface="Arial" pitchFamily="34" charset="0"/>
              </a:rPr>
              <a:t>A</a:t>
            </a:r>
            <a:r>
              <a:rPr lang="fr-FR" b="1" dirty="0" smtClean="0">
                <a:latin typeface="Comic Sans MS" pitchFamily="66" charset="0"/>
                <a:ea typeface="SimSun" pitchFamily="2" charset="-122"/>
                <a:cs typeface="Arial" pitchFamily="34" charset="0"/>
              </a:rPr>
              <a:t>utorisation d’</a:t>
            </a:r>
            <a:r>
              <a:rPr lang="fr-FR" b="1" dirty="0" smtClean="0">
                <a:solidFill>
                  <a:srgbClr val="FF0000"/>
                </a:solidFill>
                <a:latin typeface="Comic Sans MS" pitchFamily="66" charset="0"/>
                <a:ea typeface="SimSun" pitchFamily="2" charset="-122"/>
                <a:cs typeface="Arial" pitchFamily="34" charset="0"/>
              </a:rPr>
              <a:t>O</a:t>
            </a:r>
            <a:r>
              <a:rPr lang="fr-FR" b="1" dirty="0" smtClean="0">
                <a:latin typeface="Comic Sans MS" pitchFamily="66" charset="0"/>
                <a:ea typeface="SimSun" pitchFamily="2" charset="-122"/>
                <a:cs typeface="Arial" pitchFamily="34" charset="0"/>
              </a:rPr>
              <a:t>uverture de </a:t>
            </a:r>
            <a:r>
              <a:rPr lang="fr-FR" b="1" dirty="0" smtClean="0">
                <a:solidFill>
                  <a:srgbClr val="FF0000"/>
                </a:solidFill>
                <a:latin typeface="Comic Sans MS" pitchFamily="66" charset="0"/>
                <a:ea typeface="SimSun" pitchFamily="2" charset="-122"/>
                <a:cs typeface="Arial" pitchFamily="34" charset="0"/>
              </a:rPr>
              <a:t>T</a:t>
            </a:r>
            <a:r>
              <a:rPr lang="fr-FR" b="1" dirty="0" smtClean="0">
                <a:latin typeface="Comic Sans MS" pitchFamily="66" charset="0"/>
                <a:ea typeface="SimSun" pitchFamily="2" charset="-122"/>
                <a:cs typeface="Arial" pitchFamily="34" charset="0"/>
              </a:rPr>
              <a:t>ravaux </a:t>
            </a:r>
            <a:r>
              <a:rPr lang="fr-FR" b="1" dirty="0" smtClean="0">
                <a:solidFill>
                  <a:srgbClr val="FF0000"/>
                </a:solidFill>
                <a:latin typeface="Comic Sans MS" pitchFamily="66" charset="0"/>
                <a:ea typeface="SimSun" pitchFamily="2" charset="-122"/>
                <a:cs typeface="Arial" pitchFamily="34" charset="0"/>
              </a:rPr>
              <a:t>M</a:t>
            </a:r>
            <a:r>
              <a:rPr lang="fr-FR" b="1" dirty="0" smtClean="0">
                <a:latin typeface="Comic Sans MS" pitchFamily="66" charset="0"/>
                <a:ea typeface="SimSun" pitchFamily="2" charset="-122"/>
                <a:cs typeface="Arial" pitchFamily="34" charset="0"/>
              </a:rPr>
              <a:t>iniers</a:t>
            </a:r>
            <a:endParaRPr lang="fr-F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ChangeArrowheads="1"/>
          </p:cNvSpPr>
          <p:nvPr/>
        </p:nvSpPr>
        <p:spPr bwMode="auto">
          <a:xfrm>
            <a:off x="323528" y="1269921"/>
            <a:ext cx="8460432"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Le sous sol du territoire des communes des LONGEVILLE-LES-SAINT-AVOLD, LACHAMBRE       et ZIMMING contient des veines de charbon qui n’ont pas été exploitées dans le passé mais </a:t>
            </a: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répertoriées par Charbonnage de France.  </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fr-FR"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fr-FR"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fr-FR" sz="1400" b="1" dirty="0" smtClean="0">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Celles-ci renferment un gaz adsorbé : </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fr-FR"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c'est le méthane nommé ici « gaz de houille » ou  « gaz de couche. »</a:t>
            </a:r>
          </a:p>
          <a:p>
            <a:pPr marL="0" marR="0" lvl="0" indent="0" algn="ctr" defTabSz="914400" rtl="0" eaLnBrk="0" fontAlgn="base" latinLnBrk="0" hangingPunct="0">
              <a:lnSpc>
                <a:spcPct val="100000"/>
              </a:lnSpc>
              <a:spcBef>
                <a:spcPct val="0"/>
              </a:spcBef>
              <a:spcAft>
                <a:spcPct val="0"/>
              </a:spcAft>
              <a:buClrTx/>
              <a:buSzTx/>
              <a:buFontTx/>
              <a:buNone/>
              <a:tabLst/>
            </a:pPr>
            <a:endParaRPr lang="fr-FR" sz="1400" b="1" dirty="0" smtClean="0">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fr-FR"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fr-FR"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fr-FR" sz="1400" b="1" dirty="0" smtClean="0">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La </a:t>
            </a:r>
            <a:r>
              <a:rPr kumimoji="0" lang="fr-FR"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Société </a:t>
            </a:r>
            <a:r>
              <a:rPr kumimoji="0" lang="fr-FR" sz="14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European</a:t>
            </a:r>
            <a:r>
              <a:rPr kumimoji="0" lang="fr-FR"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fr-FR" sz="14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Gas</a:t>
            </a:r>
            <a:r>
              <a:rPr kumimoji="0" lang="fr-FR"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Limited (EGL) devenue « La  Française de l’Energie » demande dans un premier temps une autorisation d'exploration visant à estimer l’importance de cette ressource                en vue de passer à une phase d'autorisation d’exploitation si la rentabilité est avérée.</a:t>
            </a:r>
          </a:p>
          <a:p>
            <a:pPr marL="0" marR="0" lvl="0" indent="0" algn="ctr" defTabSz="914400" rtl="0" eaLnBrk="0" fontAlgn="base" latinLnBrk="0" hangingPunct="0">
              <a:lnSpc>
                <a:spcPct val="100000"/>
              </a:lnSpc>
              <a:spcBef>
                <a:spcPct val="0"/>
              </a:spcBef>
              <a:spcAft>
                <a:spcPct val="0"/>
              </a:spcAft>
              <a:buClrTx/>
              <a:buSzTx/>
              <a:buFontTx/>
              <a:buNone/>
              <a:tabLst/>
            </a:pPr>
            <a:endParaRPr lang="fr-FR" sz="1400" b="1" dirty="0" smtClean="0">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fr-FR"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fr-FR"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Rectangle 2"/>
          <p:cNvSpPr/>
          <p:nvPr/>
        </p:nvSpPr>
        <p:spPr>
          <a:xfrm>
            <a:off x="1547664" y="188640"/>
            <a:ext cx="1463862" cy="338554"/>
          </a:xfrm>
          <a:prstGeom prst="rect">
            <a:avLst/>
          </a:prstGeom>
        </p:spPr>
        <p:txBody>
          <a:bodyPr wrap="none">
            <a:spAutoFit/>
          </a:bodyPr>
          <a:lstStyle/>
          <a:p>
            <a:pPr lvl="0" fontAlgn="base">
              <a:spcBef>
                <a:spcPct val="0"/>
              </a:spcBef>
              <a:spcAft>
                <a:spcPct val="0"/>
              </a:spcAft>
            </a:pPr>
            <a:r>
              <a:rPr lang="fr-FR" sz="1600" b="1" u="sng" dirty="0" smtClean="0">
                <a:solidFill>
                  <a:prstClr val="black"/>
                </a:solidFill>
                <a:latin typeface="Arial" pitchFamily="34" charset="0"/>
                <a:ea typeface="Times New Roman" pitchFamily="18" charset="0"/>
                <a:cs typeface="Arial" pitchFamily="34" charset="0"/>
              </a:rPr>
              <a:t>La situation </a:t>
            </a:r>
            <a:r>
              <a:rPr lang="fr-FR" sz="1600" b="1" dirty="0" smtClean="0">
                <a:solidFill>
                  <a:prstClr val="black"/>
                </a:solidFill>
                <a:latin typeface="Arial" pitchFamily="34" charset="0"/>
                <a:ea typeface="Times New Roman" pitchFamily="18" charset="0"/>
                <a:cs typeface="Arial" pitchFamily="34" charset="0"/>
              </a:rPr>
              <a:t>:</a:t>
            </a:r>
            <a:endParaRPr lang="fr-FR" sz="1600" dirty="0" smtClean="0">
              <a:solidFill>
                <a:prstClr val="black"/>
              </a:solidFill>
              <a:latin typeface="Arial" pitchFamily="34" charset="0"/>
              <a:cs typeface="Arial" pitchFamily="34" charset="0"/>
            </a:endParaRPr>
          </a:p>
        </p:txBody>
      </p:sp>
      <p:sp>
        <p:nvSpPr>
          <p:cNvPr id="4" name="Flèche droite 3"/>
          <p:cNvSpPr/>
          <p:nvPr/>
        </p:nvSpPr>
        <p:spPr>
          <a:xfrm>
            <a:off x="467544" y="260648"/>
            <a:ext cx="720080" cy="2880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43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43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8433">
                                            <p:txEl>
                                              <p:pRg st="8" end="8"/>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843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t="4574" r="5095" b="3749"/>
          <a:stretch>
            <a:fillRect/>
          </a:stretch>
        </p:blipFill>
        <p:spPr bwMode="auto">
          <a:xfrm>
            <a:off x="0" y="764704"/>
            <a:ext cx="9144000" cy="4968552"/>
          </a:xfrm>
          <a:prstGeom prst="rect">
            <a:avLst/>
          </a:prstGeom>
          <a:noFill/>
          <a:ln w="9525">
            <a:noFill/>
            <a:miter lim="800000"/>
            <a:headEnd/>
            <a:tailEnd/>
          </a:ln>
        </p:spPr>
      </p:pic>
      <p:sp>
        <p:nvSpPr>
          <p:cNvPr id="5" name="ZoneTexte 4"/>
          <p:cNvSpPr txBox="1"/>
          <p:nvPr/>
        </p:nvSpPr>
        <p:spPr>
          <a:xfrm>
            <a:off x="1691680" y="188640"/>
            <a:ext cx="5328592" cy="369332"/>
          </a:xfrm>
          <a:prstGeom prst="rect">
            <a:avLst/>
          </a:prstGeom>
          <a:noFill/>
        </p:spPr>
        <p:txBody>
          <a:bodyPr wrap="square" rtlCol="0">
            <a:spAutoFit/>
          </a:bodyPr>
          <a:lstStyle/>
          <a:p>
            <a:r>
              <a:rPr lang="fr-FR" b="1" dirty="0" smtClean="0"/>
              <a:t>Plan de situation des forages à </a:t>
            </a:r>
            <a:r>
              <a:rPr lang="fr-FR" b="1" dirty="0" err="1" smtClean="0"/>
              <a:t>Longeville</a:t>
            </a:r>
            <a:r>
              <a:rPr lang="fr-FR" b="1" dirty="0" smtClean="0"/>
              <a:t>  et  </a:t>
            </a:r>
            <a:r>
              <a:rPr lang="fr-FR" b="1" dirty="0" err="1" smtClean="0"/>
              <a:t>Zimming</a:t>
            </a:r>
            <a:endParaRPr lang="fr-FR" b="1" dirty="0"/>
          </a:p>
        </p:txBody>
      </p:sp>
      <p:sp>
        <p:nvSpPr>
          <p:cNvPr id="6" name="Flèche à quatre pointes 5"/>
          <p:cNvSpPr/>
          <p:nvPr/>
        </p:nvSpPr>
        <p:spPr>
          <a:xfrm>
            <a:off x="3779912" y="2420888"/>
            <a:ext cx="216024" cy="216024"/>
          </a:xfrm>
          <a:prstGeom prst="quad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FF0000"/>
              </a:solidFill>
            </a:endParaRPr>
          </a:p>
        </p:txBody>
      </p:sp>
      <p:sp>
        <p:nvSpPr>
          <p:cNvPr id="7" name="Flèche à quatre pointes 6"/>
          <p:cNvSpPr/>
          <p:nvPr/>
        </p:nvSpPr>
        <p:spPr>
          <a:xfrm>
            <a:off x="2987824" y="1700808"/>
            <a:ext cx="216024" cy="216024"/>
          </a:xfrm>
          <a:prstGeom prst="quad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FF0000"/>
              </a:solidFill>
            </a:endParaRPr>
          </a:p>
        </p:txBody>
      </p:sp>
      <p:grpSp>
        <p:nvGrpSpPr>
          <p:cNvPr id="12" name="Groupe 11"/>
          <p:cNvGrpSpPr/>
          <p:nvPr/>
        </p:nvGrpSpPr>
        <p:grpSpPr>
          <a:xfrm>
            <a:off x="755576" y="6021288"/>
            <a:ext cx="792088" cy="360040"/>
            <a:chOff x="6228184" y="5877272"/>
            <a:chExt cx="792088" cy="360040"/>
          </a:xfrm>
        </p:grpSpPr>
        <p:cxnSp>
          <p:nvCxnSpPr>
            <p:cNvPr id="9" name="Connecteur droit 8"/>
            <p:cNvCxnSpPr/>
            <p:nvPr/>
          </p:nvCxnSpPr>
          <p:spPr>
            <a:xfrm>
              <a:off x="6300192" y="6237312"/>
              <a:ext cx="468000" cy="0"/>
            </a:xfrm>
            <a:prstGeom prst="line">
              <a:avLst/>
            </a:prstGeom>
            <a:ln w="34925">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ZoneTexte 10"/>
            <p:cNvSpPr txBox="1"/>
            <p:nvPr/>
          </p:nvSpPr>
          <p:spPr>
            <a:xfrm>
              <a:off x="6228184" y="5877272"/>
              <a:ext cx="792088" cy="307777"/>
            </a:xfrm>
            <a:prstGeom prst="rect">
              <a:avLst/>
            </a:prstGeom>
            <a:noFill/>
          </p:spPr>
          <p:txBody>
            <a:bodyPr wrap="square" rtlCol="0">
              <a:spAutoFit/>
            </a:bodyPr>
            <a:lstStyle/>
            <a:p>
              <a:r>
                <a:rPr lang="fr-FR" sz="1400" b="1" dirty="0" smtClean="0">
                  <a:solidFill>
                    <a:srgbClr val="FF0000"/>
                  </a:solidFill>
                </a:rPr>
                <a:t>200 m</a:t>
              </a:r>
              <a:endParaRPr lang="fr-FR" sz="1400" b="1" dirty="0">
                <a:solidFill>
                  <a:srgbClr val="FF0000"/>
                </a:solidFill>
              </a:endParaRPr>
            </a:p>
          </p:txBody>
        </p:sp>
      </p:grpSp>
      <p:grpSp>
        <p:nvGrpSpPr>
          <p:cNvPr id="18" name="Groupe 17"/>
          <p:cNvGrpSpPr/>
          <p:nvPr/>
        </p:nvGrpSpPr>
        <p:grpSpPr>
          <a:xfrm>
            <a:off x="5580112" y="6165304"/>
            <a:ext cx="2592288" cy="360040"/>
            <a:chOff x="4139952" y="6093296"/>
            <a:chExt cx="2592288" cy="360040"/>
          </a:xfrm>
        </p:grpSpPr>
        <p:cxnSp>
          <p:nvCxnSpPr>
            <p:cNvPr id="14" name="Connecteur droit 13"/>
            <p:cNvCxnSpPr/>
            <p:nvPr/>
          </p:nvCxnSpPr>
          <p:spPr>
            <a:xfrm>
              <a:off x="4139952" y="6453336"/>
              <a:ext cx="2592288" cy="0"/>
            </a:xfrm>
            <a:prstGeom prst="line">
              <a:avLst/>
            </a:prstGeom>
            <a:ln w="34925">
              <a:solidFill>
                <a:srgbClr val="C00000"/>
              </a:solidFill>
            </a:ln>
          </p:spPr>
          <p:style>
            <a:lnRef idx="1">
              <a:schemeClr val="accent1"/>
            </a:lnRef>
            <a:fillRef idx="0">
              <a:schemeClr val="accent1"/>
            </a:fillRef>
            <a:effectRef idx="0">
              <a:schemeClr val="accent1"/>
            </a:effectRef>
            <a:fontRef idx="minor">
              <a:schemeClr val="tx1"/>
            </a:fontRef>
          </p:style>
        </p:cxnSp>
        <p:sp>
          <p:nvSpPr>
            <p:cNvPr id="15" name="ZoneTexte 14"/>
            <p:cNvSpPr txBox="1"/>
            <p:nvPr/>
          </p:nvSpPr>
          <p:spPr>
            <a:xfrm>
              <a:off x="4860032" y="6093296"/>
              <a:ext cx="864096" cy="307777"/>
            </a:xfrm>
            <a:prstGeom prst="rect">
              <a:avLst/>
            </a:prstGeom>
            <a:noFill/>
          </p:spPr>
          <p:txBody>
            <a:bodyPr wrap="square" rtlCol="0">
              <a:spAutoFit/>
            </a:bodyPr>
            <a:lstStyle/>
            <a:p>
              <a:r>
                <a:rPr lang="fr-FR" sz="1400" b="1" dirty="0" smtClean="0">
                  <a:solidFill>
                    <a:srgbClr val="FF0000"/>
                  </a:solidFill>
                </a:rPr>
                <a:t>1km</a:t>
              </a:r>
              <a:endParaRPr lang="fr-FR" sz="1400" b="1" dirty="0">
                <a:solidFill>
                  <a:srgbClr val="FF0000"/>
                </a:solidFill>
              </a:endParaRPr>
            </a:p>
          </p:txBody>
        </p:sp>
      </p:grpSp>
      <p:sp>
        <p:nvSpPr>
          <p:cNvPr id="16" name="Rectangle 15"/>
          <p:cNvSpPr/>
          <p:nvPr/>
        </p:nvSpPr>
        <p:spPr>
          <a:xfrm>
            <a:off x="3995936" y="2276872"/>
            <a:ext cx="1142813" cy="369332"/>
          </a:xfrm>
          <a:prstGeom prst="rect">
            <a:avLst/>
          </a:prstGeom>
        </p:spPr>
        <p:txBody>
          <a:bodyPr wrap="none">
            <a:spAutoFit/>
          </a:bodyPr>
          <a:lstStyle/>
          <a:p>
            <a:r>
              <a:rPr lang="fr-FR" b="1" dirty="0" err="1" smtClean="0">
                <a:solidFill>
                  <a:srgbClr val="FF0000"/>
                </a:solidFill>
              </a:rPr>
              <a:t>Longeville</a:t>
            </a:r>
            <a:endParaRPr lang="fr-FR" dirty="0">
              <a:solidFill>
                <a:srgbClr val="FF0000"/>
              </a:solidFill>
            </a:endParaRPr>
          </a:p>
        </p:txBody>
      </p:sp>
      <p:sp>
        <p:nvSpPr>
          <p:cNvPr id="17" name="Rectangle 16"/>
          <p:cNvSpPr/>
          <p:nvPr/>
        </p:nvSpPr>
        <p:spPr>
          <a:xfrm>
            <a:off x="1763688" y="1484784"/>
            <a:ext cx="1015021" cy="369332"/>
          </a:xfrm>
          <a:prstGeom prst="rect">
            <a:avLst/>
          </a:prstGeom>
        </p:spPr>
        <p:txBody>
          <a:bodyPr wrap="none">
            <a:spAutoFit/>
          </a:bodyPr>
          <a:lstStyle/>
          <a:p>
            <a:r>
              <a:rPr lang="fr-FR" b="1" dirty="0" err="1" smtClean="0">
                <a:solidFill>
                  <a:srgbClr val="FF0000"/>
                </a:solidFill>
              </a:rPr>
              <a:t>Zimming</a:t>
            </a:r>
            <a:endParaRPr lang="fr-FR" dirty="0">
              <a:solidFill>
                <a:srgbClr val="FF0000"/>
              </a:solidFill>
            </a:endParaRPr>
          </a:p>
        </p:txBody>
      </p:sp>
      <p:sp>
        <p:nvSpPr>
          <p:cNvPr id="21" name="Rectangle 20"/>
          <p:cNvSpPr/>
          <p:nvPr/>
        </p:nvSpPr>
        <p:spPr>
          <a:xfrm>
            <a:off x="4067944" y="1052736"/>
            <a:ext cx="1348446" cy="369332"/>
          </a:xfrm>
          <a:prstGeom prst="rect">
            <a:avLst/>
          </a:prstGeom>
        </p:spPr>
        <p:txBody>
          <a:bodyPr wrap="none">
            <a:spAutoFit/>
          </a:bodyPr>
          <a:lstStyle/>
          <a:p>
            <a:r>
              <a:rPr lang="fr-FR" b="1" dirty="0" err="1" smtClean="0">
                <a:solidFill>
                  <a:schemeClr val="bg1"/>
                </a:solidFill>
              </a:rPr>
              <a:t>Boucheporn</a:t>
            </a:r>
            <a:endParaRPr lang="fr-FR" dirty="0">
              <a:solidFill>
                <a:schemeClr val="bg1"/>
              </a:solidFill>
            </a:endParaRPr>
          </a:p>
        </p:txBody>
      </p:sp>
      <p:graphicFrame>
        <p:nvGraphicFramePr>
          <p:cNvPr id="22" name="Graphique 21"/>
          <p:cNvGraphicFramePr/>
          <p:nvPr/>
        </p:nvGraphicFramePr>
        <p:xfrm>
          <a:off x="1259632" y="620688"/>
          <a:ext cx="3384376" cy="2626643"/>
        </p:xfrm>
        <a:graphic>
          <a:graphicData uri="http://schemas.openxmlformats.org/drawingml/2006/chart">
            <c:chart xmlns:c="http://schemas.openxmlformats.org/drawingml/2006/chart" xmlns:r="http://schemas.openxmlformats.org/officeDocument/2006/relationships" r:id="rId3"/>
          </a:graphicData>
        </a:graphic>
      </p:graphicFrame>
      <p:sp>
        <p:nvSpPr>
          <p:cNvPr id="19" name="Ellipse 18"/>
          <p:cNvSpPr/>
          <p:nvPr/>
        </p:nvSpPr>
        <p:spPr>
          <a:xfrm>
            <a:off x="2555776" y="1224136"/>
            <a:ext cx="2736304" cy="2564904"/>
          </a:xfrm>
          <a:prstGeom prst="ellipse">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4" name="Groupe 23"/>
          <p:cNvGrpSpPr/>
          <p:nvPr/>
        </p:nvGrpSpPr>
        <p:grpSpPr>
          <a:xfrm>
            <a:off x="5975648" y="836712"/>
            <a:ext cx="3168352" cy="2986683"/>
            <a:chOff x="5975648" y="836712"/>
            <a:chExt cx="3168352" cy="2986683"/>
          </a:xfrm>
        </p:grpSpPr>
        <p:graphicFrame>
          <p:nvGraphicFramePr>
            <p:cNvPr id="20" name="Graphique 19"/>
            <p:cNvGraphicFramePr/>
            <p:nvPr/>
          </p:nvGraphicFramePr>
          <p:xfrm>
            <a:off x="5975648" y="836712"/>
            <a:ext cx="3168352" cy="2986683"/>
          </p:xfrm>
          <a:graphic>
            <a:graphicData uri="http://schemas.openxmlformats.org/drawingml/2006/chart">
              <c:chart xmlns:c="http://schemas.openxmlformats.org/drawingml/2006/chart" xmlns:r="http://schemas.openxmlformats.org/officeDocument/2006/relationships" r:id="rId4"/>
            </a:graphicData>
          </a:graphic>
        </p:graphicFrame>
        <p:sp>
          <p:nvSpPr>
            <p:cNvPr id="23" name="ZoneTexte 22"/>
            <p:cNvSpPr txBox="1"/>
            <p:nvPr/>
          </p:nvSpPr>
          <p:spPr>
            <a:xfrm>
              <a:off x="6300192" y="3481263"/>
              <a:ext cx="2699792" cy="307777"/>
            </a:xfrm>
            <a:prstGeom prst="rect">
              <a:avLst/>
            </a:prstGeom>
            <a:noFill/>
          </p:spPr>
          <p:txBody>
            <a:bodyPr wrap="square" rtlCol="0">
              <a:spAutoFit/>
            </a:bodyPr>
            <a:lstStyle/>
            <a:p>
              <a:r>
                <a:rPr lang="fr-FR" sz="1400" b="1" dirty="0" smtClean="0">
                  <a:solidFill>
                    <a:srgbClr val="0070C0"/>
                  </a:solidFill>
                </a:rPr>
                <a:t>Rose des vents sur l’année 2014</a:t>
              </a:r>
              <a:endParaRPr lang="fr-FR" sz="1400" b="1" dirty="0">
                <a:solidFill>
                  <a:srgbClr val="0070C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5" presetClass="exit" presetSubtype="10" fill="hold" grpId="1" nodeType="clickEffect">
                                  <p:stCondLst>
                                    <p:cond delay="0"/>
                                  </p:stCondLst>
                                  <p:childTnLst>
                                    <p:animEffect transition="out" filter="checkerboard(across)">
                                      <p:cBhvr>
                                        <p:cTn id="14" dur="500"/>
                                        <p:tgtEl>
                                          <p:spTgt spid="19"/>
                                        </p:tgtEl>
                                      </p:cBhvr>
                                    </p:animEffect>
                                    <p:set>
                                      <p:cBhvr>
                                        <p:cTn id="15" dur="1" fill="hold">
                                          <p:stCondLst>
                                            <p:cond delay="499"/>
                                          </p:stCondLst>
                                        </p:cTn>
                                        <p:tgtEl>
                                          <p:spTgt spid="19"/>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2" grpId="0">
        <p:bldAsOne/>
      </p:bldGraphic>
      <p:bldP spid="19" grpId="0" animBg="1"/>
      <p:bldP spid="19"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531738"/>
            <a:ext cx="8229600" cy="1143000"/>
          </a:xfrm>
        </p:spPr>
        <p:txBody>
          <a:bodyPr/>
          <a:lstStyle/>
          <a:p>
            <a:endParaRPr lang="fr-FR"/>
          </a:p>
        </p:txBody>
      </p:sp>
      <p:sp>
        <p:nvSpPr>
          <p:cNvPr id="3" name="Espace réservé du contenu 2"/>
          <p:cNvSpPr>
            <a:spLocks noGrp="1"/>
          </p:cNvSpPr>
          <p:nvPr>
            <p:ph idx="1"/>
          </p:nvPr>
        </p:nvSpPr>
        <p:spPr>
          <a:xfrm>
            <a:off x="457200" y="1857300"/>
            <a:ext cx="8229600" cy="4525963"/>
          </a:xfrm>
        </p:spPr>
        <p:txBody>
          <a:bodyPr/>
          <a:lstStyle/>
          <a:p>
            <a:endParaRPr lang="fr-FR"/>
          </a:p>
        </p:txBody>
      </p:sp>
      <p:pic>
        <p:nvPicPr>
          <p:cNvPr id="4098" name="Picture 2"/>
          <p:cNvPicPr>
            <a:picLocks noChangeAspect="1" noChangeArrowheads="1"/>
          </p:cNvPicPr>
          <p:nvPr/>
        </p:nvPicPr>
        <p:blipFill>
          <a:blip r:embed="rId2" cstate="print"/>
          <a:srcRect l="9683" t="13440" r="30317" b="12280"/>
          <a:stretch>
            <a:fillRect/>
          </a:stretch>
        </p:blipFill>
        <p:spPr bwMode="auto">
          <a:xfrm>
            <a:off x="0" y="490364"/>
            <a:ext cx="9144000" cy="6367636"/>
          </a:xfrm>
          <a:prstGeom prst="rect">
            <a:avLst/>
          </a:prstGeom>
          <a:noFill/>
          <a:ln w="9525">
            <a:noFill/>
            <a:miter lim="800000"/>
            <a:headEnd/>
            <a:tailEnd/>
          </a:ln>
        </p:spPr>
      </p:pic>
      <p:sp>
        <p:nvSpPr>
          <p:cNvPr id="5" name="Flèche à quatre pointes 4"/>
          <p:cNvSpPr/>
          <p:nvPr/>
        </p:nvSpPr>
        <p:spPr>
          <a:xfrm>
            <a:off x="4860032" y="3398068"/>
            <a:ext cx="216024" cy="216024"/>
          </a:xfrm>
          <a:prstGeom prst="quad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FF0000"/>
              </a:solidFill>
            </a:endParaRPr>
          </a:p>
        </p:txBody>
      </p:sp>
      <p:grpSp>
        <p:nvGrpSpPr>
          <p:cNvPr id="6" name="Groupe 5"/>
          <p:cNvGrpSpPr/>
          <p:nvPr/>
        </p:nvGrpSpPr>
        <p:grpSpPr>
          <a:xfrm>
            <a:off x="7740352" y="5805264"/>
            <a:ext cx="792088" cy="360040"/>
            <a:chOff x="8748464" y="4293096"/>
            <a:chExt cx="792088" cy="360040"/>
          </a:xfrm>
        </p:grpSpPr>
        <p:sp>
          <p:nvSpPr>
            <p:cNvPr id="7" name="ZoneTexte 6"/>
            <p:cNvSpPr txBox="1"/>
            <p:nvPr/>
          </p:nvSpPr>
          <p:spPr>
            <a:xfrm>
              <a:off x="8748464" y="4293096"/>
              <a:ext cx="792088" cy="307777"/>
            </a:xfrm>
            <a:prstGeom prst="rect">
              <a:avLst/>
            </a:prstGeom>
            <a:noFill/>
          </p:spPr>
          <p:txBody>
            <a:bodyPr wrap="square" rtlCol="0">
              <a:spAutoFit/>
            </a:bodyPr>
            <a:lstStyle/>
            <a:p>
              <a:r>
                <a:rPr lang="fr-FR" sz="1400" b="1" dirty="0" smtClean="0">
                  <a:solidFill>
                    <a:srgbClr val="FF0000"/>
                  </a:solidFill>
                </a:rPr>
                <a:t>  200 m</a:t>
              </a:r>
              <a:endParaRPr lang="fr-FR" sz="1400" b="1" dirty="0">
                <a:solidFill>
                  <a:srgbClr val="FF0000"/>
                </a:solidFill>
              </a:endParaRPr>
            </a:p>
          </p:txBody>
        </p:sp>
        <p:cxnSp>
          <p:nvCxnSpPr>
            <p:cNvPr id="8" name="Connecteur droit 7"/>
            <p:cNvCxnSpPr/>
            <p:nvPr/>
          </p:nvCxnSpPr>
          <p:spPr>
            <a:xfrm>
              <a:off x="8783960" y="4653136"/>
              <a:ext cx="756592" cy="0"/>
            </a:xfrm>
            <a:prstGeom prst="line">
              <a:avLst/>
            </a:prstGeom>
            <a:ln w="34925">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9" name="Groupe 8"/>
          <p:cNvGrpSpPr/>
          <p:nvPr/>
        </p:nvGrpSpPr>
        <p:grpSpPr>
          <a:xfrm>
            <a:off x="467544" y="6165304"/>
            <a:ext cx="3600400" cy="360040"/>
            <a:chOff x="4139952" y="6093296"/>
            <a:chExt cx="2592288" cy="360040"/>
          </a:xfrm>
        </p:grpSpPr>
        <p:cxnSp>
          <p:nvCxnSpPr>
            <p:cNvPr id="10" name="Connecteur droit 9"/>
            <p:cNvCxnSpPr/>
            <p:nvPr/>
          </p:nvCxnSpPr>
          <p:spPr>
            <a:xfrm>
              <a:off x="4139952" y="6453336"/>
              <a:ext cx="2592288" cy="0"/>
            </a:xfrm>
            <a:prstGeom prst="line">
              <a:avLst/>
            </a:prstGeom>
            <a:ln w="34925">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ZoneTexte 10"/>
            <p:cNvSpPr txBox="1"/>
            <p:nvPr/>
          </p:nvSpPr>
          <p:spPr>
            <a:xfrm>
              <a:off x="4860032" y="6093296"/>
              <a:ext cx="864096" cy="307777"/>
            </a:xfrm>
            <a:prstGeom prst="rect">
              <a:avLst/>
            </a:prstGeom>
            <a:noFill/>
          </p:spPr>
          <p:txBody>
            <a:bodyPr wrap="square" rtlCol="0">
              <a:spAutoFit/>
            </a:bodyPr>
            <a:lstStyle/>
            <a:p>
              <a:r>
                <a:rPr lang="fr-FR" sz="1400" b="1" dirty="0" smtClean="0">
                  <a:solidFill>
                    <a:srgbClr val="FF0000"/>
                  </a:solidFill>
                </a:rPr>
                <a:t>1km</a:t>
              </a:r>
              <a:endParaRPr lang="fr-FR" sz="1400" b="1" dirty="0">
                <a:solidFill>
                  <a:srgbClr val="FF0000"/>
                </a:solidFill>
              </a:endParaRPr>
            </a:p>
          </p:txBody>
        </p:sp>
      </p:grpSp>
      <p:sp>
        <p:nvSpPr>
          <p:cNvPr id="12" name="Rectangle 11"/>
          <p:cNvSpPr/>
          <p:nvPr/>
        </p:nvSpPr>
        <p:spPr>
          <a:xfrm>
            <a:off x="3635896" y="3326060"/>
            <a:ext cx="1235275" cy="369332"/>
          </a:xfrm>
          <a:prstGeom prst="rect">
            <a:avLst/>
          </a:prstGeom>
        </p:spPr>
        <p:txBody>
          <a:bodyPr wrap="none">
            <a:spAutoFit/>
          </a:bodyPr>
          <a:lstStyle/>
          <a:p>
            <a:r>
              <a:rPr lang="fr-FR" b="1" dirty="0" err="1" smtClean="0">
                <a:solidFill>
                  <a:srgbClr val="FF0000"/>
                </a:solidFill>
              </a:rPr>
              <a:t>Lachambre</a:t>
            </a:r>
            <a:endParaRPr lang="fr-FR" b="1" dirty="0">
              <a:solidFill>
                <a:srgbClr val="FF0000"/>
              </a:solidFill>
            </a:endParaRPr>
          </a:p>
        </p:txBody>
      </p:sp>
      <p:sp>
        <p:nvSpPr>
          <p:cNvPr id="13" name="ZoneTexte 12"/>
          <p:cNvSpPr txBox="1"/>
          <p:nvPr/>
        </p:nvSpPr>
        <p:spPr>
          <a:xfrm>
            <a:off x="1763688" y="0"/>
            <a:ext cx="5328592" cy="369332"/>
          </a:xfrm>
          <a:prstGeom prst="rect">
            <a:avLst/>
          </a:prstGeom>
          <a:noFill/>
        </p:spPr>
        <p:txBody>
          <a:bodyPr wrap="square" rtlCol="0">
            <a:spAutoFit/>
          </a:bodyPr>
          <a:lstStyle/>
          <a:p>
            <a:r>
              <a:rPr lang="fr-FR" b="1" dirty="0" smtClean="0"/>
              <a:t>Plan de situation des forages à </a:t>
            </a:r>
            <a:r>
              <a:rPr lang="fr-FR" b="1" dirty="0" err="1" smtClean="0"/>
              <a:t>Lachambre</a:t>
            </a:r>
            <a:endParaRPr lang="fr-FR" b="1" dirty="0"/>
          </a:p>
        </p:txBody>
      </p:sp>
      <p:sp>
        <p:nvSpPr>
          <p:cNvPr id="14" name="Ellipse 13"/>
          <p:cNvSpPr/>
          <p:nvPr/>
        </p:nvSpPr>
        <p:spPr>
          <a:xfrm>
            <a:off x="2987824" y="1484784"/>
            <a:ext cx="3707904" cy="3816424"/>
          </a:xfrm>
          <a:prstGeom prst="ellipse">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79712" y="2852936"/>
            <a:ext cx="4442242" cy="646331"/>
          </a:xfrm>
          <a:prstGeom prst="rect">
            <a:avLst/>
          </a:prstGeom>
        </p:spPr>
        <p:txBody>
          <a:bodyPr wrap="none">
            <a:spAutoFit/>
          </a:bodyPr>
          <a:lstStyle/>
          <a:p>
            <a:pPr lvl="0" fontAlgn="base">
              <a:spcBef>
                <a:spcPct val="0"/>
              </a:spcBef>
              <a:spcAft>
                <a:spcPct val="0"/>
              </a:spcAft>
            </a:pPr>
            <a:r>
              <a:rPr lang="fr-FR" sz="3600" b="1" dirty="0" smtClean="0">
                <a:solidFill>
                  <a:prstClr val="black"/>
                </a:solidFill>
                <a:latin typeface="Arial" pitchFamily="34" charset="0"/>
                <a:ea typeface="Times New Roman" pitchFamily="18" charset="0"/>
                <a:cs typeface="Arial" pitchFamily="34" charset="0"/>
              </a:rPr>
              <a:t>Nos investigations:</a:t>
            </a:r>
            <a:endParaRPr lang="fr-FR" sz="3600" dirty="0" smtClean="0">
              <a:solidFill>
                <a:prstClr val="black"/>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9552" y="2132856"/>
            <a:ext cx="8280920" cy="2308324"/>
          </a:xfrm>
          <a:prstGeom prst="rect">
            <a:avLst/>
          </a:prstGeom>
        </p:spPr>
        <p:txBody>
          <a:bodyPr wrap="square">
            <a:spAutoFit/>
          </a:bodyPr>
          <a:lstStyle/>
          <a:p>
            <a:pPr algn="ctr"/>
            <a:r>
              <a:rPr lang="fr-FR" b="1" dirty="0" smtClean="0">
                <a:latin typeface="Arial" pitchFamily="34" charset="0"/>
                <a:cs typeface="Arial" pitchFamily="34" charset="0"/>
              </a:rPr>
              <a:t>A l’heure d’une réflexion sur le développement durable                                      pour une utilisation des énergies renouvelables                                                        et de la proximité de la COP 21 de décembre 2015                                                    dont le but est de trouver des accords au niveau mondial   sur l’émission des gaz à effet de serre, </a:t>
            </a:r>
          </a:p>
          <a:p>
            <a:pPr algn="ctr"/>
            <a:r>
              <a:rPr lang="fr-FR" b="1" dirty="0" smtClean="0">
                <a:latin typeface="Arial" pitchFamily="34" charset="0"/>
                <a:cs typeface="Arial" pitchFamily="34" charset="0"/>
              </a:rPr>
              <a:t> la ministre de l’Ecologie et celui de l’Economie ont autorisé de nouvelles concessions de recherche d’hydrocarbures liquides ou gazeux en métropole.…..</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2797</TotalTime>
  <Words>1738</Words>
  <Application>Microsoft Office PowerPoint</Application>
  <PresentationFormat>Affichage à l'écran (4:3)</PresentationFormat>
  <Paragraphs>237</Paragraphs>
  <Slides>36</Slides>
  <Notes>1</Notes>
  <HiddenSlides>0</HiddenSlides>
  <MMClips>0</MMClips>
  <ScaleCrop>false</ScaleCrop>
  <HeadingPairs>
    <vt:vector size="4" baseType="variant">
      <vt:variant>
        <vt:lpstr>Thème</vt:lpstr>
      </vt:variant>
      <vt:variant>
        <vt:i4>1</vt:i4>
      </vt:variant>
      <vt:variant>
        <vt:lpstr>Titres des diapositives</vt:lpstr>
      </vt:variant>
      <vt:variant>
        <vt:i4>36</vt:i4>
      </vt:variant>
    </vt:vector>
  </HeadingPairs>
  <TitlesOfParts>
    <vt:vector size="37" baseType="lpstr">
      <vt:lpstr>Thème Office</vt:lpstr>
      <vt:lpstr>ADELP   REUNION ORDINAIRE du  25 novembre 2015</vt:lpstr>
      <vt:lpstr>Ordre du jour</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lpstr>Diapositive 31</vt:lpstr>
      <vt:lpstr>Diapositive 32</vt:lpstr>
      <vt:lpstr>Diapositive 33</vt:lpstr>
      <vt:lpstr>Diapositive 34</vt:lpstr>
      <vt:lpstr>Diapositive 35</vt:lpstr>
      <vt:lpstr>Diapositive 36</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jean-marie BONNETIER</dc:creator>
  <cp:lastModifiedBy>jean-marie BONNETIER</cp:lastModifiedBy>
  <cp:revision>236</cp:revision>
  <dcterms:created xsi:type="dcterms:W3CDTF">2015-11-03T19:47:59Z</dcterms:created>
  <dcterms:modified xsi:type="dcterms:W3CDTF">2015-11-27T13:46:12Z</dcterms:modified>
</cp:coreProperties>
</file>