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58000" cy="9144000"/>
  <p:defaultTextStyle>
    <a:defPPr>
      <a:defRPr lang="fr-FR"/>
    </a:defPPr>
    <a:lvl1pPr marL="0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3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1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7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705" autoAdjust="0"/>
  </p:normalViewPr>
  <p:slideViewPr>
    <p:cSldViewPr>
      <p:cViewPr>
        <p:scale>
          <a:sx n="90" d="100"/>
          <a:sy n="90" d="100"/>
        </p:scale>
        <p:origin x="-1886" y="46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3077284"/>
            <a:ext cx="5829300" cy="212336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56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4562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8" cy="112680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7" y="529698"/>
            <a:ext cx="3357563" cy="112680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51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756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6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6" y="4198588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81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2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7956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4" indent="0">
              <a:buNone/>
              <a:defRPr sz="1800" b="1"/>
            </a:lvl3pPr>
            <a:lvl4pPr marL="1371457" indent="0">
              <a:buNone/>
              <a:defRPr sz="1600" b="1"/>
            </a:lvl4pPr>
            <a:lvl5pPr marL="1828609" indent="0">
              <a:buNone/>
              <a:defRPr sz="1600" b="1"/>
            </a:lvl5pPr>
            <a:lvl6pPr marL="2285761" indent="0">
              <a:buNone/>
              <a:defRPr sz="1600" b="1"/>
            </a:lvl6pPr>
            <a:lvl7pPr marL="2742913" indent="0">
              <a:buNone/>
              <a:defRPr sz="1600" b="1"/>
            </a:lvl7pPr>
            <a:lvl8pPr marL="3200066" indent="0">
              <a:buNone/>
              <a:defRPr sz="1600" b="1"/>
            </a:lvl8pPr>
            <a:lvl9pPr marL="3657217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3141487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4" indent="0">
              <a:buNone/>
              <a:defRPr sz="1800" b="1"/>
            </a:lvl3pPr>
            <a:lvl4pPr marL="1371457" indent="0">
              <a:buNone/>
              <a:defRPr sz="1600" b="1"/>
            </a:lvl4pPr>
            <a:lvl5pPr marL="1828609" indent="0">
              <a:buNone/>
              <a:defRPr sz="1600" b="1"/>
            </a:lvl5pPr>
            <a:lvl6pPr marL="2285761" indent="0">
              <a:buNone/>
              <a:defRPr sz="1600" b="1"/>
            </a:lvl6pPr>
            <a:lvl7pPr marL="2742913" indent="0">
              <a:buNone/>
              <a:defRPr sz="1600" b="1"/>
            </a:lvl7pPr>
            <a:lvl8pPr marL="3200066" indent="0">
              <a:buNone/>
              <a:defRPr sz="1600" b="1"/>
            </a:lvl8pPr>
            <a:lvl9pPr marL="3657217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9009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823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487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9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4" indent="0">
              <a:buNone/>
              <a:defRPr sz="1000"/>
            </a:lvl3pPr>
            <a:lvl4pPr marL="1371457" indent="0">
              <a:buNone/>
              <a:defRPr sz="900"/>
            </a:lvl4pPr>
            <a:lvl5pPr marL="1828609" indent="0">
              <a:buNone/>
              <a:defRPr sz="900"/>
            </a:lvl5pPr>
            <a:lvl6pPr marL="2285761" indent="0">
              <a:buNone/>
              <a:defRPr sz="900"/>
            </a:lvl6pPr>
            <a:lvl7pPr marL="2742913" indent="0">
              <a:buNone/>
              <a:defRPr sz="900"/>
            </a:lvl7pPr>
            <a:lvl8pPr marL="3200066" indent="0">
              <a:buNone/>
              <a:defRPr sz="900"/>
            </a:lvl8pPr>
            <a:lvl9pPr marL="3657217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3858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153" indent="0">
              <a:buNone/>
              <a:defRPr sz="2800"/>
            </a:lvl2pPr>
            <a:lvl3pPr marL="914304" indent="0">
              <a:buNone/>
              <a:defRPr sz="2400"/>
            </a:lvl3pPr>
            <a:lvl4pPr marL="1371457" indent="0">
              <a:buNone/>
              <a:defRPr sz="2000"/>
            </a:lvl4pPr>
            <a:lvl5pPr marL="1828609" indent="0">
              <a:buNone/>
              <a:defRPr sz="2000"/>
            </a:lvl5pPr>
            <a:lvl6pPr marL="2285761" indent="0">
              <a:buNone/>
              <a:defRPr sz="2000"/>
            </a:lvl6pPr>
            <a:lvl7pPr marL="2742913" indent="0">
              <a:buNone/>
              <a:defRPr sz="2000"/>
            </a:lvl7pPr>
            <a:lvl8pPr marL="3200066" indent="0">
              <a:buNone/>
              <a:defRPr sz="2000"/>
            </a:lvl8pPr>
            <a:lvl9pPr marL="3657217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4" indent="0">
              <a:buNone/>
              <a:defRPr sz="1000"/>
            </a:lvl3pPr>
            <a:lvl4pPr marL="1371457" indent="0">
              <a:buNone/>
              <a:defRPr sz="900"/>
            </a:lvl4pPr>
            <a:lvl5pPr marL="1828609" indent="0">
              <a:buNone/>
              <a:defRPr sz="900"/>
            </a:lvl5pPr>
            <a:lvl6pPr marL="2285761" indent="0">
              <a:buNone/>
              <a:defRPr sz="900"/>
            </a:lvl6pPr>
            <a:lvl7pPr marL="2742913" indent="0">
              <a:buNone/>
              <a:defRPr sz="900"/>
            </a:lvl7pPr>
            <a:lvl8pPr marL="3200066" indent="0">
              <a:buNone/>
              <a:defRPr sz="900"/>
            </a:lvl8pPr>
            <a:lvl9pPr marL="3657217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86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30" tIns="45715" rIns="91430" bIns="4571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30" tIns="45715" rIns="91430" bIns="4571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207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0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91430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2" indent="-285720" algn="l" defTabSz="91430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1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32" indent="-228576" algn="l" defTabSz="91430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85" indent="-228576" algn="l" defTabSz="91430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38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89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42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93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4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7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09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1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3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6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17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700808" y="0"/>
            <a:ext cx="5157192" cy="6791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2348880" cy="106456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1340768" y="135594"/>
            <a:ext cx="4807214" cy="694684"/>
          </a:xfrm>
          <a:prstGeom prst="roundRec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Century Gothic" pitchFamily="34" charset="0"/>
              </a:rPr>
              <a:t>Connaître et manipuler la proposition relative</a:t>
            </a:r>
            <a:endParaRPr lang="fr-FR" sz="20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52736" y="920552"/>
            <a:ext cx="1512168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  <a:latin typeface="Century Gothic" pitchFamily="34" charset="0"/>
              </a:rPr>
              <a:t>Grammaire</a:t>
            </a:r>
            <a:endParaRPr lang="fr-FR" sz="14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60648" y="272480"/>
            <a:ext cx="792088" cy="40665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Cm1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5691086" y="572820"/>
            <a:ext cx="913792" cy="51491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Fiche 2</a:t>
            </a:r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4404" y="1280592"/>
            <a:ext cx="6464956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u="sng" dirty="0" smtClean="0">
                <a:latin typeface="Century Gothic" pitchFamily="34" charset="0"/>
              </a:rPr>
              <a:t>1- </a:t>
            </a:r>
            <a:r>
              <a:rPr lang="fr-FR" sz="1200" b="1" u="sng" dirty="0">
                <a:latin typeface="Century Gothic" pitchFamily="34" charset="0"/>
              </a:rPr>
              <a:t>Recopie ces phrases et </a:t>
            </a:r>
            <a:r>
              <a:rPr lang="fr-FR" sz="1200" b="1" u="sng" dirty="0" smtClean="0">
                <a:latin typeface="Century Gothic" pitchFamily="34" charset="0"/>
              </a:rPr>
              <a:t>souligne les </a:t>
            </a:r>
            <a:r>
              <a:rPr lang="fr-FR" sz="1200" b="1" u="sng" dirty="0">
                <a:latin typeface="Century Gothic" pitchFamily="34" charset="0"/>
              </a:rPr>
              <a:t>propositions relatives contenues </a:t>
            </a:r>
            <a:r>
              <a:rPr lang="fr-FR" sz="1200" b="1" u="sng" dirty="0" smtClean="0">
                <a:latin typeface="Century Gothic" pitchFamily="34" charset="0"/>
              </a:rPr>
              <a:t>: </a:t>
            </a:r>
            <a:endParaRPr lang="fr-FR" sz="1200" b="1" u="sng" dirty="0">
              <a:latin typeface="Century Gothic" pitchFamily="34" charset="0"/>
            </a:endParaRPr>
          </a:p>
          <a:p>
            <a:endParaRPr lang="fr-FR" sz="1200" dirty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L’enfant </a:t>
            </a:r>
            <a:r>
              <a:rPr lang="fr-FR" sz="1200" dirty="0">
                <a:latin typeface="Century Gothic" pitchFamily="34" charset="0"/>
              </a:rPr>
              <a:t>construit une tour de cubes qui monte jusqu’au ciel !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Le </a:t>
            </a:r>
            <a:r>
              <a:rPr lang="fr-FR" sz="1200" dirty="0">
                <a:latin typeface="Century Gothic" pitchFamily="34" charset="0"/>
              </a:rPr>
              <a:t>livre que je viens de lire appartient à ma copine.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Nous </a:t>
            </a:r>
            <a:r>
              <a:rPr lang="fr-FR" sz="1200" dirty="0">
                <a:latin typeface="Century Gothic" pitchFamily="34" charset="0"/>
              </a:rPr>
              <a:t>avons trouvé le meuble que nous voulions.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On </a:t>
            </a:r>
            <a:r>
              <a:rPr lang="fr-FR" sz="1200" dirty="0">
                <a:latin typeface="Century Gothic" pitchFamily="34" charset="0"/>
              </a:rPr>
              <a:t>a cueilli des fleurs qui poussent dans les champs.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Le </a:t>
            </a:r>
            <a:r>
              <a:rPr lang="fr-FR" sz="1200" dirty="0">
                <a:latin typeface="Century Gothic" pitchFamily="34" charset="0"/>
              </a:rPr>
              <a:t>cheval que Jérémy a dessiné est très ressemblant. </a:t>
            </a:r>
          </a:p>
          <a:p>
            <a:pPr marL="171450" indent="-171450">
              <a:buFont typeface="Arial" pitchFamily="34" charset="0"/>
              <a:buChar char="•"/>
            </a:pPr>
            <a:endParaRPr lang="fr-FR" sz="1200" dirty="0">
              <a:latin typeface="Century Gothic" pitchFamily="34" charset="0"/>
            </a:endParaRPr>
          </a:p>
          <a:p>
            <a:r>
              <a:rPr lang="fr-FR" sz="1200" b="1" u="sng" dirty="0">
                <a:latin typeface="Century Gothic" pitchFamily="34" charset="0"/>
              </a:rPr>
              <a:t>2-</a:t>
            </a:r>
            <a:r>
              <a:rPr lang="fr-FR" sz="1200" u="sng" dirty="0">
                <a:latin typeface="Century Gothic" pitchFamily="34" charset="0"/>
              </a:rPr>
              <a:t> </a:t>
            </a:r>
            <a:r>
              <a:rPr lang="fr-FR" sz="1200" b="1" u="sng" dirty="0">
                <a:latin typeface="Century Gothic" pitchFamily="34" charset="0"/>
              </a:rPr>
              <a:t>Recopie les phrases suivantes, souligne chaque proposition relative. Relie la </a:t>
            </a:r>
            <a:r>
              <a:rPr lang="fr-FR" sz="1200" b="1" u="sng" dirty="0" smtClean="0">
                <a:latin typeface="Century Gothic" pitchFamily="34" charset="0"/>
              </a:rPr>
              <a:t/>
            </a:r>
            <a:br>
              <a:rPr lang="fr-FR" sz="1200" b="1" u="sng" dirty="0" smtClean="0">
                <a:latin typeface="Century Gothic" pitchFamily="34" charset="0"/>
              </a:rPr>
            </a:br>
            <a:r>
              <a:rPr lang="fr-FR" sz="1200" b="1" dirty="0" smtClean="0">
                <a:latin typeface="Century Gothic" pitchFamily="34" charset="0"/>
              </a:rPr>
              <a:t>    </a:t>
            </a:r>
            <a:r>
              <a:rPr lang="fr-FR" sz="1200" b="1" u="sng" dirty="0" smtClean="0">
                <a:latin typeface="Century Gothic" pitchFamily="34" charset="0"/>
              </a:rPr>
              <a:t> proposition </a:t>
            </a:r>
            <a:r>
              <a:rPr lang="fr-FR" sz="1200" b="1" u="sng" dirty="0">
                <a:latin typeface="Century Gothic" pitchFamily="34" charset="0"/>
              </a:rPr>
              <a:t>relative au nom qu’elle complète. </a:t>
            </a:r>
            <a:endParaRPr lang="fr-FR" sz="1200" b="1" u="sng" dirty="0" smtClean="0">
              <a:latin typeface="Century Gothic" pitchFamily="34" charset="0"/>
            </a:endParaRPr>
          </a:p>
          <a:p>
            <a:endParaRPr lang="fr-FR" sz="1200" b="1" i="1" dirty="0" smtClean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J’ai </a:t>
            </a:r>
            <a:r>
              <a:rPr lang="fr-FR" sz="1200" dirty="0">
                <a:latin typeface="Century Gothic" pitchFamily="34" charset="0"/>
              </a:rPr>
              <a:t>vu un oiseau qui transportait des brindilles dans son bec.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Cet </a:t>
            </a:r>
            <a:r>
              <a:rPr lang="fr-FR" sz="1200" dirty="0">
                <a:latin typeface="Century Gothic" pitchFamily="34" charset="0"/>
              </a:rPr>
              <a:t>animal qui dévore une proie est une lionne.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Le </a:t>
            </a:r>
            <a:r>
              <a:rPr lang="fr-FR" sz="1200" dirty="0">
                <a:latin typeface="Century Gothic" pitchFamily="34" charset="0"/>
              </a:rPr>
              <a:t>bûcheron abat un chêne qui servira à faire des meubles.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Maman </a:t>
            </a:r>
            <a:r>
              <a:rPr lang="fr-FR" sz="1200" dirty="0">
                <a:latin typeface="Century Gothic" pitchFamily="34" charset="0"/>
              </a:rPr>
              <a:t>me sert des légumes que je n’aime pas.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La </a:t>
            </a:r>
            <a:r>
              <a:rPr lang="fr-FR" sz="1200" dirty="0">
                <a:latin typeface="Century Gothic" pitchFamily="34" charset="0"/>
              </a:rPr>
              <a:t>lettre que vous voyez dans cette vitrine a été écrite par un roi célèbre.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Nous </a:t>
            </a:r>
            <a:r>
              <a:rPr lang="fr-FR" sz="1200" dirty="0">
                <a:latin typeface="Century Gothic" pitchFamily="34" charset="0"/>
              </a:rPr>
              <a:t>avons mangé dans une salle qui était bien décorée. </a:t>
            </a:r>
          </a:p>
          <a:p>
            <a:endParaRPr lang="fr-FR" sz="1200" dirty="0">
              <a:latin typeface="Century Gothic" pitchFamily="34" charset="0"/>
            </a:endParaRPr>
          </a:p>
          <a:p>
            <a:r>
              <a:rPr lang="fr-FR" sz="1200" b="1" u="sng" dirty="0" smtClean="0">
                <a:latin typeface="Century Gothic" pitchFamily="34" charset="0"/>
              </a:rPr>
              <a:t>3 - </a:t>
            </a:r>
            <a:r>
              <a:rPr lang="fr-FR" sz="1200" b="1" u="sng" dirty="0">
                <a:latin typeface="Century Gothic" pitchFamily="34" charset="0"/>
              </a:rPr>
              <a:t>Récris les phrases suivantes en remplaçant la proposition relative soulignée par </a:t>
            </a:r>
            <a:r>
              <a:rPr lang="fr-FR" sz="1200" b="1" u="sng" dirty="0" smtClean="0">
                <a:latin typeface="Century Gothic" pitchFamily="34" charset="0"/>
              </a:rPr>
              <a:t/>
            </a:r>
            <a:br>
              <a:rPr lang="fr-FR" sz="1200" b="1" u="sng" dirty="0" smtClean="0">
                <a:latin typeface="Century Gothic" pitchFamily="34" charset="0"/>
              </a:rPr>
            </a:br>
            <a:r>
              <a:rPr lang="fr-FR" sz="1200" b="1" dirty="0" smtClean="0">
                <a:latin typeface="Century Gothic" pitchFamily="34" charset="0"/>
              </a:rPr>
              <a:t>      </a:t>
            </a:r>
            <a:r>
              <a:rPr lang="fr-FR" sz="1200" b="1" u="sng" dirty="0" smtClean="0">
                <a:latin typeface="Century Gothic" pitchFamily="34" charset="0"/>
              </a:rPr>
              <a:t>un </a:t>
            </a:r>
            <a:r>
              <a:rPr lang="fr-FR" sz="1200" b="1" u="sng" dirty="0">
                <a:latin typeface="Century Gothic" pitchFamily="34" charset="0"/>
              </a:rPr>
              <a:t>adjectif : </a:t>
            </a:r>
          </a:p>
          <a:p>
            <a:r>
              <a:rPr lang="fr-FR" sz="1200" i="1" dirty="0" smtClean="0">
                <a:latin typeface="Century Gothic" pitchFamily="34" charset="0"/>
              </a:rPr>
              <a:t>	Exemple </a:t>
            </a:r>
            <a:r>
              <a:rPr lang="fr-FR" sz="1200" i="1" dirty="0">
                <a:latin typeface="Century Gothic" pitchFamily="34" charset="0"/>
              </a:rPr>
              <a:t>: Ce garçon </a:t>
            </a:r>
            <a:r>
              <a:rPr lang="fr-FR" sz="1200" b="1" i="1" dirty="0">
                <a:latin typeface="Century Gothic" pitchFamily="34" charset="0"/>
              </a:rPr>
              <a:t>qui est plein de gentillesse </a:t>
            </a:r>
            <a:r>
              <a:rPr lang="fr-FR" sz="1200" i="1" dirty="0">
                <a:latin typeface="Century Gothic" pitchFamily="34" charset="0"/>
              </a:rPr>
              <a:t>est mon copain. </a:t>
            </a:r>
            <a:endParaRPr lang="fr-FR" sz="1200" dirty="0" smtClean="0">
              <a:latin typeface="Century Gothic" pitchFamily="34" charset="0"/>
            </a:endParaRPr>
          </a:p>
          <a:p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                                      </a:t>
            </a:r>
            <a:r>
              <a:rPr lang="fr-FR" sz="1200" i="1" dirty="0" smtClean="0">
                <a:latin typeface="Century Gothic" pitchFamily="34" charset="0"/>
              </a:rPr>
              <a:t>Ce </a:t>
            </a:r>
            <a:r>
              <a:rPr lang="fr-FR" sz="1200" b="1" i="1" dirty="0">
                <a:latin typeface="Century Gothic" pitchFamily="34" charset="0"/>
              </a:rPr>
              <a:t>gentil </a:t>
            </a:r>
            <a:r>
              <a:rPr lang="fr-FR" sz="1200" i="1" dirty="0">
                <a:latin typeface="Century Gothic" pitchFamily="34" charset="0"/>
              </a:rPr>
              <a:t>garçon est mon copain. </a:t>
            </a:r>
            <a:endParaRPr lang="fr-FR" sz="1200" i="1" dirty="0" smtClean="0">
              <a:latin typeface="Century Gothic" pitchFamily="34" charset="0"/>
            </a:endParaRPr>
          </a:p>
          <a:p>
            <a:endParaRPr lang="fr-FR" sz="1200" dirty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J’apprécie </a:t>
            </a:r>
            <a:r>
              <a:rPr lang="fr-FR" sz="1200" dirty="0">
                <a:latin typeface="Century Gothic" pitchFamily="34" charset="0"/>
              </a:rPr>
              <a:t>les personnes qui font preuve de prudence.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La </a:t>
            </a:r>
            <a:r>
              <a:rPr lang="fr-FR" sz="1200" dirty="0">
                <a:latin typeface="Century Gothic" pitchFamily="34" charset="0"/>
              </a:rPr>
              <a:t>météo qui annonce de la pluie ne fait pas notre bonheur !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Nous </a:t>
            </a:r>
            <a:r>
              <a:rPr lang="fr-FR" sz="1200" dirty="0">
                <a:latin typeface="Century Gothic" pitchFamily="34" charset="0"/>
              </a:rPr>
              <a:t>nous sommes promenés sur une côte qui est constituée entièrement de rochers.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Elle </a:t>
            </a:r>
            <a:r>
              <a:rPr lang="fr-FR" sz="1200" dirty="0">
                <a:latin typeface="Century Gothic" pitchFamily="34" charset="0"/>
              </a:rPr>
              <a:t>a fait une erreur que l’on peut excuser. </a:t>
            </a:r>
          </a:p>
          <a:p>
            <a:endParaRPr lang="fr-FR" sz="1200" dirty="0">
              <a:latin typeface="Century Gothic" pitchFamily="34" charset="0"/>
            </a:endParaRPr>
          </a:p>
          <a:p>
            <a:r>
              <a:rPr lang="fr-FR" sz="1200" b="1" u="sng" dirty="0" smtClean="0">
                <a:latin typeface="Century Gothic" pitchFamily="34" charset="0"/>
              </a:rPr>
              <a:t>4 - </a:t>
            </a:r>
            <a:r>
              <a:rPr lang="fr-FR" sz="1200" b="1" u="sng" dirty="0">
                <a:latin typeface="Century Gothic" pitchFamily="34" charset="0"/>
              </a:rPr>
              <a:t>Récris les phrases suivantes en remplaçant l’adjectif souligné par une proposition </a:t>
            </a:r>
            <a:r>
              <a:rPr lang="fr-FR" sz="1200" b="1" u="sng" dirty="0" smtClean="0">
                <a:latin typeface="Century Gothic" pitchFamily="34" charset="0"/>
              </a:rPr>
              <a:t/>
            </a:r>
            <a:br>
              <a:rPr lang="fr-FR" sz="1200" b="1" u="sng" dirty="0" smtClean="0">
                <a:latin typeface="Century Gothic" pitchFamily="34" charset="0"/>
              </a:rPr>
            </a:br>
            <a:r>
              <a:rPr lang="fr-FR" sz="1200" b="1" dirty="0" smtClean="0">
                <a:latin typeface="Century Gothic" pitchFamily="34" charset="0"/>
              </a:rPr>
              <a:t>      </a:t>
            </a:r>
            <a:r>
              <a:rPr lang="fr-FR" sz="1200" b="1" u="sng" dirty="0" smtClean="0">
                <a:latin typeface="Century Gothic" pitchFamily="34" charset="0"/>
              </a:rPr>
              <a:t>relative </a:t>
            </a:r>
            <a:r>
              <a:rPr lang="fr-FR" sz="1200" b="1" u="sng" dirty="0">
                <a:latin typeface="Century Gothic" pitchFamily="34" charset="0"/>
              </a:rPr>
              <a:t>: </a:t>
            </a:r>
            <a:endParaRPr lang="fr-FR" sz="1200" u="sng" dirty="0">
              <a:latin typeface="Century Gothic" pitchFamily="34" charset="0"/>
            </a:endParaRPr>
          </a:p>
          <a:p>
            <a:r>
              <a:rPr lang="fr-FR" sz="1200" i="1" dirty="0" smtClean="0">
                <a:latin typeface="Century Gothic" pitchFamily="34" charset="0"/>
              </a:rPr>
              <a:t>	Exemple </a:t>
            </a:r>
            <a:r>
              <a:rPr lang="fr-FR" sz="1200" i="1" dirty="0">
                <a:latin typeface="Century Gothic" pitchFamily="34" charset="0"/>
              </a:rPr>
              <a:t>: Nous avons découvert un jeu amusant. </a:t>
            </a:r>
            <a:endParaRPr lang="fr-FR" sz="1200" dirty="0" smtClean="0">
              <a:latin typeface="Century Gothic" pitchFamily="34" charset="0"/>
            </a:endParaRPr>
          </a:p>
          <a:p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               	                  </a:t>
            </a:r>
            <a:r>
              <a:rPr lang="fr-FR" sz="1200" dirty="0">
                <a:latin typeface="Century Gothic" pitchFamily="34" charset="0"/>
              </a:rPr>
              <a:t>Nous avons découvert un jeu </a:t>
            </a:r>
            <a:r>
              <a:rPr lang="fr-FR" sz="1200" b="1" dirty="0">
                <a:latin typeface="Century Gothic" pitchFamily="34" charset="0"/>
              </a:rPr>
              <a:t>qui nous amuse</a:t>
            </a:r>
            <a:r>
              <a:rPr lang="fr-FR" sz="1200" dirty="0">
                <a:latin typeface="Century Gothic" pitchFamily="34" charset="0"/>
              </a:rPr>
              <a:t>. </a:t>
            </a:r>
            <a:endParaRPr lang="fr-FR" sz="1200" dirty="0" smtClean="0">
              <a:latin typeface="Century Gothic" pitchFamily="34" charset="0"/>
            </a:endParaRPr>
          </a:p>
          <a:p>
            <a:endParaRPr lang="fr-FR" sz="1200" dirty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Cette </a:t>
            </a:r>
            <a:r>
              <a:rPr lang="fr-FR" sz="1200" dirty="0">
                <a:latin typeface="Century Gothic" pitchFamily="34" charset="0"/>
              </a:rPr>
              <a:t>étoile brillante est très éloignée de la Terre.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Un </a:t>
            </a:r>
            <a:r>
              <a:rPr lang="fr-FR" sz="1200" dirty="0">
                <a:latin typeface="Century Gothic" pitchFamily="34" charset="0"/>
              </a:rPr>
              <a:t>chemin caillouteux permet de traverser ce bois ;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Pendant </a:t>
            </a:r>
            <a:r>
              <a:rPr lang="fr-FR" sz="1200" dirty="0">
                <a:latin typeface="Century Gothic" pitchFamily="34" charset="0"/>
              </a:rPr>
              <a:t>les vacances, nous promenons le chien sur des dunes sableuses.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Cet </a:t>
            </a:r>
            <a:r>
              <a:rPr lang="fr-FR" sz="1200" dirty="0">
                <a:latin typeface="Century Gothic" pitchFamily="34" charset="0"/>
              </a:rPr>
              <a:t>homme inconnu m’a demandé de l’argent. </a:t>
            </a:r>
          </a:p>
          <a:p>
            <a:endParaRPr lang="fr-FR" sz="1200" dirty="0">
              <a:latin typeface="Century Gothic" pitchFamily="34" charset="0"/>
            </a:endParaRPr>
          </a:p>
          <a:p>
            <a:r>
              <a:rPr lang="fr-FR" sz="1200" b="1" u="sng" dirty="0" smtClean="0">
                <a:latin typeface="Century Gothic" pitchFamily="34" charset="0"/>
              </a:rPr>
              <a:t>5 - Recopie </a:t>
            </a:r>
            <a:r>
              <a:rPr lang="fr-FR" sz="1200" b="1" u="sng" dirty="0">
                <a:latin typeface="Century Gothic" pitchFamily="34" charset="0"/>
              </a:rPr>
              <a:t>les groupes nominaux </a:t>
            </a:r>
            <a:r>
              <a:rPr lang="fr-FR" sz="1200" b="1" u="sng" dirty="0" smtClean="0">
                <a:latin typeface="Century Gothic" pitchFamily="34" charset="0"/>
              </a:rPr>
              <a:t>puis indique pour chacun d’eux :</a:t>
            </a:r>
          </a:p>
          <a:p>
            <a:r>
              <a:rPr lang="fr-FR" sz="1200" b="1" dirty="0" smtClean="0">
                <a:latin typeface="Century Gothic" pitchFamily="34" charset="0"/>
              </a:rPr>
              <a:t>         GN </a:t>
            </a:r>
            <a:r>
              <a:rPr lang="fr-FR" sz="1200" b="1" dirty="0">
                <a:latin typeface="Century Gothic" pitchFamily="34" charset="0"/>
              </a:rPr>
              <a:t>avec adjectif(s) </a:t>
            </a:r>
            <a:r>
              <a:rPr lang="fr-FR" sz="1200" dirty="0" smtClean="0">
                <a:latin typeface="Century Gothic" pitchFamily="34" charset="0"/>
              </a:rPr>
              <a:t>         </a:t>
            </a:r>
            <a:r>
              <a:rPr lang="fr-FR" sz="1200" b="1" dirty="0" smtClean="0">
                <a:latin typeface="Century Gothic" pitchFamily="34" charset="0"/>
              </a:rPr>
              <a:t>GN </a:t>
            </a:r>
            <a:r>
              <a:rPr lang="fr-FR" sz="1200" b="1" dirty="0">
                <a:latin typeface="Century Gothic" pitchFamily="34" charset="0"/>
              </a:rPr>
              <a:t>avec </a:t>
            </a:r>
            <a:r>
              <a:rPr lang="fr-FR" sz="1200" b="1" dirty="0" err="1">
                <a:latin typeface="Century Gothic" pitchFamily="34" charset="0"/>
              </a:rPr>
              <a:t>CdN</a:t>
            </a:r>
            <a:r>
              <a:rPr lang="fr-FR" sz="1200" b="1" dirty="0">
                <a:latin typeface="Century Gothic" pitchFamily="34" charset="0"/>
              </a:rPr>
              <a:t> </a:t>
            </a:r>
            <a:r>
              <a:rPr lang="fr-FR" sz="1200" dirty="0">
                <a:latin typeface="Century Gothic" pitchFamily="34" charset="0"/>
              </a:rPr>
              <a:t>	</a:t>
            </a:r>
            <a:r>
              <a:rPr lang="fr-FR" sz="1200" b="1" dirty="0">
                <a:latin typeface="Century Gothic" pitchFamily="34" charset="0"/>
              </a:rPr>
              <a:t>GN avec proposition relative </a:t>
            </a:r>
            <a:endParaRPr lang="fr-FR" sz="1200" b="1" u="sng" dirty="0">
              <a:latin typeface="Century Gothic" pitchFamily="34" charset="0"/>
            </a:endParaRPr>
          </a:p>
          <a:p>
            <a:endParaRPr lang="fr-FR" sz="1200" b="1" u="sng" dirty="0">
              <a:latin typeface="Century Gothic" pitchFamily="34" charset="0"/>
            </a:endParaRPr>
          </a:p>
          <a:p>
            <a:r>
              <a:rPr lang="fr-FR" sz="1200" dirty="0">
                <a:latin typeface="Century Gothic" pitchFamily="34" charset="0"/>
              </a:rPr>
              <a:t>une vieille maison délabrée - un fauteuil qui a appartenu à Louis XIV - ma couleur préférée - une bague en or - un acteur qui amuse tout le monde - leur nouveau sac de voyage - de longs cheveux blonds - une sorcière cruelle - ce château qui est en ruines - un bracelet en diamant </a:t>
            </a:r>
          </a:p>
        </p:txBody>
      </p:sp>
      <p:sp>
        <p:nvSpPr>
          <p:cNvPr id="14" name="Rogner un rectangle à un seul coin 13"/>
          <p:cNvSpPr/>
          <p:nvPr/>
        </p:nvSpPr>
        <p:spPr>
          <a:xfrm>
            <a:off x="5787942" y="3158170"/>
            <a:ext cx="504056" cy="222283"/>
          </a:xfrm>
          <a:prstGeom prst="snip1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C.1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" name="Rogner un rectangle à un seul coin 14"/>
          <p:cNvSpPr/>
          <p:nvPr/>
        </p:nvSpPr>
        <p:spPr>
          <a:xfrm>
            <a:off x="5787942" y="1424608"/>
            <a:ext cx="504056" cy="222283"/>
          </a:xfrm>
          <a:prstGeom prst="snip1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C.1</a:t>
            </a:r>
            <a:endParaRPr lang="fr-FR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0766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89</Words>
  <Application>Microsoft Office PowerPoint</Application>
  <PresentationFormat>Format A4 (210 x 297 mm)</PresentationFormat>
  <Paragraphs>45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</dc:creator>
  <cp:lastModifiedBy>Nathalie</cp:lastModifiedBy>
  <cp:revision>57</cp:revision>
  <dcterms:created xsi:type="dcterms:W3CDTF">2012-10-29T16:06:26Z</dcterms:created>
  <dcterms:modified xsi:type="dcterms:W3CDTF">2013-01-03T11:11:48Z</dcterms:modified>
</cp:coreProperties>
</file>