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1886" y="4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Connaître et manipuler la proposition relative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Grammaire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Cm1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2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4404" y="1280592"/>
            <a:ext cx="6464956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 smtClean="0">
                <a:latin typeface="Century Gothic" pitchFamily="34" charset="0"/>
              </a:rPr>
              <a:t>1- </a:t>
            </a:r>
            <a:r>
              <a:rPr lang="fr-FR" sz="1200" b="1" u="sng" dirty="0">
                <a:latin typeface="Century Gothic" pitchFamily="34" charset="0"/>
              </a:rPr>
              <a:t>Recopie ces phrases et </a:t>
            </a:r>
            <a:r>
              <a:rPr lang="fr-FR" sz="1200" b="1" u="sng" dirty="0" smtClean="0">
                <a:latin typeface="Century Gothic" pitchFamily="34" charset="0"/>
              </a:rPr>
              <a:t>souligne les </a:t>
            </a:r>
            <a:r>
              <a:rPr lang="fr-FR" sz="1200" b="1" u="sng" dirty="0">
                <a:latin typeface="Century Gothic" pitchFamily="34" charset="0"/>
              </a:rPr>
              <a:t>propositions relatives contenues </a:t>
            </a:r>
            <a:r>
              <a:rPr lang="fr-FR" sz="1200" b="1" u="sng" dirty="0" smtClean="0">
                <a:latin typeface="Century Gothic" pitchFamily="34" charset="0"/>
              </a:rPr>
              <a:t>: </a:t>
            </a:r>
            <a:endParaRPr lang="fr-FR" sz="1200" b="1" u="sng" dirty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L’enfant </a:t>
            </a:r>
            <a:r>
              <a:rPr lang="fr-FR" sz="1200" dirty="0">
                <a:latin typeface="Century Gothic" pitchFamily="34" charset="0"/>
              </a:rPr>
              <a:t>construit une tour de cubes qui monte jusqu’au ciel !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 </a:t>
            </a:r>
            <a:r>
              <a:rPr lang="fr-FR" sz="1200" dirty="0">
                <a:latin typeface="Century Gothic" pitchFamily="34" charset="0"/>
              </a:rPr>
              <a:t>livre que je viens de lire appartient à ma copine.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</a:t>
            </a:r>
            <a:r>
              <a:rPr lang="fr-FR" sz="1200" dirty="0">
                <a:latin typeface="Century Gothic" pitchFamily="34" charset="0"/>
              </a:rPr>
              <a:t>avons trouvé le meuble que nous voulions.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On </a:t>
            </a:r>
            <a:r>
              <a:rPr lang="fr-FR" sz="1200" dirty="0">
                <a:latin typeface="Century Gothic" pitchFamily="34" charset="0"/>
              </a:rPr>
              <a:t>a cueilli des fleurs qui poussent dans les champs.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 </a:t>
            </a:r>
            <a:r>
              <a:rPr lang="fr-FR" sz="1200" dirty="0">
                <a:latin typeface="Century Gothic" pitchFamily="34" charset="0"/>
              </a:rPr>
              <a:t>cheval que Jérémy a dessiné est très ressemblant. 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>
              <a:latin typeface="Century Gothic" pitchFamily="34" charset="0"/>
            </a:endParaRPr>
          </a:p>
          <a:p>
            <a:r>
              <a:rPr lang="fr-FR" sz="1200" b="1" u="sng" dirty="0">
                <a:latin typeface="Century Gothic" pitchFamily="34" charset="0"/>
              </a:rPr>
              <a:t>2-</a:t>
            </a:r>
            <a:r>
              <a:rPr lang="fr-FR" sz="1200" u="sng" dirty="0">
                <a:latin typeface="Century Gothic" pitchFamily="34" charset="0"/>
              </a:rPr>
              <a:t> </a:t>
            </a:r>
            <a:r>
              <a:rPr lang="fr-FR" sz="1200" b="1" u="sng" dirty="0">
                <a:latin typeface="Century Gothic" pitchFamily="34" charset="0"/>
              </a:rPr>
              <a:t>Recopie les phrases suivantes, souligne chaque proposition relative. Relie la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</a:t>
            </a:r>
            <a:r>
              <a:rPr lang="fr-FR" sz="1200" b="1" u="sng" dirty="0" smtClean="0">
                <a:latin typeface="Century Gothic" pitchFamily="34" charset="0"/>
              </a:rPr>
              <a:t> proposition </a:t>
            </a:r>
            <a:r>
              <a:rPr lang="fr-FR" sz="1200" b="1" u="sng" dirty="0">
                <a:latin typeface="Century Gothic" pitchFamily="34" charset="0"/>
              </a:rPr>
              <a:t>relative au nom qu’elle complète.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b="1" i="1" dirty="0" smtClean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J’ai </a:t>
            </a:r>
            <a:r>
              <a:rPr lang="fr-FR" sz="1200" dirty="0">
                <a:latin typeface="Century Gothic" pitchFamily="34" charset="0"/>
              </a:rPr>
              <a:t>vu un oiseau qui transportait des brindilles dans son bec.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Cet </a:t>
            </a:r>
            <a:r>
              <a:rPr lang="fr-FR" sz="1200" dirty="0">
                <a:latin typeface="Century Gothic" pitchFamily="34" charset="0"/>
              </a:rPr>
              <a:t>animal qui dévore une proie est une lionne.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Le </a:t>
            </a:r>
            <a:r>
              <a:rPr lang="fr-FR" sz="1200" dirty="0">
                <a:latin typeface="Century Gothic" pitchFamily="34" charset="0"/>
              </a:rPr>
              <a:t>bûcheron abat un chêne qui servira à faire des meubles.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Maman </a:t>
            </a:r>
            <a:r>
              <a:rPr lang="fr-FR" sz="1200" dirty="0">
                <a:latin typeface="Century Gothic" pitchFamily="34" charset="0"/>
              </a:rPr>
              <a:t>me sert des légumes que je n’aime pas.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La </a:t>
            </a:r>
            <a:r>
              <a:rPr lang="fr-FR" sz="1200" dirty="0">
                <a:latin typeface="Century Gothic" pitchFamily="34" charset="0"/>
              </a:rPr>
              <a:t>lettre que vous voyez dans cette vitrine a été écrite par un roi célèbre.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</a:t>
            </a:r>
            <a:r>
              <a:rPr lang="fr-FR" sz="1200" dirty="0">
                <a:latin typeface="Century Gothic" pitchFamily="34" charset="0"/>
              </a:rPr>
              <a:t>avons mangé dans une salle qui était bien décorée. 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u="sng" dirty="0" smtClean="0">
                <a:latin typeface="Century Gothic" pitchFamily="34" charset="0"/>
              </a:rPr>
              <a:t>3 - </a:t>
            </a:r>
            <a:r>
              <a:rPr lang="fr-FR" sz="1200" b="1" u="sng" dirty="0">
                <a:latin typeface="Century Gothic" pitchFamily="34" charset="0"/>
              </a:rPr>
              <a:t>Récris les phrases suivantes en remplaçant la proposition relative soulignée par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</a:t>
            </a:r>
            <a:r>
              <a:rPr lang="fr-FR" sz="1200" b="1" u="sng" dirty="0" smtClean="0">
                <a:latin typeface="Century Gothic" pitchFamily="34" charset="0"/>
              </a:rPr>
              <a:t>un </a:t>
            </a:r>
            <a:r>
              <a:rPr lang="fr-FR" sz="1200" b="1" u="sng" dirty="0">
                <a:latin typeface="Century Gothic" pitchFamily="34" charset="0"/>
              </a:rPr>
              <a:t>adjectif : </a:t>
            </a:r>
          </a:p>
          <a:p>
            <a:r>
              <a:rPr lang="fr-FR" sz="1200" i="1" dirty="0" smtClean="0">
                <a:latin typeface="Century Gothic" pitchFamily="34" charset="0"/>
              </a:rPr>
              <a:t>	Exemple </a:t>
            </a:r>
            <a:r>
              <a:rPr lang="fr-FR" sz="1200" i="1" dirty="0">
                <a:latin typeface="Century Gothic" pitchFamily="34" charset="0"/>
              </a:rPr>
              <a:t>: Ce garçon </a:t>
            </a:r>
            <a:r>
              <a:rPr lang="fr-FR" sz="1200" b="1" i="1" dirty="0">
                <a:latin typeface="Century Gothic" pitchFamily="34" charset="0"/>
              </a:rPr>
              <a:t>qui est plein de gentillesse </a:t>
            </a:r>
            <a:r>
              <a:rPr lang="fr-FR" sz="1200" i="1" dirty="0">
                <a:latin typeface="Century Gothic" pitchFamily="34" charset="0"/>
              </a:rPr>
              <a:t>est mon copain. </a:t>
            </a:r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                            </a:t>
            </a:r>
            <a:r>
              <a:rPr lang="fr-FR" sz="1200" i="1" dirty="0" smtClean="0">
                <a:latin typeface="Century Gothic" pitchFamily="34" charset="0"/>
              </a:rPr>
              <a:t>Ce </a:t>
            </a:r>
            <a:r>
              <a:rPr lang="fr-FR" sz="1200" b="1" i="1" dirty="0">
                <a:latin typeface="Century Gothic" pitchFamily="34" charset="0"/>
              </a:rPr>
              <a:t>gentil </a:t>
            </a:r>
            <a:r>
              <a:rPr lang="fr-FR" sz="1200" i="1" dirty="0">
                <a:latin typeface="Century Gothic" pitchFamily="34" charset="0"/>
              </a:rPr>
              <a:t>garçon est mon copain. </a:t>
            </a:r>
            <a:endParaRPr lang="fr-FR" sz="1200" i="1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J’apprécie </a:t>
            </a:r>
            <a:r>
              <a:rPr lang="fr-FR" sz="1200" dirty="0">
                <a:latin typeface="Century Gothic" pitchFamily="34" charset="0"/>
              </a:rPr>
              <a:t>les personnes qui font preuve de prudence.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La </a:t>
            </a:r>
            <a:r>
              <a:rPr lang="fr-FR" sz="1200" dirty="0">
                <a:latin typeface="Century Gothic" pitchFamily="34" charset="0"/>
              </a:rPr>
              <a:t>météo qui annonce de la pluie ne fait pas notre bonheur !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Nous </a:t>
            </a:r>
            <a:r>
              <a:rPr lang="fr-FR" sz="1200" dirty="0">
                <a:latin typeface="Century Gothic" pitchFamily="34" charset="0"/>
              </a:rPr>
              <a:t>nous sommes promenés sur une côte qui est constituée entièrement de rochers.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Elle </a:t>
            </a:r>
            <a:r>
              <a:rPr lang="fr-FR" sz="1200" dirty="0">
                <a:latin typeface="Century Gothic" pitchFamily="34" charset="0"/>
              </a:rPr>
              <a:t>a fait une erreur que l’on peut excuser. 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u="sng" dirty="0" smtClean="0">
                <a:latin typeface="Century Gothic" pitchFamily="34" charset="0"/>
              </a:rPr>
              <a:t>4 - </a:t>
            </a:r>
            <a:r>
              <a:rPr lang="fr-FR" sz="1200" b="1" u="sng" dirty="0">
                <a:latin typeface="Century Gothic" pitchFamily="34" charset="0"/>
              </a:rPr>
              <a:t>Récris les phrases suivantes en remplaçant l’adjectif souligné par une proposition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</a:t>
            </a:r>
            <a:r>
              <a:rPr lang="fr-FR" sz="1200" b="1" u="sng" dirty="0" smtClean="0">
                <a:latin typeface="Century Gothic" pitchFamily="34" charset="0"/>
              </a:rPr>
              <a:t>relative </a:t>
            </a:r>
            <a:r>
              <a:rPr lang="fr-FR" sz="1200" b="1" u="sng" dirty="0">
                <a:latin typeface="Century Gothic" pitchFamily="34" charset="0"/>
              </a:rPr>
              <a:t>: </a:t>
            </a:r>
            <a:endParaRPr lang="fr-FR" sz="1200" u="sng" dirty="0">
              <a:latin typeface="Century Gothic" pitchFamily="34" charset="0"/>
            </a:endParaRPr>
          </a:p>
          <a:p>
            <a:r>
              <a:rPr lang="fr-FR" sz="1200" i="1" dirty="0" smtClean="0">
                <a:latin typeface="Century Gothic" pitchFamily="34" charset="0"/>
              </a:rPr>
              <a:t>	Exemple </a:t>
            </a:r>
            <a:r>
              <a:rPr lang="fr-FR" sz="1200" i="1" dirty="0">
                <a:latin typeface="Century Gothic" pitchFamily="34" charset="0"/>
              </a:rPr>
              <a:t>: Nous avons découvert un jeu amusant. </a:t>
            </a:r>
            <a:endParaRPr lang="fr-FR" sz="1200" dirty="0" smtClean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 </a:t>
            </a:r>
            <a:r>
              <a:rPr lang="fr-FR" sz="1200" dirty="0" smtClean="0">
                <a:latin typeface="Century Gothic" pitchFamily="34" charset="0"/>
              </a:rPr>
              <a:t>               	                  </a:t>
            </a:r>
            <a:r>
              <a:rPr lang="fr-FR" sz="1200" dirty="0">
                <a:latin typeface="Century Gothic" pitchFamily="34" charset="0"/>
              </a:rPr>
              <a:t>Nous avons découvert un jeu </a:t>
            </a:r>
            <a:r>
              <a:rPr lang="fr-FR" sz="1200" b="1" dirty="0">
                <a:latin typeface="Century Gothic" pitchFamily="34" charset="0"/>
              </a:rPr>
              <a:t>qui nous amuse</a:t>
            </a:r>
            <a:r>
              <a:rPr lang="fr-FR" sz="1200" dirty="0">
                <a:latin typeface="Century Gothic" pitchFamily="34" charset="0"/>
              </a:rPr>
              <a:t>. </a:t>
            </a:r>
            <a:endParaRPr lang="fr-FR" sz="1200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Cette </a:t>
            </a:r>
            <a:r>
              <a:rPr lang="fr-FR" sz="1200" dirty="0">
                <a:latin typeface="Century Gothic" pitchFamily="34" charset="0"/>
              </a:rPr>
              <a:t>étoile brillante est très éloignée de la Terre.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Un </a:t>
            </a:r>
            <a:r>
              <a:rPr lang="fr-FR" sz="1200" dirty="0">
                <a:latin typeface="Century Gothic" pitchFamily="34" charset="0"/>
              </a:rPr>
              <a:t>chemin caillouteux permet de traverser ce bois ;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Pendant </a:t>
            </a:r>
            <a:r>
              <a:rPr lang="fr-FR" sz="1200" dirty="0">
                <a:latin typeface="Century Gothic" pitchFamily="34" charset="0"/>
              </a:rPr>
              <a:t>les vacances, nous promenons le chien sur des dunes sableuses.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Cet </a:t>
            </a:r>
            <a:r>
              <a:rPr lang="fr-FR" sz="1200" dirty="0">
                <a:latin typeface="Century Gothic" pitchFamily="34" charset="0"/>
              </a:rPr>
              <a:t>homme inconnu m’a demandé de l’argent. </a:t>
            </a:r>
          </a:p>
          <a:p>
            <a:endParaRPr lang="fr-FR" sz="1200" dirty="0">
              <a:latin typeface="Century Gothic" pitchFamily="34" charset="0"/>
            </a:endParaRPr>
          </a:p>
          <a:p>
            <a:r>
              <a:rPr lang="fr-FR" sz="1200" b="1" u="sng" dirty="0" smtClean="0">
                <a:latin typeface="Century Gothic" pitchFamily="34" charset="0"/>
              </a:rPr>
              <a:t>5 - Recopie </a:t>
            </a:r>
            <a:r>
              <a:rPr lang="fr-FR" sz="1200" b="1" u="sng" dirty="0">
                <a:latin typeface="Century Gothic" pitchFamily="34" charset="0"/>
              </a:rPr>
              <a:t>les groupes nominaux </a:t>
            </a:r>
            <a:r>
              <a:rPr lang="fr-FR" sz="1200" b="1" u="sng" dirty="0" smtClean="0">
                <a:latin typeface="Century Gothic" pitchFamily="34" charset="0"/>
              </a:rPr>
              <a:t>puis indique pour chacun d’eux :</a:t>
            </a:r>
          </a:p>
          <a:p>
            <a:r>
              <a:rPr lang="fr-FR" sz="1200" b="1" dirty="0" smtClean="0">
                <a:latin typeface="Century Gothic" pitchFamily="34" charset="0"/>
              </a:rPr>
              <a:t>         GN </a:t>
            </a:r>
            <a:r>
              <a:rPr lang="fr-FR" sz="1200" b="1" dirty="0">
                <a:latin typeface="Century Gothic" pitchFamily="34" charset="0"/>
              </a:rPr>
              <a:t>avec adjectif(s) </a:t>
            </a:r>
            <a:r>
              <a:rPr lang="fr-FR" sz="1200" dirty="0" smtClean="0">
                <a:latin typeface="Century Gothic" pitchFamily="34" charset="0"/>
              </a:rPr>
              <a:t>         </a:t>
            </a:r>
            <a:r>
              <a:rPr lang="fr-FR" sz="1200" b="1" dirty="0" smtClean="0">
                <a:latin typeface="Century Gothic" pitchFamily="34" charset="0"/>
              </a:rPr>
              <a:t>GN </a:t>
            </a:r>
            <a:r>
              <a:rPr lang="fr-FR" sz="1200" b="1" dirty="0">
                <a:latin typeface="Century Gothic" pitchFamily="34" charset="0"/>
              </a:rPr>
              <a:t>avec </a:t>
            </a:r>
            <a:r>
              <a:rPr lang="fr-FR" sz="1200" b="1" dirty="0" err="1">
                <a:latin typeface="Century Gothic" pitchFamily="34" charset="0"/>
              </a:rPr>
              <a:t>CdN</a:t>
            </a:r>
            <a:r>
              <a:rPr lang="fr-FR" sz="1200" b="1" dirty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	</a:t>
            </a:r>
            <a:r>
              <a:rPr lang="fr-FR" sz="1200" b="1" dirty="0">
                <a:latin typeface="Century Gothic" pitchFamily="34" charset="0"/>
              </a:rPr>
              <a:t>GN avec proposition relative </a:t>
            </a:r>
            <a:endParaRPr lang="fr-FR" sz="1200" b="1" u="sng" dirty="0">
              <a:latin typeface="Century Gothic" pitchFamily="34" charset="0"/>
            </a:endParaRPr>
          </a:p>
          <a:p>
            <a:endParaRPr lang="fr-FR" sz="1200" b="1" u="sng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une vieille maison délabrée - un fauteuil qui a appartenu à Louis XIV - ma couleur préférée - une bague en or - un acteur qui amuse tout le monde - leur nouveau sac de voyage - de longs cheveux blonds - une sorcière cruelle - ce château qui est en ruines - un bracelet en diamant </a:t>
            </a:r>
          </a:p>
        </p:txBody>
      </p:sp>
      <p:sp>
        <p:nvSpPr>
          <p:cNvPr id="14" name="Rogner un rectangle à un seul coin 13"/>
          <p:cNvSpPr/>
          <p:nvPr/>
        </p:nvSpPr>
        <p:spPr>
          <a:xfrm>
            <a:off x="5787942" y="3158170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5787942" y="1424608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89</Words>
  <Application>Microsoft Office PowerPoint</Application>
  <PresentationFormat>Format A4 (210 x 297 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57</cp:revision>
  <dcterms:created xsi:type="dcterms:W3CDTF">2012-10-29T16:06:26Z</dcterms:created>
  <dcterms:modified xsi:type="dcterms:W3CDTF">2013-01-03T11:11:48Z</dcterms:modified>
</cp:coreProperties>
</file>