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77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paul BRUYERE" initials="jpB" lastIdx="1" clrIdx="0">
    <p:extLst>
      <p:ext uri="{19B8F6BF-5375-455C-9EA6-DF929625EA0E}">
        <p15:presenceInfo xmlns:p15="http://schemas.microsoft.com/office/powerpoint/2012/main" userId="490a89e3995b15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8:33:37.5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6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9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0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67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3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6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8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9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92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8CB6-C83A-4B14-B1BC-C744D7B504F7}" type="datetimeFigureOut">
              <a:rPr lang="fr-FR" smtClean="0"/>
              <a:t>31/08/2019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E26F-6112-458D-B282-9A1F2DE88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4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96980" y="2897747"/>
            <a:ext cx="911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0000CC"/>
                </a:solidFill>
              </a:rPr>
              <a:t>De l’H             à l’H</a:t>
            </a:r>
            <a:endParaRPr lang="fr-FR" sz="8000" b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46998" y="3245230"/>
            <a:ext cx="323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ydrogène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92484" y="3245230"/>
            <a:ext cx="264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omme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464" y="0"/>
            <a:ext cx="8096250" cy="668655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100034" y="3554569"/>
            <a:ext cx="850005" cy="126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3412901" y="4069724"/>
            <a:ext cx="1687133" cy="309093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6062" y="425003"/>
            <a:ext cx="3799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Proposer des équations de fusion permettant d’obtenir du carbone, de l’azote ou de l’oxygène…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9093" y="3554569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Et pour former du bore ou du </a:t>
            </a:r>
            <a:r>
              <a:rPr lang="fr-FR" sz="2400" b="1" dirty="0" err="1" smtClean="0">
                <a:solidFill>
                  <a:srgbClr val="FF0066"/>
                </a:solidFill>
              </a:rPr>
              <a:t>berylium</a:t>
            </a:r>
            <a:r>
              <a:rPr lang="fr-FR" sz="2400" b="1" dirty="0" smtClean="0">
                <a:solidFill>
                  <a:srgbClr val="FF0066"/>
                </a:solidFill>
              </a:rPr>
              <a:t> ???</a:t>
            </a:r>
            <a:endParaRPr lang="fr-FR" sz="2400" b="1" dirty="0">
              <a:solidFill>
                <a:srgbClr val="FF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6381" y="3554569"/>
            <a:ext cx="6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Be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3983" y="3785524"/>
            <a:ext cx="64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B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39026" y="4658771"/>
            <a:ext cx="24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(Discussion)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2853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0912" y="186597"/>
            <a:ext cx="1068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Comment a-t-on détecté et identifié tous ces éléments chimiques ?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83261" y="3522983"/>
            <a:ext cx="346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(« Messages de la lumière »)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0986" y="4627307"/>
            <a:ext cx="3213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CC"/>
                </a:solidFill>
              </a:rPr>
              <a:t>Fraunhofer met au point le premier spectroscope et obtient le premier spectre de la lumière solaire en 1814</a:t>
            </a:r>
            <a:endParaRPr lang="fr-FR" sz="2400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9031" y="786761"/>
            <a:ext cx="743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En analysant la lumière reçue des étoiles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74265" y="1397499"/>
            <a:ext cx="728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C0000"/>
                </a:solidFill>
              </a:rPr>
              <a:t>- En la décomposant de manière à obtenir son spectre</a:t>
            </a:r>
            <a:endParaRPr lang="fr-FR" sz="2400" b="1" i="1" dirty="0">
              <a:solidFill>
                <a:srgbClr val="CC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74265" y="1876978"/>
            <a:ext cx="713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C0000"/>
                </a:solidFill>
              </a:rPr>
              <a:t>- En caractérisant les raies sombres observées au sein de ce spectre</a:t>
            </a:r>
            <a:endParaRPr lang="fr-FR" sz="2400" b="1" i="1" dirty="0">
              <a:solidFill>
                <a:srgbClr val="CC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2150" y="2584475"/>
            <a:ext cx="674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0033"/>
                </a:solidFill>
              </a:rPr>
              <a:t>C’est-à-dire en associant l’existence de ces raies à la </a:t>
            </a:r>
            <a:r>
              <a:rPr lang="fr-FR" sz="2400" b="1" smtClean="0">
                <a:solidFill>
                  <a:srgbClr val="990033"/>
                </a:solidFill>
              </a:rPr>
              <a:t>présence d’éléments chimiques donnés </a:t>
            </a:r>
            <a:r>
              <a:rPr lang="fr-FR" sz="2400" b="1" dirty="0" smtClean="0">
                <a:solidFill>
                  <a:srgbClr val="990033"/>
                </a:solidFill>
              </a:rPr>
              <a:t>dans l’étoile</a:t>
            </a:r>
            <a:endParaRPr lang="fr-FR" sz="2400" b="1" dirty="0">
              <a:solidFill>
                <a:srgbClr val="990033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60" y="4033451"/>
            <a:ext cx="7553458" cy="27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885416" y="2627287"/>
                <a:ext cx="3692870" cy="309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99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16" y="2627287"/>
                <a:ext cx="3692870" cy="30919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93183" y="5911403"/>
            <a:ext cx="1210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Et c’est bien l’élément hydrogène qui est principalement identifié grâce à ce premier spectre…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26" y="72191"/>
            <a:ext cx="4988630" cy="17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39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335" y="3631842"/>
            <a:ext cx="727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A titre de comparaison, les spectre de H (absorption et émission) :</a:t>
            </a:r>
            <a:endParaRPr lang="fr-FR" sz="2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" y="4129881"/>
            <a:ext cx="1168113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2275" y="309093"/>
            <a:ext cx="11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mtClean="0">
                <a:solidFill>
                  <a:srgbClr val="0000CC"/>
                </a:solidFill>
              </a:rPr>
              <a:t>Le rayonnement électromagnétique, c’est beaucoup plus vaste que la lumière visible !</a:t>
            </a:r>
            <a:endParaRPr lang="fr-FR" sz="2400" b="1" i="1">
              <a:solidFill>
                <a:srgbClr val="0000C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3092434"/>
            <a:ext cx="9620517" cy="9515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379" y="3130453"/>
            <a:ext cx="3528811" cy="9392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151" y="3117777"/>
            <a:ext cx="1790703" cy="9388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47" y="3143119"/>
            <a:ext cx="573109" cy="9388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784" y="3136989"/>
            <a:ext cx="278194" cy="9388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76" y="2515348"/>
            <a:ext cx="11168230" cy="21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124" y="309093"/>
            <a:ext cx="690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smtClean="0">
                <a:solidFill>
                  <a:srgbClr val="FF0000"/>
                </a:solidFill>
              </a:rPr>
              <a:t>D’autres </a:t>
            </a:r>
            <a:r>
              <a:rPr lang="fr-FR" sz="2400" b="1" i="1" dirty="0" smtClean="0">
                <a:solidFill>
                  <a:srgbClr val="FF0000"/>
                </a:solidFill>
              </a:rPr>
              <a:t>rayonnements </a:t>
            </a:r>
            <a:r>
              <a:rPr lang="fr-FR" sz="2400" b="1" i="1" smtClean="0">
                <a:solidFill>
                  <a:srgbClr val="FF0000"/>
                </a:solidFill>
              </a:rPr>
              <a:t>ont donc pu </a:t>
            </a:r>
            <a:r>
              <a:rPr lang="fr-FR" sz="2400" b="1" i="1" dirty="0" smtClean="0">
                <a:solidFill>
                  <a:srgbClr val="FF0000"/>
                </a:solidFill>
              </a:rPr>
              <a:t>être analysés pour </a:t>
            </a:r>
            <a:r>
              <a:rPr lang="fr-FR" sz="2400" b="1" i="1" smtClean="0">
                <a:solidFill>
                  <a:srgbClr val="FF0000"/>
                </a:solidFill>
              </a:rPr>
              <a:t>l’obtention de nouvelles </a:t>
            </a:r>
            <a:r>
              <a:rPr lang="fr-FR" sz="2400" b="1" i="1" dirty="0" smtClean="0">
                <a:solidFill>
                  <a:srgbClr val="FF0000"/>
                </a:solidFill>
              </a:rPr>
              <a:t>informations…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01" y="309092"/>
            <a:ext cx="1887380" cy="64379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53093" y="669701"/>
            <a:ext cx="59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X *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453093" y="1565232"/>
            <a:ext cx="63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UV*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324260" y="2460763"/>
            <a:ext cx="110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visible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427335" y="4034286"/>
            <a:ext cx="73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IR *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938080" y="5607809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IR lointain *</a:t>
            </a:r>
            <a:endParaRPr lang="fr-FR" sz="20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4" y="1413319"/>
            <a:ext cx="2975106" cy="217036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27895" y="1349789"/>
            <a:ext cx="309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 (visible, Hubble)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4" y="4002246"/>
            <a:ext cx="2383743" cy="22861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95867" y="3889974"/>
            <a:ext cx="283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 </a:t>
            </a:r>
          </a:p>
          <a:p>
            <a:r>
              <a:rPr lang="fr-FR" sz="2400" b="1" i="1" dirty="0" smtClean="0">
                <a:solidFill>
                  <a:srgbClr val="0000CC"/>
                </a:solidFill>
              </a:rPr>
              <a:t>(X + traitement, Chandra)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307" y="2662710"/>
            <a:ext cx="2840982" cy="249957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629219" y="5357611"/>
            <a:ext cx="30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Nébuleuse du crabe</a:t>
            </a:r>
          </a:p>
          <a:p>
            <a:r>
              <a:rPr lang="fr-FR" sz="2400" b="1" i="1" dirty="0" smtClean="0">
                <a:solidFill>
                  <a:srgbClr val="0000CC"/>
                </a:solidFill>
              </a:rPr>
              <a:t>(IR + traitement, </a:t>
            </a:r>
            <a:r>
              <a:rPr lang="fr-FR" sz="2400" b="1" i="1" dirty="0" err="1" smtClean="0">
                <a:solidFill>
                  <a:srgbClr val="0000CC"/>
                </a:solidFill>
              </a:rPr>
              <a:t>Spitzer</a:t>
            </a:r>
            <a:r>
              <a:rPr lang="fr-FR" sz="2400" b="1" i="1" dirty="0" smtClean="0">
                <a:solidFill>
                  <a:srgbClr val="0000CC"/>
                </a:solidFill>
              </a:rPr>
              <a:t>)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6670" y="450761"/>
            <a:ext cx="719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Revenons à nos éléments chimiques dans l’Univers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94704" y="912426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Abondances relatives dans l’Univers (de nos jours) : 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435646"/>
            <a:ext cx="9908218" cy="43856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584101" y="3966693"/>
            <a:ext cx="1030310" cy="927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72743" y="4709306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(discussion)</a:t>
            </a:r>
            <a:endParaRPr lang="fr-F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4704" y="474545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Abondances relatives terrestres (de nos jours) : 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75" y="997765"/>
            <a:ext cx="9318880" cy="54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3730387"/>
            <a:ext cx="5073795" cy="2966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3335"/>
            <a:ext cx="7187418" cy="31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3" y="592428"/>
            <a:ext cx="11912204" cy="61561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0456" y="141668"/>
            <a:ext cx="11668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Si l’on y regarde de plus près et que l’on inclut dans la comparaison un milieu vivant bien connu : 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243256" y="2936383"/>
            <a:ext cx="695459" cy="1275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" y="2900638"/>
            <a:ext cx="859481" cy="7698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08" y="2773622"/>
            <a:ext cx="928169" cy="23521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889" y="2837129"/>
            <a:ext cx="1803934" cy="89685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6658377" y="2678806"/>
            <a:ext cx="0" cy="3889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493949" y="2900638"/>
            <a:ext cx="1725769" cy="833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924282" y="5280338"/>
            <a:ext cx="463639" cy="386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538330" y="2837129"/>
            <a:ext cx="2001079" cy="896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052293" y="6139821"/>
            <a:ext cx="689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Tous ces commentaires sont à retenir…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21" grpId="0" animBg="1"/>
      <p:bldP spid="23" grpId="0" animBg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7881" y="296214"/>
            <a:ext cx="655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7030A0"/>
                </a:solidFill>
              </a:rPr>
              <a:t>Aujourd’hui nous connaissons : </a:t>
            </a:r>
            <a:endParaRPr lang="fr-FR" sz="3200" b="1" i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880989"/>
            <a:ext cx="8423349" cy="58771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50627" y="5151550"/>
            <a:ext cx="3116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</a:rPr>
              <a:t>De nombreux éléments chimiques…</a:t>
            </a:r>
            <a:endParaRPr lang="fr-FR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5464" y="965916"/>
            <a:ext cx="7856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La </a:t>
            </a:r>
            <a:r>
              <a:rPr lang="fr-FR" sz="2800" b="1" i="1" dirty="0">
                <a:solidFill>
                  <a:srgbClr val="FF0066"/>
                </a:solidFill>
              </a:rPr>
              <a:t>matière connue de l’Univers est formée principalement d’hydrogène et d’hélium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5003" y="231820"/>
            <a:ext cx="676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Conclusion (à savoir) : 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0771" y="2192454"/>
            <a:ext cx="763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CC0000"/>
                </a:solidFill>
              </a:rPr>
              <a:t>- La Terre </a:t>
            </a:r>
            <a:r>
              <a:rPr lang="fr-FR" sz="2800" b="1" i="1" dirty="0">
                <a:solidFill>
                  <a:srgbClr val="CC0000"/>
                </a:solidFill>
              </a:rPr>
              <a:t>est surtout constituée d’oxygène, d’hydrogène, de fer, de silicium, de magnésium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8355" y="3631842"/>
            <a:ext cx="6967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- </a:t>
            </a:r>
            <a:r>
              <a:rPr lang="fr-FR" sz="2800" b="1" i="1" dirty="0">
                <a:solidFill>
                  <a:srgbClr val="FF0000"/>
                </a:solidFill>
              </a:rPr>
              <a:t>L</a:t>
            </a:r>
            <a:r>
              <a:rPr lang="fr-FR" sz="2800" b="1" i="1" dirty="0" smtClean="0">
                <a:solidFill>
                  <a:srgbClr val="FF0000"/>
                </a:solidFill>
              </a:rPr>
              <a:t>es </a:t>
            </a:r>
            <a:r>
              <a:rPr lang="fr-FR" sz="2800" b="1" i="1" dirty="0">
                <a:solidFill>
                  <a:srgbClr val="FF0000"/>
                </a:solidFill>
              </a:rPr>
              <a:t>êtres vivants </a:t>
            </a:r>
            <a:r>
              <a:rPr lang="fr-FR" sz="2800" b="1" i="1" dirty="0" smtClean="0">
                <a:solidFill>
                  <a:srgbClr val="FF0000"/>
                </a:solidFill>
              </a:rPr>
              <a:t>sont constitués majoritairement de </a:t>
            </a:r>
            <a:r>
              <a:rPr lang="fr-FR" sz="2800" b="1" i="1" dirty="0">
                <a:solidFill>
                  <a:srgbClr val="FF0000"/>
                </a:solidFill>
              </a:rPr>
              <a:t>carbone, hydrogène, oxygène et azote. </a:t>
            </a:r>
          </a:p>
        </p:txBody>
      </p:sp>
    </p:spTree>
    <p:extLst>
      <p:ext uri="{BB962C8B-B14F-4D97-AF65-F5344CB8AC3E}">
        <p14:creationId xmlns:p14="http://schemas.microsoft.com/office/powerpoint/2010/main" val="42121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82873" y="5962918"/>
            <a:ext cx="54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De nombreuses molécules…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4698" y="115910"/>
            <a:ext cx="382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Et aussi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60620" y="1107583"/>
            <a:ext cx="2112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mtClean="0">
                <a:solidFill>
                  <a:srgbClr val="0000CC"/>
                </a:solidFill>
              </a:rPr>
              <a:t>O</a:t>
            </a:r>
            <a:r>
              <a:rPr lang="fr-FR" sz="4400" b="1" baseline="-25000" smtClean="0">
                <a:solidFill>
                  <a:srgbClr val="0000CC"/>
                </a:solidFill>
              </a:rPr>
              <a:t>2</a:t>
            </a:r>
            <a:endParaRPr lang="fr-FR" sz="4400" b="1" baseline="-2500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6558" y="1249251"/>
            <a:ext cx="159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mtClean="0">
                <a:solidFill>
                  <a:srgbClr val="FF0066"/>
                </a:solidFill>
              </a:rPr>
              <a:t>H</a:t>
            </a:r>
            <a:r>
              <a:rPr lang="fr-FR" sz="4000" b="1" baseline="-25000" smtClean="0">
                <a:solidFill>
                  <a:srgbClr val="FF0066"/>
                </a:solidFill>
              </a:rPr>
              <a:t>2</a:t>
            </a:r>
            <a:r>
              <a:rPr lang="fr-FR" sz="4000" b="1" smtClean="0">
                <a:solidFill>
                  <a:srgbClr val="FF0066"/>
                </a:solidFill>
              </a:rPr>
              <a:t>O</a:t>
            </a:r>
            <a:endParaRPr lang="fr-FR" sz="4000" b="1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40935" y="2704563"/>
            <a:ext cx="172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smtClean="0">
                <a:solidFill>
                  <a:srgbClr val="00B050"/>
                </a:solidFill>
              </a:rPr>
              <a:t>CO</a:t>
            </a:r>
            <a:r>
              <a:rPr lang="fr-FR" sz="4800" b="1" i="1" baseline="-25000" smtClean="0">
                <a:solidFill>
                  <a:srgbClr val="00B050"/>
                </a:solidFill>
              </a:rPr>
              <a:t>2</a:t>
            </a:r>
            <a:endParaRPr lang="fr-FR" sz="4800" b="1" i="1" baseline="-2500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43989" y="2936383"/>
            <a:ext cx="293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i="1" smtClean="0">
                <a:solidFill>
                  <a:srgbClr val="FFC000"/>
                </a:solidFill>
              </a:rPr>
              <a:t>C</a:t>
            </a:r>
            <a:r>
              <a:rPr lang="fr-FR" sz="4800" b="1" i="1" baseline="-25000" smtClean="0">
                <a:solidFill>
                  <a:srgbClr val="FFC000"/>
                </a:solidFill>
              </a:rPr>
              <a:t>2</a:t>
            </a:r>
            <a:r>
              <a:rPr lang="fr-FR" sz="4800" b="1" i="1" smtClean="0">
                <a:solidFill>
                  <a:srgbClr val="FFC000"/>
                </a:solidFill>
              </a:rPr>
              <a:t>H</a:t>
            </a:r>
            <a:r>
              <a:rPr lang="fr-FR" sz="4800" b="1" i="1" baseline="-25000" smtClean="0">
                <a:solidFill>
                  <a:srgbClr val="FFC000"/>
                </a:solidFill>
              </a:rPr>
              <a:t>6</a:t>
            </a:r>
            <a:r>
              <a:rPr lang="fr-FR" sz="4800" b="1" i="1" smtClean="0">
                <a:solidFill>
                  <a:srgbClr val="FFC000"/>
                </a:solidFill>
              </a:rPr>
              <a:t>O</a:t>
            </a:r>
            <a:endParaRPr lang="fr-FR" sz="4800" b="1" i="1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95470" y="4172755"/>
            <a:ext cx="311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smtClean="0">
                <a:solidFill>
                  <a:srgbClr val="7030A0"/>
                </a:solidFill>
              </a:rPr>
              <a:t>C</a:t>
            </a:r>
            <a:r>
              <a:rPr lang="fr-FR" sz="5400" b="1" i="1" baseline="-25000" smtClean="0">
                <a:solidFill>
                  <a:srgbClr val="7030A0"/>
                </a:solidFill>
              </a:rPr>
              <a:t>6</a:t>
            </a:r>
            <a:r>
              <a:rPr lang="fr-FR" sz="5400" b="1" i="1" smtClean="0">
                <a:solidFill>
                  <a:srgbClr val="7030A0"/>
                </a:solidFill>
              </a:rPr>
              <a:t>H</a:t>
            </a:r>
            <a:r>
              <a:rPr lang="fr-FR" sz="5400" b="1" i="1" baseline="-25000" smtClean="0">
                <a:solidFill>
                  <a:srgbClr val="7030A0"/>
                </a:solidFill>
              </a:rPr>
              <a:t>12</a:t>
            </a:r>
            <a:r>
              <a:rPr lang="fr-FR" sz="5400" b="1" i="1" smtClean="0">
                <a:solidFill>
                  <a:srgbClr val="7030A0"/>
                </a:solidFill>
              </a:rPr>
              <a:t>O</a:t>
            </a:r>
            <a:r>
              <a:rPr lang="fr-FR" sz="5400" b="1" i="1" baseline="-25000" smtClean="0">
                <a:solidFill>
                  <a:srgbClr val="7030A0"/>
                </a:solidFill>
              </a:rPr>
              <a:t>6</a:t>
            </a:r>
            <a:endParaRPr lang="fr-FR" sz="5400" b="1" i="1" baseline="-2500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78839" y="4494727"/>
            <a:ext cx="301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i="1" smtClean="0"/>
              <a:t>C</a:t>
            </a:r>
            <a:r>
              <a:rPr lang="fr-FR" sz="5400" b="1" i="1" baseline="-25000" smtClean="0"/>
              <a:t>9</a:t>
            </a:r>
            <a:r>
              <a:rPr lang="fr-FR" sz="5400" b="1" i="1" smtClean="0"/>
              <a:t>H</a:t>
            </a:r>
            <a:r>
              <a:rPr lang="fr-FR" sz="5400" b="1" i="1" baseline="-25000" smtClean="0"/>
              <a:t>11</a:t>
            </a:r>
            <a:r>
              <a:rPr lang="fr-FR" sz="5400" b="1" i="1" smtClean="0"/>
              <a:t>NO</a:t>
            </a:r>
            <a:r>
              <a:rPr lang="fr-FR" sz="5400" b="1" i="1" baseline="-25000" smtClean="0"/>
              <a:t>2</a:t>
            </a:r>
            <a:endParaRPr lang="fr-FR" sz="5400" b="1" i="1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10972800" y="5447763"/>
            <a:ext cx="106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(etc.)</a:t>
            </a:r>
            <a:endParaRPr lang="fr-FR" sz="2400" i="1"/>
          </a:p>
        </p:txBody>
      </p:sp>
    </p:spTree>
    <p:extLst>
      <p:ext uri="{BB962C8B-B14F-4D97-AF65-F5344CB8AC3E}">
        <p14:creationId xmlns:p14="http://schemas.microsoft.com/office/powerpoint/2010/main" val="1671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3334" y="156853"/>
            <a:ext cx="1026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B050"/>
                </a:solidFill>
              </a:rPr>
              <a:t>Pourtant, il y a quelques milliards d’années, </a:t>
            </a:r>
            <a:endParaRPr lang="fr-FR" sz="2800" b="1" i="1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20485" y="921395"/>
            <a:ext cx="61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66"/>
                </a:solidFill>
              </a:rPr>
              <a:t>d</a:t>
            </a:r>
            <a:r>
              <a:rPr lang="fr-FR" sz="3200" b="1" i="1" dirty="0" smtClean="0">
                <a:solidFill>
                  <a:srgbClr val="FF0066"/>
                </a:solidFill>
              </a:rPr>
              <a:t>ans les étoiles :</a:t>
            </a:r>
            <a:endParaRPr lang="fr-FR" sz="3200" b="1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027084" y="2009102"/>
                <a:ext cx="3692870" cy="309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99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sz="19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84" y="2009102"/>
                <a:ext cx="3692870" cy="30919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700790" y="5950041"/>
            <a:ext cx="333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(et puis c’est tout)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1460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01532" y="3078051"/>
            <a:ext cx="695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0000CC"/>
                </a:solidFill>
              </a:rPr>
              <a:t>Alors comment en est-on arrivé là ?</a:t>
            </a:r>
            <a:endParaRPr lang="fr-FR" sz="3600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60619" y="4456090"/>
            <a:ext cx="851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(</a:t>
            </a:r>
            <a:r>
              <a:rPr lang="fr-FR" sz="2400" i="1" dirty="0" smtClean="0"/>
              <a:t>Lecture d’extraits de «Poussières d’étoiles » d’Hubert Reeves)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8599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2428" y="321972"/>
            <a:ext cx="334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Fusion  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068973"/>
            <a:ext cx="4886513" cy="36639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03042" y="321972"/>
            <a:ext cx="5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FF0000"/>
                </a:solidFill>
              </a:rPr>
              <a:t>n</a:t>
            </a:r>
            <a:r>
              <a:rPr lang="fr-FR" sz="3200" b="1" i="1" dirty="0" smtClean="0">
                <a:solidFill>
                  <a:srgbClr val="FF0000"/>
                </a:solidFill>
              </a:rPr>
              <a:t>ucléaire dans les étoiles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05353" y="1068973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66"/>
                </a:solidFill>
              </a:rPr>
              <a:t>Mise en équation par Hans Bethe en 1939 : </a:t>
            </a:r>
            <a:endParaRPr lang="fr-FR" sz="32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029934" y="1991644"/>
                <a:ext cx="5162066" cy="317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 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  <m:e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fr-FR" sz="2400" b="1" baseline="-25000" dirty="0" smtClean="0"/>
                  <a:t> </a:t>
                </a:r>
                <a:r>
                  <a:rPr lang="fr-FR" sz="2400" b="1" dirty="0" smtClean="0"/>
                  <a:t>       (+</a:t>
                </a:r>
                <a:r>
                  <a:rPr lang="fr-FR" sz="2400" b="1" baseline="-25000" dirty="0" smtClean="0"/>
                  <a:t> </a:t>
                </a:r>
                <a:r>
                  <a:rPr lang="fr-FR" sz="2400" b="1" dirty="0" smtClean="0"/>
                  <a:t> </a:t>
                </a:r>
                <a:r>
                  <a:rPr lang="fr-FR" sz="2400" b="1" dirty="0" smtClean="0">
                    <a:latin typeface="Symbol" panose="05050102010706020507" pitchFamily="18" charset="2"/>
                  </a:rPr>
                  <a:t>n</a:t>
                </a:r>
                <a:r>
                  <a:rPr lang="fr-FR" sz="2400" b="1" baseline="-25000" dirty="0" smtClean="0"/>
                  <a:t>e</a:t>
                </a:r>
                <a:r>
                  <a:rPr lang="fr-FR" sz="2400" b="1" dirty="0" smtClean="0"/>
                  <a:t> )</a:t>
                </a:r>
                <a:r>
                  <a:rPr lang="fr-FR" sz="2400" b="1" baseline="-25000" dirty="0" smtClean="0"/>
                  <a:t>             </a:t>
                </a:r>
                <a:endParaRPr lang="fr-FR" sz="2400" b="1" dirty="0"/>
              </a:p>
              <a:p>
                <a:endParaRPr lang="fr-FR" sz="2400" b="1" i="1" dirty="0" smtClean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</m:e>
                    </m:sPre>
                  </m:oMath>
                </a14:m>
                <a:r>
                  <a:rPr lang="fr-FR" sz="2400" b="1" dirty="0">
                    <a:latin typeface="Symbol" panose="05050102010706020507" pitchFamily="18" charset="2"/>
                  </a:rPr>
                  <a:t>g</a:t>
                </a:r>
                <a:r>
                  <a:rPr lang="fr-FR" sz="2400" b="1" dirty="0"/>
                  <a:t>	</a:t>
                </a:r>
                <a:endParaRPr lang="fr-FR" sz="2400" b="1" dirty="0" smtClean="0"/>
              </a:p>
              <a:p>
                <a:endParaRPr lang="fr-FR" sz="2400" b="1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𝑯𝒆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𝑯𝒆</m:t>
                                </m:r>
                              </m:e>
                            </m:sPr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</m:e>
                    </m:sPre>
                    <m:sPre>
                      <m:sPre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sPre>
                      </m:e>
                    </m:sPre>
                  </m:oMath>
                </a14:m>
                <a:r>
                  <a:rPr lang="fr-FR" sz="2400" b="1" dirty="0"/>
                  <a:t> 	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934" y="1991644"/>
                <a:ext cx="5162066" cy="3179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975065" y="5653824"/>
            <a:ext cx="189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66"/>
                </a:solidFill>
              </a:rPr>
              <a:t>Bilan : </a:t>
            </a:r>
            <a:endParaRPr lang="fr-FR" sz="3200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940935" y="5473521"/>
                <a:ext cx="5750418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→ </m:t>
                        </m:r>
                        <m:sPre>
                          <m:sPrePr>
                            <m:ctrlP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r>
                              <a:rPr lang="fr-F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𝑯𝒆</m:t>
                            </m:r>
                          </m:e>
                        </m:sPr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sPre>
                  </m:oMath>
                </a14:m>
                <a:r>
                  <a:rPr lang="fr-FR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sPre>
                    <m:r>
                      <a:rPr lang="fr-FR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fr-FR" sz="3200" b="1" baseline="-25000" dirty="0">
                    <a:solidFill>
                      <a:srgbClr val="FF0000"/>
                    </a:solidFill>
                  </a:rPr>
                  <a:t>e</a:t>
                </a:r>
                <a:r>
                  <a:rPr lang="fr-FR" sz="3200" b="1" dirty="0">
                    <a:solidFill>
                      <a:srgbClr val="FF0000"/>
                    </a:solidFill>
                  </a:rPr>
                  <a:t> + </a:t>
                </a:r>
                <a:r>
                  <a:rPr lang="fr-FR" sz="3200" b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endParaRPr lang="fr-FR" sz="3200" b="1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935" y="5473521"/>
                <a:ext cx="5750418" cy="792140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>
          <a:xfrm flipV="1">
            <a:off x="9375820" y="3068862"/>
            <a:ext cx="315533" cy="33364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297215" y="3181488"/>
            <a:ext cx="123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positron</a:t>
            </a:r>
            <a:endParaRPr lang="fr-FR" sz="2000" b="1" dirty="0">
              <a:solidFill>
                <a:srgbClr val="0000CC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11037194" y="2990079"/>
            <a:ext cx="205152" cy="363354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826840" y="3304362"/>
            <a:ext cx="136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neutrino</a:t>
            </a:r>
            <a:endParaRPr lang="fr-FR" sz="2000" b="1" dirty="0">
              <a:solidFill>
                <a:srgbClr val="0000CC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9610967" y="3953814"/>
            <a:ext cx="176977" cy="24350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057167" y="4122106"/>
            <a:ext cx="408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</a:rPr>
              <a:t>Rayonnement électromagnétique</a:t>
            </a:r>
            <a:endParaRPr lang="fr-FR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4552" y="656823"/>
            <a:ext cx="9607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Chaque seconde sur le soleil, </a:t>
            </a:r>
            <a:r>
              <a:rPr lang="fr-FR" sz="3200" i="1" dirty="0" smtClean="0"/>
              <a:t>660 millions de tonnes </a:t>
            </a:r>
            <a:r>
              <a:rPr lang="fr-FR" sz="3200" i="1" dirty="0"/>
              <a:t>d’H sont transmutées par fusion en </a:t>
            </a:r>
            <a:r>
              <a:rPr lang="fr-FR" sz="3200" i="1" dirty="0" smtClean="0"/>
              <a:t>He.</a:t>
            </a:r>
          </a:p>
          <a:p>
            <a:r>
              <a:rPr lang="fr-FR" sz="3200" i="1" dirty="0" smtClean="0"/>
              <a:t>4,2 millions de tonnes  </a:t>
            </a:r>
            <a:r>
              <a:rPr lang="fr-FR" sz="3200" i="1" dirty="0"/>
              <a:t>de matière </a:t>
            </a:r>
            <a:r>
              <a:rPr lang="fr-FR" sz="3200" i="1" dirty="0" smtClean="0"/>
              <a:t>disparaissent et sont </a:t>
            </a:r>
            <a:r>
              <a:rPr lang="fr-FR" sz="3200" i="1" dirty="0"/>
              <a:t>transformés en </a:t>
            </a:r>
            <a:r>
              <a:rPr lang="fr-FR" sz="3200" i="1" dirty="0" smtClean="0"/>
              <a:t>rayonnement électromagnétique, ce qui libère une énergie de 3,8.10</a:t>
            </a:r>
            <a:r>
              <a:rPr lang="fr-FR" sz="3200" i="1" baseline="30000" dirty="0" smtClean="0"/>
              <a:t>28</a:t>
            </a:r>
            <a:r>
              <a:rPr lang="fr-FR" sz="3200" i="1" dirty="0" smtClean="0"/>
              <a:t> </a:t>
            </a:r>
            <a:r>
              <a:rPr lang="fr-FR" sz="3200" i="1" dirty="0"/>
              <a:t>J, </a:t>
            </a:r>
            <a:r>
              <a:rPr lang="fr-FR" sz="3200" i="1" dirty="0" smtClean="0"/>
              <a:t>l’équivalent de </a:t>
            </a:r>
            <a:r>
              <a:rPr lang="fr-FR" sz="3200" i="1" dirty="0"/>
              <a:t>l’énergie libérée par la combustion de 12 millions de milliards de litres </a:t>
            </a:r>
            <a:r>
              <a:rPr lang="fr-FR" sz="3200" i="1" dirty="0" smtClean="0"/>
              <a:t>d’essence…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93194" y="4520485"/>
            <a:ext cx="29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66"/>
                </a:solidFill>
              </a:rPr>
              <a:t>Chaque seconde…</a:t>
            </a:r>
          </a:p>
          <a:p>
            <a:endParaRPr lang="fr-FR" sz="2400" dirty="0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03820" y="5138670"/>
            <a:ext cx="7173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Et cela dure depuis 5 milliards d’années.</a:t>
            </a:r>
            <a:r>
              <a:rPr lang="fr-FR" sz="2800" b="1" dirty="0" smtClean="0">
                <a:solidFill>
                  <a:srgbClr val="0000CC"/>
                </a:solidFill>
                <a:effectLst/>
              </a:rPr>
              <a:t> </a:t>
            </a:r>
            <a:endParaRPr lang="fr-FR" sz="2800" b="1" dirty="0" smtClean="0">
              <a:solidFill>
                <a:srgbClr val="0000CC"/>
              </a:solidFill>
            </a:endParaRPr>
          </a:p>
          <a:p>
            <a:endParaRPr lang="fr-FR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886" y="1416677"/>
            <a:ext cx="1090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Fin de vie d’une grosse </a:t>
            </a:r>
            <a:r>
              <a:rPr lang="fr-FR" sz="2400" b="1" i="1" smtClean="0">
                <a:solidFill>
                  <a:srgbClr val="FF0000"/>
                </a:solidFill>
              </a:rPr>
              <a:t>étoile (Géante) :  supernova, </a:t>
            </a:r>
            <a:r>
              <a:rPr lang="fr-FR" sz="2400" b="1" i="1" dirty="0" smtClean="0">
                <a:solidFill>
                  <a:srgbClr val="FF0000"/>
                </a:solidFill>
              </a:rPr>
              <a:t>formation d’autres éléments, rémanent, agglomération de </a:t>
            </a:r>
            <a:r>
              <a:rPr lang="fr-FR" sz="2400" b="1" i="1" smtClean="0">
                <a:solidFill>
                  <a:srgbClr val="FF0000"/>
                </a:solidFill>
              </a:rPr>
              <a:t>la matière, formation d’atomes, de molécules, de premières poussières…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94750" y="3618963"/>
            <a:ext cx="373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smtClean="0">
                <a:solidFill>
                  <a:srgbClr val="CC0000"/>
                </a:solidFill>
              </a:rPr>
              <a:t>… de planètes</a:t>
            </a:r>
            <a:endParaRPr lang="fr-FR" sz="2800" b="1" i="1">
              <a:solidFill>
                <a:srgbClr val="CC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3487" y="296214"/>
            <a:ext cx="374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smtClean="0"/>
              <a:t>(suite de la lecture de « Poussières d’étoiles »)</a:t>
            </a:r>
            <a:endParaRPr lang="fr-FR" sz="2400" i="1"/>
          </a:p>
        </p:txBody>
      </p:sp>
    </p:spTree>
    <p:extLst>
      <p:ext uri="{BB962C8B-B14F-4D97-AF65-F5344CB8AC3E}">
        <p14:creationId xmlns:p14="http://schemas.microsoft.com/office/powerpoint/2010/main" val="12959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944" y="386366"/>
            <a:ext cx="9040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Un autre exemple de transformation nucléaire : la fission (de noyaux lourds, exemple de l’uranium)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59" y="2794946"/>
            <a:ext cx="4533363" cy="2220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6984" y="1694324"/>
                <a:ext cx="6339275" cy="1100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fr-F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fr-F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fr-FR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F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</m:t>
                            </m:r>
                            <m:sPre>
                              <m:sPrePr>
                                <m:ctrlP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sub>
                              <m:sup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93</m:t>
                                </m:r>
                              </m:sup>
                              <m:e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𝐾𝑟</m:t>
                                </m:r>
                                <m:r>
                                  <a:rPr lang="fr-FR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Pre>
                                  <m:sPrePr>
                                    <m:ctrlP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140</m:t>
                                    </m:r>
                                  </m:sup>
                                  <m:e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𝐵𝑎</m:t>
                                    </m:r>
                                    <m:r>
                                      <a:rPr lang="fr-FR" sz="3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  <m:sPre>
                                      <m:sPrePr>
                                        <m:ctrlP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fr-FR" sz="3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sPre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fr-FR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4" y="1694324"/>
                <a:ext cx="6339275" cy="1100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185634" y="3103808"/>
            <a:ext cx="249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Il y a des variantes :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3639" y="5692462"/>
            <a:ext cx="1102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CC"/>
                </a:solidFill>
              </a:rPr>
              <a:t>La fission nucléaire semble assez cohérente pour des noyaux très lourds… </a:t>
            </a:r>
            <a:endParaRPr lang="fr-FR" sz="2400" b="1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45510" y="6154127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(Discussion)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1152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5475</TotalTime>
  <Words>543</Words>
  <Application>Microsoft Office PowerPoint</Application>
  <PresentationFormat>Grand écran</PresentationFormat>
  <Paragraphs>83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paul BRUYERE</dc:creator>
  <cp:lastModifiedBy>jean paul BRUYERE</cp:lastModifiedBy>
  <cp:revision>42</cp:revision>
  <dcterms:created xsi:type="dcterms:W3CDTF">2019-08-13T16:10:26Z</dcterms:created>
  <dcterms:modified xsi:type="dcterms:W3CDTF">2019-08-31T06:20:46Z</dcterms:modified>
</cp:coreProperties>
</file>