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9999FF"/>
    <a:srgbClr val="FFFFFF"/>
    <a:srgbClr val="FF9900"/>
    <a:srgbClr val="FF9933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1184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FFC3-39BC-4EF5-8D47-48F26537FCFF}" type="datetimeFigureOut">
              <a:rPr lang="fr-FR" smtClean="0"/>
              <a:t>08/12/2019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7B6E-F618-4398-BAFC-E394FFDA68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717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FFC3-39BC-4EF5-8D47-48F26537FCFF}" type="datetimeFigureOut">
              <a:rPr lang="fr-FR" smtClean="0"/>
              <a:t>08/12/2019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7B6E-F618-4398-BAFC-E394FFDA68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929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FFC3-39BC-4EF5-8D47-48F26537FCFF}" type="datetimeFigureOut">
              <a:rPr lang="fr-FR" smtClean="0"/>
              <a:t>08/12/2019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7B6E-F618-4398-BAFC-E394FFDA68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662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FFC3-39BC-4EF5-8D47-48F26537FCFF}" type="datetimeFigureOut">
              <a:rPr lang="fr-FR" smtClean="0"/>
              <a:t>08/12/2019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7B6E-F618-4398-BAFC-E394FFDA68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0113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FFC3-39BC-4EF5-8D47-48F26537FCFF}" type="datetimeFigureOut">
              <a:rPr lang="fr-FR" smtClean="0"/>
              <a:t>08/12/2019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7B6E-F618-4398-BAFC-E394FFDA68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807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FFC3-39BC-4EF5-8D47-48F26537FCFF}" type="datetimeFigureOut">
              <a:rPr lang="fr-FR" smtClean="0"/>
              <a:t>08/12/2019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7B6E-F618-4398-BAFC-E394FFDA68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909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FFC3-39BC-4EF5-8D47-48F26537FCFF}" type="datetimeFigureOut">
              <a:rPr lang="fr-FR" smtClean="0"/>
              <a:t>08/12/2019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7B6E-F618-4398-BAFC-E394FFDA68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810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FFC3-39BC-4EF5-8D47-48F26537FCFF}" type="datetimeFigureOut">
              <a:rPr lang="fr-FR" smtClean="0"/>
              <a:t>08/12/2019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7B6E-F618-4398-BAFC-E394FFDA68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460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FFC3-39BC-4EF5-8D47-48F26537FCFF}" type="datetimeFigureOut">
              <a:rPr lang="fr-FR" smtClean="0"/>
              <a:t>08/12/2019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7B6E-F618-4398-BAFC-E394FFDA68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588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FFC3-39BC-4EF5-8D47-48F26537FCFF}" type="datetimeFigureOut">
              <a:rPr lang="fr-FR" smtClean="0"/>
              <a:t>08/12/2019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7B6E-F618-4398-BAFC-E394FFDA68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5550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FFC3-39BC-4EF5-8D47-48F26537FCFF}" type="datetimeFigureOut">
              <a:rPr lang="fr-FR" smtClean="0"/>
              <a:t>08/12/2019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7B6E-F618-4398-BAFC-E394FFDA68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903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9FFC3-39BC-4EF5-8D47-48F26537FCFF}" type="datetimeFigureOut">
              <a:rPr lang="fr-FR" smtClean="0"/>
              <a:t>08/12/2019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77B6E-F618-4398-BAFC-E394FFDA68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3465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6E9DC865-2526-4018-B7A1-154DEF4A34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500073"/>
              </p:ext>
            </p:extLst>
          </p:nvPr>
        </p:nvGraphicFramePr>
        <p:xfrm>
          <a:off x="579438" y="390525"/>
          <a:ext cx="8640000" cy="57960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640000">
                  <a:extLst>
                    <a:ext uri="{9D8B030D-6E8A-4147-A177-3AD203B41FA5}">
                      <a16:colId xmlns:a16="http://schemas.microsoft.com/office/drawing/2014/main" val="4091580909"/>
                    </a:ext>
                  </a:extLst>
                </a:gridCol>
              </a:tblGrid>
              <a:tr h="82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4400" b="0" i="0" u="none" dirty="0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Centre</a:t>
                      </a:r>
                      <a:r>
                        <a:rPr lang="fr-FR" sz="4400" b="0" i="0" u="none" baseline="0" dirty="0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 de Langage Oral </a:t>
                      </a:r>
                      <a:r>
                        <a:rPr lang="fr-FR" sz="4400" b="0" i="0" u="none" baseline="0" dirty="0">
                          <a:solidFill>
                            <a:srgbClr val="7F7F7F"/>
                          </a:solidFill>
                          <a:effectLst/>
                          <a:latin typeface="MTF Hello Again" panose="02000500000000000000" pitchFamily="2" charset="0"/>
                        </a:rPr>
                        <a:t>/</a:t>
                      </a:r>
                      <a:r>
                        <a:rPr lang="fr-FR" sz="4400" b="0" i="0" u="none" baseline="0" dirty="0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4400" b="0" i="0" u="none" baseline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de Lecture</a:t>
                      </a:r>
                      <a:endParaRPr lang="fr-FR" sz="4400" b="0" i="0" u="non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329862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400" b="0" i="0" u="none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Centre d’Ecriture </a:t>
                      </a:r>
                      <a:r>
                        <a:rPr lang="fr-FR" sz="4400" b="0" i="0" u="none" baseline="0" dirty="0">
                          <a:solidFill>
                            <a:srgbClr val="7F7F7F"/>
                          </a:solidFill>
                          <a:effectLst/>
                          <a:latin typeface="MTF Hello Again" panose="02000500000000000000" pitchFamily="2" charset="0"/>
                        </a:rPr>
                        <a:t>/ </a:t>
                      </a:r>
                      <a:r>
                        <a:rPr lang="fr-FR" sz="4400" b="0" i="0" u="non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de Production écrite</a:t>
                      </a:r>
                      <a:endParaRPr lang="fr-FR" sz="4400" b="0" i="0" u="non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8392354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400" b="0" i="0" u="none" dirty="0">
                          <a:solidFill>
                            <a:srgbClr val="00B0F0"/>
                          </a:solidFill>
                          <a:effectLst/>
                          <a:latin typeface="MTF Hello Again" panose="02000500000000000000" pitchFamily="2" charset="0"/>
                        </a:rPr>
                        <a:t>Centre</a:t>
                      </a:r>
                      <a:r>
                        <a:rPr lang="fr-FR" sz="4400" b="0" i="0" u="none" baseline="0" dirty="0">
                          <a:solidFill>
                            <a:srgbClr val="00B0F0"/>
                          </a:solidFill>
                          <a:effectLst/>
                          <a:latin typeface="MTF Hello Again" panose="02000500000000000000" pitchFamily="2" charset="0"/>
                        </a:rPr>
                        <a:t> de Grammaire </a:t>
                      </a:r>
                      <a:r>
                        <a:rPr lang="fr-FR" sz="4400" b="0" i="0" u="none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/</a:t>
                      </a:r>
                      <a:r>
                        <a:rPr lang="fr-FR" sz="4400" b="0" i="0" u="none" baseline="0" dirty="0">
                          <a:solidFill>
                            <a:srgbClr val="00B0F0"/>
                          </a:solidFill>
                          <a:effectLst/>
                          <a:latin typeface="MTF Hello Again" panose="02000500000000000000" pitchFamily="2" charset="0"/>
                        </a:rPr>
                        <a:t> de Conjugaison</a:t>
                      </a:r>
                      <a:endParaRPr lang="fr-FR" sz="4400" b="0" i="0" u="none" dirty="0">
                        <a:solidFill>
                          <a:srgbClr val="00B0F0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449608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4400" b="0" i="0" u="none" dirty="0">
                          <a:solidFill>
                            <a:schemeClr val="accent1"/>
                          </a:solidFill>
                          <a:effectLst/>
                          <a:latin typeface="MTF Hello Again" panose="02000500000000000000" pitchFamily="2" charset="0"/>
                        </a:rPr>
                        <a:t>Centre</a:t>
                      </a:r>
                      <a:r>
                        <a:rPr lang="fr-FR" sz="4400" b="0" i="0" u="none" baseline="0" dirty="0">
                          <a:solidFill>
                            <a:schemeClr val="accent1"/>
                          </a:solidFill>
                          <a:effectLst/>
                          <a:latin typeface="MTF Hello Again" panose="02000500000000000000" pitchFamily="2" charset="0"/>
                        </a:rPr>
                        <a:t> d’Orthographe </a:t>
                      </a:r>
                      <a:r>
                        <a:rPr lang="fr-FR" sz="4400" b="0" i="0" u="none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/</a:t>
                      </a:r>
                      <a:r>
                        <a:rPr lang="fr-FR" sz="4400" b="0" i="0" u="none" baseline="0" dirty="0">
                          <a:solidFill>
                            <a:schemeClr val="accent1"/>
                          </a:solidFill>
                          <a:effectLst/>
                          <a:latin typeface="MTF Hello Again" panose="02000500000000000000" pitchFamily="2" charset="0"/>
                        </a:rPr>
                        <a:t> de Lexique</a:t>
                      </a:r>
                      <a:endParaRPr lang="fr-FR" sz="4400" b="0" i="0" u="none" dirty="0">
                        <a:solidFill>
                          <a:schemeClr val="accent1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589252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4400" b="0" i="0" u="none" dirty="0">
                          <a:solidFill>
                            <a:schemeClr val="accent4"/>
                          </a:solidFill>
                          <a:effectLst/>
                          <a:latin typeface="MTF Hello Again" panose="02000500000000000000" pitchFamily="2" charset="0"/>
                        </a:rPr>
                        <a:t>Centre</a:t>
                      </a:r>
                      <a:r>
                        <a:rPr lang="fr-FR" sz="4400" b="0" i="0" u="none" baseline="0" dirty="0">
                          <a:solidFill>
                            <a:schemeClr val="accent4"/>
                          </a:solidFill>
                          <a:effectLst/>
                          <a:latin typeface="MTF Hello Again" panose="02000500000000000000" pitchFamily="2" charset="0"/>
                        </a:rPr>
                        <a:t> de Numération </a:t>
                      </a:r>
                      <a:r>
                        <a:rPr lang="fr-FR" sz="4400" b="0" i="0" u="none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/</a:t>
                      </a:r>
                      <a:r>
                        <a:rPr lang="fr-FR" sz="4400" b="0" i="0" u="none" baseline="0" dirty="0">
                          <a:solidFill>
                            <a:schemeClr val="accent2"/>
                          </a:solidFill>
                          <a:effectLst/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4400" b="0" i="0" u="none" baseline="0" dirty="0">
                          <a:solidFill>
                            <a:srgbClr val="FF9933"/>
                          </a:solidFill>
                          <a:effectLst/>
                          <a:latin typeface="MTF Hello Again" panose="02000500000000000000" pitchFamily="2" charset="0"/>
                        </a:rPr>
                        <a:t>de Calcul</a:t>
                      </a:r>
                      <a:endParaRPr lang="fr-FR" sz="4400" b="0" i="0" u="none" dirty="0">
                        <a:solidFill>
                          <a:srgbClr val="FF9933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212934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4400" b="0" i="0" u="none" dirty="0">
                          <a:solidFill>
                            <a:srgbClr val="FF0000"/>
                          </a:solidFill>
                          <a:effectLst/>
                          <a:latin typeface="MTF Hello Again" panose="02000500000000000000" pitchFamily="2" charset="0"/>
                        </a:rPr>
                        <a:t>Centre</a:t>
                      </a:r>
                      <a:r>
                        <a:rPr lang="fr-FR" sz="4400" b="0" i="0" u="none" baseline="0" dirty="0">
                          <a:solidFill>
                            <a:srgbClr val="FF0000"/>
                          </a:solidFill>
                          <a:effectLst/>
                          <a:latin typeface="MTF Hello Again" panose="02000500000000000000" pitchFamily="2" charset="0"/>
                        </a:rPr>
                        <a:t> de Géométrie </a:t>
                      </a:r>
                      <a:r>
                        <a:rPr lang="fr-FR" sz="4400" b="0" i="0" u="none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/</a:t>
                      </a:r>
                      <a:r>
                        <a:rPr lang="fr-FR" sz="4400" b="0" i="0" u="none" baseline="0" dirty="0">
                          <a:solidFill>
                            <a:srgbClr val="C00000"/>
                          </a:solidFill>
                          <a:effectLst/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4400" b="0" i="0" u="none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de Mesures</a:t>
                      </a:r>
                      <a:endParaRPr lang="fr-FR" sz="4400" b="0" i="0" u="non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8535152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400" b="0" i="0" u="none" dirty="0">
                          <a:solidFill>
                            <a:srgbClr val="C00000"/>
                          </a:solidFill>
                          <a:effectLst/>
                          <a:latin typeface="MTF Hello Again" panose="02000500000000000000" pitchFamily="2" charset="0"/>
                        </a:rPr>
                        <a:t>Centre</a:t>
                      </a:r>
                      <a:r>
                        <a:rPr lang="fr-FR" sz="4400" b="0" i="0" u="none" baseline="0" dirty="0">
                          <a:solidFill>
                            <a:srgbClr val="C00000"/>
                          </a:solidFill>
                          <a:effectLst/>
                          <a:latin typeface="MTF Hello Again" panose="02000500000000000000" pitchFamily="2" charset="0"/>
                        </a:rPr>
                        <a:t> de Problèmes</a:t>
                      </a:r>
                      <a:endParaRPr lang="fr-FR" sz="4400" b="0" i="0" u="none" dirty="0">
                        <a:solidFill>
                          <a:srgbClr val="C00000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842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766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6E9DC865-2526-4018-B7A1-154DEF4A34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253093"/>
              </p:ext>
            </p:extLst>
          </p:nvPr>
        </p:nvGraphicFramePr>
        <p:xfrm>
          <a:off x="579438" y="390525"/>
          <a:ext cx="8640000" cy="33120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640000">
                  <a:extLst>
                    <a:ext uri="{9D8B030D-6E8A-4147-A177-3AD203B41FA5}">
                      <a16:colId xmlns:a16="http://schemas.microsoft.com/office/drawing/2014/main" val="4091580909"/>
                    </a:ext>
                  </a:extLst>
                </a:gridCol>
              </a:tblGrid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400" i="0" u="none" baseline="0" dirty="0">
                          <a:solidFill>
                            <a:schemeClr val="accent6"/>
                          </a:solidFill>
                          <a:effectLst/>
                          <a:latin typeface="MTF Hello Again" panose="02000500000000000000" pitchFamily="2" charset="0"/>
                        </a:rPr>
                        <a:t>Centre de Questionner le monde</a:t>
                      </a:r>
                      <a:endParaRPr lang="fr-FR" sz="4400" i="0" u="none" dirty="0">
                        <a:solidFill>
                          <a:srgbClr val="CC3399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5802368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400" i="0" u="none" baseline="0" dirty="0">
                          <a:solidFill>
                            <a:srgbClr val="9999FF"/>
                          </a:solidFill>
                          <a:effectLst/>
                          <a:latin typeface="MTF Hello Again" panose="02000500000000000000" pitchFamily="2" charset="0"/>
                        </a:rPr>
                        <a:t>Centre d’Arts et d’Ecoute musicale</a:t>
                      </a:r>
                      <a:endParaRPr lang="fr-FR" sz="4400" i="0" u="none" dirty="0">
                        <a:solidFill>
                          <a:srgbClr val="CC3399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8932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400" i="0" u="none" dirty="0">
                          <a:solidFill>
                            <a:srgbClr val="FF7C80"/>
                          </a:solidFill>
                          <a:effectLst/>
                          <a:latin typeface="MTF Hello Again" panose="02000500000000000000" pitchFamily="2" charset="0"/>
                        </a:rPr>
                        <a:t>Centre de Mémoire et d’Attention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397661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400" i="0" u="none" dirty="0">
                          <a:solidFill>
                            <a:srgbClr val="FF9900"/>
                          </a:solidFill>
                          <a:effectLst/>
                          <a:latin typeface="MTF Hello Again" panose="02000500000000000000" pitchFamily="2" charset="0"/>
                        </a:rPr>
                        <a:t>Centre</a:t>
                      </a:r>
                      <a:r>
                        <a:rPr lang="fr-FR" sz="4400" i="0" u="none" baseline="0" dirty="0">
                          <a:solidFill>
                            <a:srgbClr val="FF9900"/>
                          </a:solidFill>
                          <a:effectLst/>
                          <a:latin typeface="MTF Hello Again" panose="02000500000000000000" pitchFamily="2" charset="0"/>
                        </a:rPr>
                        <a:t> d’Anglais </a:t>
                      </a:r>
                      <a:r>
                        <a:rPr lang="fr-FR" sz="4400" i="0" u="none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/ </a:t>
                      </a:r>
                      <a:r>
                        <a:rPr lang="fr-FR" sz="4400" i="0" u="none" baseline="0" dirty="0">
                          <a:solidFill>
                            <a:srgbClr val="FFC000"/>
                          </a:solidFill>
                          <a:effectLst/>
                          <a:latin typeface="MTF Hello Again" panose="02000500000000000000" pitchFamily="2" charset="0"/>
                        </a:rPr>
                        <a:t>d’Allemand</a:t>
                      </a:r>
                      <a:endParaRPr lang="fr-FR" sz="4400" i="0" u="none" dirty="0">
                        <a:solidFill>
                          <a:srgbClr val="9999FF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633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0546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6E9DC865-2526-4018-B7A1-154DEF4A34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755265"/>
              </p:ext>
            </p:extLst>
          </p:nvPr>
        </p:nvGraphicFramePr>
        <p:xfrm>
          <a:off x="579438" y="390525"/>
          <a:ext cx="8640000" cy="57960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640000">
                  <a:extLst>
                    <a:ext uri="{9D8B030D-6E8A-4147-A177-3AD203B41FA5}">
                      <a16:colId xmlns:a16="http://schemas.microsoft.com/office/drawing/2014/main" val="4091580909"/>
                    </a:ext>
                  </a:extLst>
                </a:gridCol>
              </a:tblGrid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i="0" u="none" baseline="0" dirty="0">
                          <a:solidFill>
                            <a:schemeClr val="bg1"/>
                          </a:solidFill>
                          <a:effectLst/>
                          <a:latin typeface="MTF Hello Again" panose="02000500000000000000" pitchFamily="2" charset="0"/>
                        </a:rPr>
                        <a:t>Centre de VALIDATION - </a:t>
                      </a:r>
                      <a:r>
                        <a:rPr lang="fr-FR" sz="3200" b="1" i="0" u="none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Ecriture </a:t>
                      </a:r>
                      <a:r>
                        <a:rPr lang="fr-FR" sz="3200" i="0" u="none" baseline="0" dirty="0">
                          <a:solidFill>
                            <a:srgbClr val="7F7F7F"/>
                          </a:solidFill>
                          <a:effectLst/>
                          <a:latin typeface="MTF Hello Again" panose="02000500000000000000" pitchFamily="2" charset="0"/>
                        </a:rPr>
                        <a:t>/ </a:t>
                      </a:r>
                      <a:r>
                        <a:rPr lang="fr-FR" sz="3200" i="0" u="non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Production écrite</a:t>
                      </a:r>
                      <a:endParaRPr lang="fr-FR" sz="3200" b="1" i="0" u="non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668028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i="0" u="none" baseline="0" dirty="0">
                          <a:solidFill>
                            <a:schemeClr val="bg1"/>
                          </a:solidFill>
                          <a:effectLst/>
                          <a:latin typeface="MTF Hello Again" panose="02000500000000000000" pitchFamily="2" charset="0"/>
                        </a:rPr>
                        <a:t>Centre de VALIDATION - </a:t>
                      </a:r>
                      <a:r>
                        <a:rPr lang="fr-FR" sz="3200" i="0" u="none" baseline="0" dirty="0">
                          <a:solidFill>
                            <a:srgbClr val="00B0F0"/>
                          </a:solidFill>
                          <a:effectLst/>
                          <a:latin typeface="MTF Hello Again" panose="02000500000000000000" pitchFamily="2" charset="0"/>
                        </a:rPr>
                        <a:t>Grammaire </a:t>
                      </a:r>
                      <a:r>
                        <a:rPr lang="fr-FR" sz="3200" i="0" u="none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/</a:t>
                      </a:r>
                      <a:r>
                        <a:rPr lang="fr-FR" sz="3200" i="0" u="none" baseline="0" dirty="0">
                          <a:solidFill>
                            <a:srgbClr val="00B0F0"/>
                          </a:solidFill>
                          <a:effectLst/>
                          <a:latin typeface="MTF Hello Again" panose="02000500000000000000" pitchFamily="2" charset="0"/>
                        </a:rPr>
                        <a:t> Conjugaison</a:t>
                      </a:r>
                      <a:endParaRPr lang="fr-FR" sz="3200" i="0" u="none" dirty="0">
                        <a:solidFill>
                          <a:srgbClr val="00B0F0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8932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3200" i="0" u="none" baseline="0" dirty="0">
                          <a:solidFill>
                            <a:schemeClr val="bg1"/>
                          </a:solidFill>
                          <a:effectLst/>
                          <a:latin typeface="MTF Hello Again" panose="02000500000000000000" pitchFamily="2" charset="0"/>
                        </a:rPr>
                        <a:t>Centre de VALIDATION - </a:t>
                      </a:r>
                      <a:r>
                        <a:rPr lang="fr-FR" sz="3200" i="0" u="none" baseline="0" dirty="0">
                          <a:solidFill>
                            <a:schemeClr val="accent1"/>
                          </a:solidFill>
                          <a:effectLst/>
                          <a:latin typeface="MTF Hello Again" panose="02000500000000000000" pitchFamily="2" charset="0"/>
                        </a:rPr>
                        <a:t>Orthographe </a:t>
                      </a:r>
                      <a:r>
                        <a:rPr lang="fr-FR" sz="3200" b="0" i="0" u="none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/</a:t>
                      </a:r>
                      <a:r>
                        <a:rPr lang="fr-FR" sz="3200" i="0" u="none" baseline="0" dirty="0">
                          <a:solidFill>
                            <a:schemeClr val="accent1"/>
                          </a:solidFill>
                          <a:effectLst/>
                          <a:latin typeface="MTF Hello Again" panose="02000500000000000000" pitchFamily="2" charset="0"/>
                        </a:rPr>
                        <a:t> Lexique</a:t>
                      </a:r>
                      <a:endParaRPr lang="fr-FR" sz="3200" i="0" u="none" dirty="0">
                        <a:solidFill>
                          <a:schemeClr val="accent1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97661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3200" i="0" u="none" baseline="0" dirty="0">
                          <a:solidFill>
                            <a:schemeClr val="bg1"/>
                          </a:solidFill>
                          <a:effectLst/>
                          <a:latin typeface="MTF Hello Again" panose="02000500000000000000" pitchFamily="2" charset="0"/>
                        </a:rPr>
                        <a:t>Centre de VALIDATION - </a:t>
                      </a:r>
                      <a:r>
                        <a:rPr lang="fr-FR" sz="3200" i="0" u="none" baseline="0" dirty="0">
                          <a:solidFill>
                            <a:schemeClr val="accent4"/>
                          </a:solidFill>
                          <a:effectLst/>
                          <a:latin typeface="MTF Hello Again" panose="02000500000000000000" pitchFamily="2" charset="0"/>
                        </a:rPr>
                        <a:t>Numération </a:t>
                      </a:r>
                      <a:r>
                        <a:rPr lang="fr-FR" sz="3200" i="0" u="none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/</a:t>
                      </a:r>
                      <a:r>
                        <a:rPr lang="fr-FR" sz="3200" i="0" u="none" baseline="0" dirty="0">
                          <a:solidFill>
                            <a:schemeClr val="accent2"/>
                          </a:solidFill>
                          <a:effectLst/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3200" i="0" u="none" baseline="0" dirty="0">
                          <a:solidFill>
                            <a:srgbClr val="FF9933"/>
                          </a:solidFill>
                          <a:effectLst/>
                          <a:latin typeface="MTF Hello Again" panose="02000500000000000000" pitchFamily="2" charset="0"/>
                        </a:rPr>
                        <a:t>Calcul</a:t>
                      </a:r>
                      <a:endParaRPr lang="fr-FR" sz="3200" i="0" u="none" dirty="0">
                        <a:solidFill>
                          <a:srgbClr val="FF9933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33418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3200" i="0" u="none" baseline="0" dirty="0">
                          <a:solidFill>
                            <a:schemeClr val="bg1"/>
                          </a:solidFill>
                          <a:effectLst/>
                          <a:latin typeface="MTF Hello Again" panose="02000500000000000000" pitchFamily="2" charset="0"/>
                        </a:rPr>
                        <a:t>Centre de VALIDATION - </a:t>
                      </a:r>
                      <a:r>
                        <a:rPr lang="fr-FR" sz="3200" i="0" u="none" baseline="0" dirty="0">
                          <a:solidFill>
                            <a:srgbClr val="FF0000"/>
                          </a:solidFill>
                          <a:effectLst/>
                          <a:latin typeface="MTF Hello Again" panose="02000500000000000000" pitchFamily="2" charset="0"/>
                        </a:rPr>
                        <a:t>Géométrie </a:t>
                      </a:r>
                      <a:r>
                        <a:rPr lang="fr-FR" sz="3200" i="0" u="none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/</a:t>
                      </a:r>
                      <a:r>
                        <a:rPr lang="fr-FR" sz="3200" i="0" u="none" baseline="0" dirty="0">
                          <a:solidFill>
                            <a:srgbClr val="C00000"/>
                          </a:solidFill>
                          <a:effectLst/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3200" i="0" u="none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de Mesures</a:t>
                      </a:r>
                      <a:endParaRPr lang="fr-FR" sz="3200" i="0" u="non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82048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i="0" u="none" baseline="0" dirty="0">
                          <a:solidFill>
                            <a:schemeClr val="bg1"/>
                          </a:solidFill>
                          <a:effectLst/>
                          <a:latin typeface="MTF Hello Again" panose="02000500000000000000" pitchFamily="2" charset="0"/>
                        </a:rPr>
                        <a:t>Centre de VALIDATION - </a:t>
                      </a:r>
                      <a:r>
                        <a:rPr lang="fr-FR" sz="3200" i="0" u="none" baseline="0" dirty="0">
                          <a:solidFill>
                            <a:srgbClr val="C00000"/>
                          </a:solidFill>
                          <a:effectLst/>
                          <a:latin typeface="MTF Hello Again" panose="02000500000000000000" pitchFamily="2" charset="0"/>
                        </a:rPr>
                        <a:t>Problèmes</a:t>
                      </a:r>
                      <a:endParaRPr lang="fr-FR" sz="3200" i="0" u="none" dirty="0">
                        <a:solidFill>
                          <a:srgbClr val="C00000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191345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400" i="0" u="none" dirty="0">
                        <a:solidFill>
                          <a:srgbClr val="00B0F0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445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5448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6E9DC865-2526-4018-B7A1-154DEF4A34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479219"/>
              </p:ext>
            </p:extLst>
          </p:nvPr>
        </p:nvGraphicFramePr>
        <p:xfrm>
          <a:off x="579438" y="390525"/>
          <a:ext cx="8640000" cy="57960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640000">
                  <a:extLst>
                    <a:ext uri="{9D8B030D-6E8A-4147-A177-3AD203B41FA5}">
                      <a16:colId xmlns:a16="http://schemas.microsoft.com/office/drawing/2014/main" val="4091580909"/>
                    </a:ext>
                  </a:extLst>
                </a:gridCol>
              </a:tblGrid>
              <a:tr h="82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4400" b="0" i="0" u="non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Réserve collective de la classe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329862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400" b="0" i="0" u="none" baseline="0" dirty="0">
                          <a:solidFill>
                            <a:srgbClr val="9999FF"/>
                          </a:solidFill>
                          <a:effectLst/>
                          <a:latin typeface="MTF Hello Again" panose="02000500000000000000" pitchFamily="2" charset="0"/>
                        </a:rPr>
                        <a:t>Feutres et crayons de couleur</a:t>
                      </a:r>
                      <a:endParaRPr lang="fr-FR" sz="4400" b="0" i="0" u="none" dirty="0">
                        <a:solidFill>
                          <a:srgbClr val="9999FF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8392354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400" b="0" i="0" u="none" dirty="0">
                          <a:solidFill>
                            <a:srgbClr val="FF0000"/>
                          </a:solidFill>
                          <a:effectLst/>
                          <a:latin typeface="MTF Hello Again" panose="02000500000000000000" pitchFamily="2" charset="0"/>
                        </a:rPr>
                        <a:t>Règles, équerres et Thamographe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449608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4400" b="0" i="0" u="none" dirty="0">
                          <a:solidFill>
                            <a:schemeClr val="accent1"/>
                          </a:solidFill>
                          <a:effectLst/>
                          <a:latin typeface="MTF Hello Again" panose="02000500000000000000" pitchFamily="2" charset="0"/>
                        </a:rPr>
                        <a:t>Tablettes d’écriture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589252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400" b="0" i="0" u="none" dirty="0">
                          <a:solidFill>
                            <a:srgbClr val="FF7C80"/>
                          </a:solidFill>
                          <a:effectLst/>
                          <a:latin typeface="MTF Hello Again" panose="02000500000000000000" pitchFamily="2" charset="0"/>
                        </a:rPr>
                        <a:t>Feuilles CANSON couleurs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212934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4400" b="0" i="0" u="none" dirty="0">
                          <a:solidFill>
                            <a:schemeClr val="bg1"/>
                          </a:solidFill>
                          <a:effectLst/>
                          <a:latin typeface="MTF Hello Again" panose="02000500000000000000" pitchFamily="2" charset="0"/>
                        </a:rPr>
                        <a:t>Feuilles CANSON blanches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535152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400" b="0" i="0" u="none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Feuilles de brouillon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842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9858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126</Words>
  <Application>Microsoft Office PowerPoint</Application>
  <PresentationFormat>Format A4 (210 x 297 mm)</PresentationFormat>
  <Paragraphs>24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MTF Hello Again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Séverine Walker</dc:creator>
  <cp:lastModifiedBy>Séverine Walker</cp:lastModifiedBy>
  <cp:revision>9</cp:revision>
  <dcterms:created xsi:type="dcterms:W3CDTF">2019-09-06T15:08:08Z</dcterms:created>
  <dcterms:modified xsi:type="dcterms:W3CDTF">2019-12-08T17:30:15Z</dcterms:modified>
</cp:coreProperties>
</file>