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1" r:id="rId4"/>
    <p:sldId id="263" r:id="rId5"/>
    <p:sldId id="264" r:id="rId6"/>
    <p:sldId id="265" r:id="rId7"/>
    <p:sldId id="266" r:id="rId8"/>
  </p:sldIdLst>
  <p:sldSz cx="9906000" cy="6858000" type="A4"/>
  <p:notesSz cx="6858000" cy="9144000"/>
  <p:defaultTextStyle>
    <a:defPPr>
      <a:defRPr lang="fr-FR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6" d="100"/>
          <a:sy n="86" d="100"/>
        </p:scale>
        <p:origin x="-1296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AAE0A-1D77-4BBC-96DD-FE1AC8E572CD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1C686-F62D-47C4-8415-5FEF7AA3D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883E0-9C80-4F0F-B147-87C1B8D5C315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C4737-B377-4382-858B-2DD6E963D7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4737-B377-4382-858B-2DD6E963D79D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4737-B377-4382-858B-2DD6E963D79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4737-B377-4382-858B-2DD6E963D79D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4737-B377-4382-858B-2DD6E963D79D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4737-B377-4382-858B-2DD6E963D79D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4737-B377-4382-858B-2DD6E963D79D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4737-B377-4382-858B-2DD6E963D79D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4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2" y="1535112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3" y="1535112"/>
            <a:ext cx="4378589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D2474-D4D3-45B3-8A94-A275C3F610E9}" type="datetimeFigureOut">
              <a:rPr lang="fr-FR" smtClean="0"/>
              <a:pPr/>
              <a:t>17/08/2011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977B-A649-4CF9-8349-71072F96AF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image" Target="../media/image1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416496" y="1196752"/>
          <a:ext cx="5537199" cy="5180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733"/>
                <a:gridCol w="1845733"/>
                <a:gridCol w="1845733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  <a:cs typeface="+mn-cs"/>
                        </a:rPr>
                        <a:t>J’entends </a:t>
                      </a:r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0024">
                <a:tc>
                  <a:txBody>
                    <a:bodyPr/>
                    <a:lstStyle/>
                    <a:p>
                      <a:pPr algn="ctr"/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</a:t>
                      </a:r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a]</a:t>
                      </a:r>
                    </a:p>
                    <a:p>
                      <a:pPr algn="ctr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 [è]</a:t>
                      </a:r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C]</a:t>
                      </a:r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Je vois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 a/â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ain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m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â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rbre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nim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p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tte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près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m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son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sem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ne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ch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se</a:t>
                      </a:r>
                    </a:p>
                    <a:p>
                      <a:pPr algn="ctr"/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mer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m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s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jam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s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m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du p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dem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cr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te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95302" y="273051"/>
            <a:ext cx="5465810" cy="6356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/>
              <a:t>   </a:t>
            </a:r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La lettre a . (1)</a:t>
            </a:r>
            <a:endParaRPr lang="fr-FR" sz="3600" dirty="0">
              <a:latin typeface="Script Ecole 2" pitchFamily="2" charset="0"/>
              <a:ea typeface="Script Ecole 2" pitchFamily="2" charset="0"/>
            </a:endParaRPr>
          </a:p>
        </p:txBody>
      </p:sp>
      <p:pic>
        <p:nvPicPr>
          <p:cNvPr id="1029" name="Picture 5"/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848544" y="1997968"/>
            <a:ext cx="9493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2760" y="1988840"/>
            <a:ext cx="8112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92960" y="2040260"/>
            <a:ext cx="8921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llipse 10"/>
          <p:cNvSpPr/>
          <p:nvPr/>
        </p:nvSpPr>
        <p:spPr>
          <a:xfrm>
            <a:off x="128464" y="260648"/>
            <a:ext cx="86409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>
                <a:solidFill>
                  <a:schemeClr val="tx1"/>
                </a:solidFill>
              </a:rPr>
              <a:t>O</a:t>
            </a:r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 cstate="print">
            <a:grayscl/>
          </a:blip>
          <a:srcRect l="52913" t="52913" r="2835" b="2835"/>
          <a:stretch>
            <a:fillRect/>
          </a:stretch>
        </p:blipFill>
        <p:spPr bwMode="auto">
          <a:xfrm>
            <a:off x="488504" y="1238874"/>
            <a:ext cx="605947" cy="60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1969" t="2835" r="2835" b="52913"/>
          <a:stretch>
            <a:fillRect/>
          </a:stretch>
        </p:blipFill>
        <p:spPr bwMode="auto">
          <a:xfrm>
            <a:off x="453803" y="3623082"/>
            <a:ext cx="610765" cy="5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416496" y="1196752"/>
          <a:ext cx="5472608" cy="5037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764196"/>
                <a:gridCol w="1764196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  <a:cs typeface="+mn-cs"/>
                        </a:rPr>
                        <a:t>J’entends </a:t>
                      </a:r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47976">
                <a:tc>
                  <a:txBody>
                    <a:bodyPr/>
                    <a:lstStyle/>
                    <a:p>
                      <a:pPr algn="ctr"/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</a:t>
                      </a:r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B]</a:t>
                      </a:r>
                    </a:p>
                    <a:p>
                      <a:pPr algn="ctr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 [o]</a:t>
                      </a:r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Je vois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latin typeface="Script Ecole 2" pitchFamily="2" charset="0"/>
                          <a:ea typeface="Script Ecole 2" pitchFamily="2" charset="0"/>
                        </a:rPr>
                        <a:t>au</a:t>
                      </a:r>
                      <a:endParaRPr lang="fr-FR" sz="3200" dirty="0"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eau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enf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ch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teur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s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gr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pl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che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or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ge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bl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u="sng" dirty="0" smtClean="0">
                          <a:latin typeface="Script Ecole 2" pitchFamily="2" charset="0"/>
                          <a:ea typeface="Script Ecole 2" pitchFamily="2" charset="0"/>
                        </a:rPr>
                        <a:t>au</a:t>
                      </a:r>
                      <a:r>
                        <a:rPr lang="fr-FR" dirty="0" smtClean="0">
                          <a:latin typeface="Script Ecole 2" pitchFamily="2" charset="0"/>
                          <a:ea typeface="Script Ecole 2" pitchFamily="2" charset="0"/>
                        </a:rPr>
                        <a:t>tour</a:t>
                      </a:r>
                    </a:p>
                    <a:p>
                      <a:pPr algn="ctr"/>
                      <a:r>
                        <a:rPr lang="fr-FR" dirty="0" smtClean="0">
                          <a:latin typeface="Script Ecole 2" pitchFamily="2" charset="0"/>
                          <a:ea typeface="Script Ecole 2" pitchFamily="2" charset="0"/>
                        </a:rPr>
                        <a:t>une f</a:t>
                      </a:r>
                      <a:r>
                        <a:rPr lang="fr-FR" b="1" u="sng" dirty="0" smtClean="0">
                          <a:latin typeface="Script Ecole 2" pitchFamily="2" charset="0"/>
                          <a:ea typeface="Script Ecole 2" pitchFamily="2" charset="0"/>
                        </a:rPr>
                        <a:t>au</a:t>
                      </a:r>
                      <a:r>
                        <a:rPr lang="fr-FR" dirty="0" smtClean="0">
                          <a:latin typeface="Script Ecole 2" pitchFamily="2" charset="0"/>
                          <a:ea typeface="Script Ecole 2" pitchFamily="2" charset="0"/>
                        </a:rPr>
                        <a:t>te</a:t>
                      </a:r>
                    </a:p>
                    <a:p>
                      <a:pPr algn="ctr"/>
                      <a:r>
                        <a:rPr lang="fr-FR" dirty="0" smtClean="0">
                          <a:latin typeface="Script Ecole 2" pitchFamily="2" charset="0"/>
                          <a:ea typeface="Script Ecole 2" pitchFamily="2" charset="0"/>
                        </a:rPr>
                        <a:t>j</a:t>
                      </a:r>
                      <a:r>
                        <a:rPr lang="fr-FR" b="1" u="sng" dirty="0" smtClean="0">
                          <a:latin typeface="Script Ecole 2" pitchFamily="2" charset="0"/>
                          <a:ea typeface="Script Ecole 2" pitchFamily="2" charset="0"/>
                        </a:rPr>
                        <a:t>au</a:t>
                      </a:r>
                      <a:r>
                        <a:rPr lang="fr-FR" dirty="0" smtClean="0">
                          <a:latin typeface="Script Ecole 2" pitchFamily="2" charset="0"/>
                          <a:ea typeface="Script Ecole 2" pitchFamily="2" charset="0"/>
                        </a:rPr>
                        <a:t>ne</a:t>
                      </a:r>
                    </a:p>
                    <a:p>
                      <a:pPr algn="ctr"/>
                      <a:r>
                        <a:rPr lang="fr-FR" b="1" u="sng" dirty="0" smtClean="0">
                          <a:latin typeface="Script Ecole 2" pitchFamily="2" charset="0"/>
                          <a:ea typeface="Script Ecole 2" pitchFamily="2" charset="0"/>
                        </a:rPr>
                        <a:t>au</a:t>
                      </a:r>
                      <a:r>
                        <a:rPr lang="fr-FR" dirty="0" smtClean="0">
                          <a:latin typeface="Script Ecole 2" pitchFamily="2" charset="0"/>
                          <a:ea typeface="Script Ecole 2" pitchFamily="2" charset="0"/>
                        </a:rPr>
                        <a:t>jourd’hui</a:t>
                      </a:r>
                      <a:endParaRPr lang="fr-FR" dirty="0"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gât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eau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bat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eau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chât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eau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mant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eau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morc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95302" y="273051"/>
            <a:ext cx="5465810" cy="6356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/>
              <a:t> </a:t>
            </a:r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La lettre a . (2)</a:t>
            </a:r>
            <a:endParaRPr lang="fr-FR" sz="3600" dirty="0">
              <a:latin typeface="Script Ecole 2" pitchFamily="2" charset="0"/>
              <a:ea typeface="Script Ecole 2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28464" y="260648"/>
            <a:ext cx="86409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>
                <a:solidFill>
                  <a:schemeClr val="tx1"/>
                </a:solidFill>
              </a:rPr>
              <a:t>O</a:t>
            </a:r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2560" y="2060848"/>
            <a:ext cx="952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28864" y="1988840"/>
            <a:ext cx="819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grayscl/>
          </a:blip>
          <a:srcRect l="52913" t="52913" r="2835" b="2835"/>
          <a:stretch>
            <a:fillRect/>
          </a:stretch>
        </p:blipFill>
        <p:spPr bwMode="auto">
          <a:xfrm>
            <a:off x="488504" y="1238874"/>
            <a:ext cx="605947" cy="60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1969" t="2835" r="2835" b="52913"/>
          <a:stretch>
            <a:fillRect/>
          </a:stretch>
        </p:blipFill>
        <p:spPr bwMode="auto">
          <a:xfrm>
            <a:off x="453803" y="3140968"/>
            <a:ext cx="610765" cy="5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416496" y="1052736"/>
          <a:ext cx="5544616" cy="5723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308"/>
                <a:gridCol w="277230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  <a:cs typeface="+mn-cs"/>
                        </a:rPr>
                        <a:t>J’entends </a:t>
                      </a:r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1952">
                <a:tc>
                  <a:txBody>
                    <a:bodyPr/>
                    <a:lstStyle/>
                    <a:p>
                      <a:pPr algn="l"/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[</a:t>
                      </a:r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o]</a:t>
                      </a:r>
                    </a:p>
                    <a:p>
                      <a:pPr algn="l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   [U]</a:t>
                      </a:r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Je vois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1872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-ô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vél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ô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té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b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nne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un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s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p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mme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gr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s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s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cl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che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bient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ô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</a:t>
                      </a:r>
                    </a:p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l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b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c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c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rage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j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rnée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cher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er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beauc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rs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95302" y="273051"/>
            <a:ext cx="5465810" cy="6356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La lettre O.   (1)</a:t>
            </a:r>
            <a:endParaRPr lang="fr-FR" sz="3600" dirty="0">
              <a:latin typeface="Script Ecole 2" pitchFamily="2" charset="0"/>
              <a:ea typeface="Script Ecole 2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28464" y="260648"/>
            <a:ext cx="86409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>
                <a:solidFill>
                  <a:schemeClr val="tx1"/>
                </a:solidFill>
              </a:rPr>
              <a:t>O</a:t>
            </a:r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664" y="1553093"/>
            <a:ext cx="1008112" cy="117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 l="52913" t="52913" r="2835" b="2835"/>
          <a:stretch>
            <a:fillRect/>
          </a:stretch>
        </p:blipFill>
        <p:spPr bwMode="auto">
          <a:xfrm>
            <a:off x="488504" y="1094858"/>
            <a:ext cx="605947" cy="60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1969" t="2835" r="2835" b="52913"/>
          <a:stretch>
            <a:fillRect/>
          </a:stretch>
        </p:blipFill>
        <p:spPr bwMode="auto">
          <a:xfrm>
            <a:off x="453803" y="2830994"/>
            <a:ext cx="610765" cy="5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76936" y="1469802"/>
            <a:ext cx="904677" cy="131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416496" y="1052736"/>
          <a:ext cx="5544616" cy="5723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308"/>
                <a:gridCol w="277230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  <a:cs typeface="+mn-cs"/>
                        </a:rPr>
                        <a:t>J’entends </a:t>
                      </a:r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1952">
                <a:tc>
                  <a:txBody>
                    <a:bodyPr/>
                    <a:lstStyle/>
                    <a:p>
                      <a:pPr algn="l"/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[</a:t>
                      </a:r>
                      <a:r>
                        <a:rPr lang="fr-FR" sz="1900" b="1" kern="1200" dirty="0" err="1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wa</a:t>
                      </a:r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algn="l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 [</a:t>
                      </a:r>
                      <a:r>
                        <a:rPr lang="fr-FR" sz="1900" b="1" kern="1200" dirty="0" err="1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wC</a:t>
                      </a:r>
                      <a:r>
                        <a:rPr lang="fr-FR" sz="19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]</a:t>
                      </a:r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Je vois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1872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</a:t>
                      </a:r>
                      <a:r>
                        <a:rPr lang="fr-FR" sz="3200" baseline="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oin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voix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devoir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pouvoir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croix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droite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trois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du bois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froid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roi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voici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coin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loin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moins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95302" y="273051"/>
            <a:ext cx="5465810" cy="6356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La lettre O.   (2)</a:t>
            </a:r>
            <a:endParaRPr lang="fr-FR" sz="3600" dirty="0">
              <a:latin typeface="Script Ecole 2" pitchFamily="2" charset="0"/>
              <a:ea typeface="Script Ecole 2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28464" y="260648"/>
            <a:ext cx="86409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>
                <a:solidFill>
                  <a:schemeClr val="tx1"/>
                </a:solidFill>
              </a:rPr>
              <a:t>O</a:t>
            </a:r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2913" t="52913" r="2835" b="2835"/>
          <a:stretch>
            <a:fillRect/>
          </a:stretch>
        </p:blipFill>
        <p:spPr bwMode="auto">
          <a:xfrm>
            <a:off x="488504" y="1094858"/>
            <a:ext cx="605947" cy="60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1969" t="2835" r="2835" b="52913"/>
          <a:stretch>
            <a:fillRect/>
          </a:stretch>
        </p:blipFill>
        <p:spPr bwMode="auto">
          <a:xfrm>
            <a:off x="453803" y="2830994"/>
            <a:ext cx="610765" cy="5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672" y="1484784"/>
            <a:ext cx="894146" cy="1250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20952" y="1484784"/>
            <a:ext cx="1091580" cy="1271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416496" y="1052736"/>
          <a:ext cx="8352928" cy="5022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  <a:cs typeface="+mn-cs"/>
                        </a:rPr>
                        <a:t>J’entends </a:t>
                      </a:r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50191">
                <a:tc gridSpan="4">
                  <a:txBody>
                    <a:bodyPr/>
                    <a:lstStyle/>
                    <a:p>
                      <a:pPr algn="l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Je vois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en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am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em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7696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mam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qu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av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b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br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p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dule</a:t>
                      </a:r>
                    </a:p>
                    <a:p>
                      <a:pPr algn="ctr"/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dre</a:t>
                      </a:r>
                    </a:p>
                    <a:p>
                      <a:pPr algn="ctr"/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core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souv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par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ch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am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bre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m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ger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dem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der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t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am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bour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c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am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pagne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t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em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ps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t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em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pête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em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bler</a:t>
                      </a:r>
                    </a:p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95302" y="273051"/>
            <a:ext cx="8274122" cy="6356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Le son </a:t>
            </a:r>
            <a:r>
              <a:rPr lang="fr-FR" sz="3600" dirty="0" smtClean="0">
                <a:latin typeface="Alphonetic" pitchFamily="2" charset="0"/>
              </a:rPr>
              <a:t>[B]</a:t>
            </a:r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 </a:t>
            </a:r>
            <a:endParaRPr lang="fr-FR" sz="3600" dirty="0">
              <a:latin typeface="Script Ecole 2" pitchFamily="2" charset="0"/>
              <a:ea typeface="Script Ecole 2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28464" y="260648"/>
            <a:ext cx="86409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>
                <a:solidFill>
                  <a:schemeClr val="tx1"/>
                </a:solidFill>
              </a:rPr>
              <a:t>O</a:t>
            </a:r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2913" t="52913" r="2835" b="2835"/>
          <a:stretch>
            <a:fillRect/>
          </a:stretch>
        </p:blipFill>
        <p:spPr bwMode="auto">
          <a:xfrm>
            <a:off x="488504" y="1094858"/>
            <a:ext cx="605947" cy="60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1969" t="2835" r="2835" b="52913"/>
          <a:stretch>
            <a:fillRect/>
          </a:stretch>
        </p:blipFill>
        <p:spPr bwMode="auto">
          <a:xfrm>
            <a:off x="453803" y="2830994"/>
            <a:ext cx="610765" cy="5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60913" y="1564321"/>
            <a:ext cx="1008111" cy="1216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416496" y="1052736"/>
          <a:ext cx="8352928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  <a:cs typeface="+mn-cs"/>
                        </a:rPr>
                        <a:t>J’entends </a:t>
                      </a:r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50191">
                <a:tc gridSpan="4">
                  <a:txBody>
                    <a:bodyPr/>
                    <a:lstStyle/>
                    <a:p>
                      <a:pPr algn="l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Je vois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in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im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ain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ein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7696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q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enf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chem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pr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s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ge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il gr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im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pe</a:t>
                      </a:r>
                    </a:p>
                    <a:p>
                      <a:pPr algn="ctr"/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im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portant</a:t>
                      </a:r>
                    </a:p>
                    <a:p>
                      <a:pPr algn="ctr"/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im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possible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t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im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bre</a:t>
                      </a:r>
                    </a:p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m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dem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m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tenant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terr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soud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pl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ein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p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ein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ture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c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ein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ture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p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ein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tre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2543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           Devant les lettres « b », « m » et « p » le « n » devient un « m ».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95302" y="273051"/>
            <a:ext cx="8274122" cy="6356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Le son </a:t>
            </a:r>
            <a:r>
              <a:rPr lang="fr-FR" sz="3600" dirty="0" smtClean="0">
                <a:latin typeface="Alphonetic" pitchFamily="2" charset="0"/>
              </a:rPr>
              <a:t>[C]</a:t>
            </a:r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 </a:t>
            </a:r>
            <a:endParaRPr lang="fr-FR" sz="3600" dirty="0">
              <a:latin typeface="Script Ecole 2" pitchFamily="2" charset="0"/>
              <a:ea typeface="Script Ecole 2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28464" y="260648"/>
            <a:ext cx="86409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>
                <a:solidFill>
                  <a:schemeClr val="tx1"/>
                </a:solidFill>
              </a:rPr>
              <a:t>O</a:t>
            </a:r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2913" t="52913" r="2835" b="2835"/>
          <a:stretch>
            <a:fillRect/>
          </a:stretch>
        </p:blipFill>
        <p:spPr bwMode="auto">
          <a:xfrm>
            <a:off x="488504" y="1094858"/>
            <a:ext cx="605947" cy="60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1969" t="2835" r="2835" b="52913"/>
          <a:stretch>
            <a:fillRect/>
          </a:stretch>
        </p:blipFill>
        <p:spPr bwMode="auto">
          <a:xfrm>
            <a:off x="453803" y="2830994"/>
            <a:ext cx="610765" cy="5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88905" y="1583397"/>
            <a:ext cx="1152127" cy="1197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8504" y="6038300"/>
            <a:ext cx="648072" cy="5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416496" y="980728"/>
          <a:ext cx="7560840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401147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  <a:cs typeface="+mn-cs"/>
                        </a:rPr>
                        <a:t>J’entends </a:t>
                      </a:r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48446">
                <a:tc gridSpan="2">
                  <a:txBody>
                    <a:bodyPr/>
                    <a:lstStyle/>
                    <a:p>
                      <a:pPr algn="l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1147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Je vois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9449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n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om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7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il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ronfle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prison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mouton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bonjour</a:t>
                      </a:r>
                      <a:endParaRPr lang="fr-FR" dirty="0" smtClean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non</a:t>
                      </a:r>
                      <a:endParaRPr lang="fr-FR" dirty="0" smtClean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contre </a:t>
                      </a:r>
                      <a:endParaRPr lang="fr-FR" dirty="0" smtClean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donc</a:t>
                      </a:r>
                      <a:endParaRPr lang="fr-FR" dirty="0" smtClean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monde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il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tombe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combien</a:t>
                      </a:r>
                      <a:endParaRPr lang="fr-FR" dirty="0" smtClean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compagnon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compliment</a:t>
                      </a:r>
                    </a:p>
                    <a:p>
                      <a:pPr algn="ctr"/>
                      <a:r>
                        <a:rPr lang="fr-FR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colombe     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696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           Devant les lettres « b » et « p » le « n » devient un « m ».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95302" y="273051"/>
            <a:ext cx="7482034" cy="6356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Le son </a:t>
            </a:r>
            <a:r>
              <a:rPr lang="fr-FR" sz="3600" dirty="0" smtClean="0">
                <a:latin typeface="Alphonetic" pitchFamily="2" charset="0"/>
              </a:rPr>
              <a:t>[I]</a:t>
            </a:r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 </a:t>
            </a:r>
            <a:endParaRPr lang="fr-FR" sz="3600" dirty="0">
              <a:latin typeface="Script Ecole 2" pitchFamily="2" charset="0"/>
              <a:ea typeface="Script Ecole 2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28464" y="260648"/>
            <a:ext cx="86409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>
                <a:solidFill>
                  <a:schemeClr val="tx1"/>
                </a:solidFill>
              </a:rPr>
              <a:t>O</a:t>
            </a:r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2913" t="52913" r="2835" b="2835"/>
          <a:stretch>
            <a:fillRect/>
          </a:stretch>
        </p:blipFill>
        <p:spPr bwMode="auto">
          <a:xfrm>
            <a:off x="488504" y="1094858"/>
            <a:ext cx="605947" cy="60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1969" t="2835" r="2835" b="52913"/>
          <a:stretch>
            <a:fillRect/>
          </a:stretch>
        </p:blipFill>
        <p:spPr bwMode="auto">
          <a:xfrm>
            <a:off x="453803" y="2830994"/>
            <a:ext cx="610765" cy="5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6856" y="1412776"/>
            <a:ext cx="1080120" cy="127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8504" y="6038300"/>
            <a:ext cx="648072" cy="5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326</Words>
  <Application>Microsoft Office PowerPoint</Application>
  <PresentationFormat>Format A4 (210 x 297 mm)</PresentationFormat>
  <Paragraphs>185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   La lettre a . (1)</vt:lpstr>
      <vt:lpstr> La lettre a . (2)</vt:lpstr>
      <vt:lpstr>La lettre O.   (1)</vt:lpstr>
      <vt:lpstr>La lettre O.   (2)</vt:lpstr>
      <vt:lpstr>Le son [B] </vt:lpstr>
      <vt:lpstr>Le son [C] </vt:lpstr>
      <vt:lpstr>Le son [I]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lettre A . (1)</dc:title>
  <dc:creator>karine</dc:creator>
  <cp:lastModifiedBy>Sandrine</cp:lastModifiedBy>
  <cp:revision>7</cp:revision>
  <dcterms:created xsi:type="dcterms:W3CDTF">2011-07-11T21:02:14Z</dcterms:created>
  <dcterms:modified xsi:type="dcterms:W3CDTF">2011-08-17T12:34:20Z</dcterms:modified>
</cp:coreProperties>
</file>