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4" r:id="rId5"/>
    <p:sldId id="258" r:id="rId6"/>
    <p:sldId id="259" r:id="rId7"/>
    <p:sldId id="260" r:id="rId8"/>
    <p:sldId id="261" r:id="rId9"/>
    <p:sldId id="262" r:id="rId10"/>
    <p:sldId id="263" r:id="rId11"/>
    <p:sldId id="270" r:id="rId12"/>
    <p:sldId id="271" r:id="rId13"/>
    <p:sldId id="269" r:id="rId14"/>
    <p:sldId id="265" r:id="rId15"/>
    <p:sldId id="272" r:id="rId16"/>
    <p:sldId id="266" r:id="rId17"/>
    <p:sldId id="273" r:id="rId18"/>
    <p:sldId id="267" r:id="rId1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CC0099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>
        <p:scale>
          <a:sx n="50" d="100"/>
          <a:sy n="50" d="100"/>
        </p:scale>
        <p:origin x="-3372" y="-1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45F59-9D84-4169-890C-0F1C243D5C6D}" type="datetimeFigureOut">
              <a:rPr lang="fr-FR"/>
              <a:pPr>
                <a:defRPr/>
              </a:pPr>
              <a:t>04/01/2017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956B2-E786-45DD-8C42-0D7763F99E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38343-4F47-4FD2-8EA9-7901D363DB8C}" type="datetimeFigureOut">
              <a:rPr lang="fr-FR"/>
              <a:pPr>
                <a:defRPr/>
              </a:pPr>
              <a:t>04/01/2017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5AFB3-0FC4-49CD-AE0D-82E0BC2CC19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BB799-A04E-42F1-8F14-93E136FFBFE5}" type="datetimeFigureOut">
              <a:rPr lang="fr-FR"/>
              <a:pPr>
                <a:defRPr/>
              </a:pPr>
              <a:t>04/01/2017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749A2-0FD4-49A8-8B1F-353E1D3F21D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D88B-F67E-4A20-8E57-6D9D4AC5D9DE}" type="datetimeFigureOut">
              <a:rPr lang="fr-FR"/>
              <a:pPr>
                <a:defRPr/>
              </a:pPr>
              <a:t>04/01/2017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ABEFC-DDB1-4E6B-94AB-36835BC22A2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49784-24A2-4CE5-98EF-F778D935AEEF}" type="datetimeFigureOut">
              <a:rPr lang="fr-FR"/>
              <a:pPr>
                <a:defRPr/>
              </a:pPr>
              <a:t>04/01/2017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ED9EC-64E5-4FFA-B40C-17B9690078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27270-344C-4A6C-A72B-971A9EA92F47}" type="datetimeFigureOut">
              <a:rPr lang="fr-FR"/>
              <a:pPr>
                <a:defRPr/>
              </a:pPr>
              <a:t>04/01/2017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80424-28AE-47AD-94EC-FC1CAAA0A1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9BEB4-9B1C-498E-8ABA-38AE41C16277}" type="datetimeFigureOut">
              <a:rPr lang="fr-FR"/>
              <a:pPr>
                <a:defRPr/>
              </a:pPr>
              <a:t>04/01/2017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C3460-91FE-467D-8A0F-4D5048D1FED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9D029-4EB2-497A-A506-B98FD2DED069}" type="datetimeFigureOut">
              <a:rPr lang="fr-FR"/>
              <a:pPr>
                <a:defRPr/>
              </a:pPr>
              <a:t>04/01/2017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511B5-4532-4B95-9B68-1819504ABD3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5A95A-2DA1-40DA-9D92-DB7406FD9777}" type="datetimeFigureOut">
              <a:rPr lang="fr-FR"/>
              <a:pPr>
                <a:defRPr/>
              </a:pPr>
              <a:t>04/01/2017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83D2C-E2C3-4379-A8EE-A31D3EF1C4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FD389-0654-4928-9529-61DC632D452A}" type="datetimeFigureOut">
              <a:rPr lang="fr-FR"/>
              <a:pPr>
                <a:defRPr/>
              </a:pPr>
              <a:t>04/01/2017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26C79-5570-4D2A-8C91-BF49469E72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D0050-CC75-4C40-AD1E-370BBFBA5E17}" type="datetimeFigureOut">
              <a:rPr lang="fr-FR"/>
              <a:pPr>
                <a:defRPr/>
              </a:pPr>
              <a:t>04/01/2017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40E9E-267E-4166-AD13-78670D56232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6B2B07-DB30-4935-9BAB-65CA57BC3403}" type="datetimeFigureOut">
              <a:rPr lang="fr-FR"/>
              <a:pPr>
                <a:defRPr/>
              </a:pPr>
              <a:t>04/01/2017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627D9D-0491-4169-8858-F7C117F3D2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4463" y="0"/>
          <a:ext cx="8891587" cy="685958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64160"/>
                <a:gridCol w="2964160"/>
                <a:gridCol w="2964160"/>
              </a:tblGrid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3343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836613"/>
            <a:ext cx="2509838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4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836613"/>
            <a:ext cx="2508250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5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836613"/>
            <a:ext cx="2509837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6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400" y="3068638"/>
            <a:ext cx="2509838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7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3089275"/>
            <a:ext cx="25082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8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3338" y="3068638"/>
            <a:ext cx="2509837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9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375" y="5373688"/>
            <a:ext cx="2509838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0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25" y="5373688"/>
            <a:ext cx="2509838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1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5373688"/>
            <a:ext cx="2509837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4463" y="0"/>
          <a:ext cx="8891587" cy="6858000"/>
        </p:xfrm>
        <a:graphic>
          <a:graphicData uri="http://schemas.openxmlformats.org/drawingml/2006/table">
            <a:tbl>
              <a:tblPr/>
              <a:tblGrid>
                <a:gridCol w="2963862"/>
                <a:gridCol w="2963863"/>
                <a:gridCol w="2963862"/>
              </a:tblGrid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Book Antiqua" pitchFamily="18" charset="0"/>
                          <a:ea typeface="FangSong" pitchFamily="49" charset="-122"/>
                          <a:cs typeface="Arial" charset="0"/>
                        </a:rPr>
                        <a:t>L’engagement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Book Antiqua" pitchFamily="18" charset="0"/>
                          <a:ea typeface="FangSong" pitchFamily="49" charset="-122"/>
                          <a:cs typeface="Arial" charset="0"/>
                        </a:rPr>
                        <a:t>L’engagement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Book Antiqua" pitchFamily="18" charset="0"/>
                          <a:ea typeface="FangSong" pitchFamily="49" charset="-122"/>
                          <a:cs typeface="Arial" charset="0"/>
                        </a:rPr>
                        <a:t>L’engagement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158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Qu’est ce qu’un ami ?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Situation : </a:t>
                      </a: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Tu veux traverser la rue, tu n’entends pas de voiture alors tu t’engages sur le passage piéton mais tu entends un cycliste crier très fort.</a:t>
                      </a:r>
                      <a:endParaRPr kumimoji="0" lang="fr-FR" sz="1600" b="0" i="0" u="sng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Pourquoi est-ce qu’on se parle ?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Book Antiqua" pitchFamily="18" charset="0"/>
                          <a:ea typeface="FangSong" pitchFamily="49" charset="-122"/>
                          <a:cs typeface="Arial" charset="0"/>
                        </a:rPr>
                        <a:t>L’engagement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Book Antiqua" pitchFamily="18" charset="0"/>
                          <a:ea typeface="FangSong" pitchFamily="49" charset="-122"/>
                          <a:cs typeface="Arial" charset="0"/>
                        </a:rPr>
                        <a:t>L’engagement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Book Antiqua" pitchFamily="18" charset="0"/>
                          <a:ea typeface="FangSong" pitchFamily="49" charset="-122"/>
                          <a:cs typeface="Arial" charset="0"/>
                        </a:rPr>
                        <a:t>L’engagement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158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Situation : </a:t>
                      </a: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Tu es seul à la maison avec ta maman. Elle fait la cuisine et tout à coup elle tombe dans les pommes.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Situation : </a:t>
                      </a: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Tu vas acheter le pain tout seul et en chemin tu vois deux voitures qui se rentent dedans.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Situation : </a:t>
                      </a: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 maman se sèche les cheveux pendant que ta petite sœur prend son bain. Elle pose le sèche cheveux mais il risque de tomber dans la baignoire. Pourquoi est-ce dangereux?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Book Antiqua" pitchFamily="18" charset="0"/>
                          <a:ea typeface="FangSong" pitchFamily="49" charset="-122"/>
                          <a:cs typeface="Arial" charset="0"/>
                        </a:rPr>
                        <a:t>L’engagement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Book Antiqua" pitchFamily="18" charset="0"/>
                          <a:ea typeface="FangSong" pitchFamily="49" charset="-122"/>
                          <a:cs typeface="Arial" charset="0"/>
                        </a:rPr>
                        <a:t>L’engagement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Book Antiqua" pitchFamily="18" charset="0"/>
                          <a:ea typeface="FangSong" pitchFamily="49" charset="-122"/>
                          <a:cs typeface="Arial" charset="0"/>
                        </a:rPr>
                        <a:t>L’engagement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158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Situation : </a:t>
                      </a: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Tu as promis d’aider ton papa à ranger le garage cet après midi mais un tes amis te propose de venir jouer avec lui.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Situation : </a:t>
                      </a: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Tu es dans la rue et tu vois une grande personne jeter le papier de son sandwich par terre.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Situation : </a:t>
                      </a: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C’est l’heure de se laver les dents. Ton petit frère laisse le robinet couler pendant 3 minutes.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4463" y="0"/>
          <a:ext cx="8891587" cy="685958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64160"/>
                <a:gridCol w="2964160"/>
                <a:gridCol w="2964160"/>
              </a:tblGrid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3583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836613"/>
            <a:ext cx="2509838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84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836613"/>
            <a:ext cx="2508250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85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836613"/>
            <a:ext cx="2509837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86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400" y="3068638"/>
            <a:ext cx="2509838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87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3089275"/>
            <a:ext cx="25082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88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3338" y="3068638"/>
            <a:ext cx="2509837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89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375" y="5373688"/>
            <a:ext cx="2509838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90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25" y="5373688"/>
            <a:ext cx="2509838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91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5373688"/>
            <a:ext cx="2509837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4463" y="0"/>
          <a:ext cx="8891587" cy="685958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64160"/>
                <a:gridCol w="2964160"/>
                <a:gridCol w="2964160"/>
              </a:tblGrid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b="1" dirty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b="1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b="1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4463" y="0"/>
          <a:ext cx="8891587" cy="68580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64160"/>
                <a:gridCol w="2964160"/>
                <a:gridCol w="2964160"/>
              </a:tblGrid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dirty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5631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765175"/>
            <a:ext cx="14382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32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1275" y="765175"/>
            <a:ext cx="1439863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33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765175"/>
            <a:ext cx="14382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34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3068638"/>
            <a:ext cx="1438275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35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5738" y="3068638"/>
            <a:ext cx="1438275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36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3068638"/>
            <a:ext cx="1438275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37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3138" y="5373688"/>
            <a:ext cx="14382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38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7325" y="5373688"/>
            <a:ext cx="14382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39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50075" y="5373688"/>
            <a:ext cx="14382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4463" y="0"/>
          <a:ext cx="8891587" cy="68580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64160"/>
                <a:gridCol w="2964160"/>
                <a:gridCol w="2964160"/>
              </a:tblGrid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dirty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4463" y="0"/>
          <a:ext cx="8891587" cy="68580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64160"/>
                <a:gridCol w="2964160"/>
                <a:gridCol w="2964160"/>
              </a:tblGrid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  <a:endParaRPr lang="fr-FR" sz="1600" dirty="0">
                        <a:solidFill>
                          <a:schemeClr val="accent6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  <a:endParaRPr lang="fr-FR" sz="1600" dirty="0">
                        <a:solidFill>
                          <a:schemeClr val="accent6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  <a:endParaRPr lang="fr-FR" sz="1600" dirty="0">
                        <a:solidFill>
                          <a:schemeClr val="accent6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7679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836613"/>
            <a:ext cx="1682750" cy="135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0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836613"/>
            <a:ext cx="1682750" cy="135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1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836613"/>
            <a:ext cx="1682750" cy="135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2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3068638"/>
            <a:ext cx="1682750" cy="135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3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3068638"/>
            <a:ext cx="1682750" cy="135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4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3068638"/>
            <a:ext cx="1682750" cy="135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5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5373688"/>
            <a:ext cx="1682750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6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8400" y="5373688"/>
            <a:ext cx="1682750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7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5373688"/>
            <a:ext cx="1682750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4463" y="0"/>
          <a:ext cx="8891587" cy="68580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64160"/>
                <a:gridCol w="2964160"/>
                <a:gridCol w="2964160"/>
              </a:tblGrid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  <a:endParaRPr lang="fr-FR" sz="1600" dirty="0">
                        <a:solidFill>
                          <a:schemeClr val="accent6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  <a:endParaRPr lang="fr-FR" sz="1600" dirty="0">
                        <a:solidFill>
                          <a:schemeClr val="accent6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  <a:endParaRPr lang="fr-FR" sz="1600" dirty="0">
                        <a:solidFill>
                          <a:schemeClr val="accent6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4463" y="0"/>
          <a:ext cx="8891587" cy="68580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64160"/>
                <a:gridCol w="2964160"/>
                <a:gridCol w="2964160"/>
              </a:tblGrid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  <a:endParaRPr lang="fr-FR" sz="2000" dirty="0">
                        <a:solidFill>
                          <a:srgbClr val="7030A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  <a:endParaRPr lang="fr-FR" sz="2000" b="1" dirty="0">
                        <a:solidFill>
                          <a:srgbClr val="7030A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  <a:endParaRPr lang="fr-FR" sz="2000" b="1" dirty="0">
                        <a:solidFill>
                          <a:srgbClr val="7030A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9727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7725" y="765175"/>
            <a:ext cx="1420813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28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62388" y="765175"/>
            <a:ext cx="14192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29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765175"/>
            <a:ext cx="1420813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30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3068638"/>
            <a:ext cx="1420812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31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41750" y="3068638"/>
            <a:ext cx="1420813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32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4975" y="3068638"/>
            <a:ext cx="1419225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33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5321300"/>
            <a:ext cx="1420812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34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41750" y="5321300"/>
            <a:ext cx="1420813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35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4975" y="5321300"/>
            <a:ext cx="1419225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4463" y="0"/>
          <a:ext cx="8891587" cy="68580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64160"/>
                <a:gridCol w="2964160"/>
                <a:gridCol w="2964160"/>
              </a:tblGrid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  <a:endParaRPr lang="fr-FR" sz="2000" dirty="0">
                        <a:solidFill>
                          <a:srgbClr val="7030A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  <a:endParaRPr lang="fr-FR" sz="2000" b="1" dirty="0">
                        <a:solidFill>
                          <a:srgbClr val="7030A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  <a:endParaRPr lang="fr-FR" sz="2000" b="1" dirty="0">
                        <a:solidFill>
                          <a:srgbClr val="7030A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4463" y="0"/>
          <a:ext cx="8891587" cy="685958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64160"/>
                <a:gridCol w="2964160"/>
                <a:gridCol w="2964160"/>
              </a:tblGrid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Qu’est ce que la jalousie, pourquoi éprouve-t-on de la jalousie ? 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courage, qu’est ce que c’est ? 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Est-ce qu’on peut être tous d’accord ? 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b="1" dirty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b="1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b="1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Qu’est-ce que c’est, une grande personne ? 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Qu’est-ce qui se passe quand on dort ? 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Qu’est-ce que les rêves ? 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Quelle est la différence entre un garçon et une fille ? 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Est-ce que tout le monde est pareil ? 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Quand on grandit, est-ce qu’on change ou est-ce qu’on reste le même ? 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4463" y="0"/>
          <a:ext cx="8891587" cy="685958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64160"/>
                <a:gridCol w="2964160"/>
                <a:gridCol w="2964160"/>
              </a:tblGrid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5391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836613"/>
            <a:ext cx="2509838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2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836613"/>
            <a:ext cx="2508250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3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836613"/>
            <a:ext cx="2509837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4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400" y="3068638"/>
            <a:ext cx="2509838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5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3089275"/>
            <a:ext cx="25082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6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3338" y="3068638"/>
            <a:ext cx="2509837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7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375" y="5373688"/>
            <a:ext cx="2509838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8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25" y="5373688"/>
            <a:ext cx="2509838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9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5373688"/>
            <a:ext cx="2509837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4463" y="0"/>
          <a:ext cx="8891587" cy="685958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64160"/>
                <a:gridCol w="2964160"/>
                <a:gridCol w="2964160"/>
              </a:tblGrid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quoi est-ce que ça sert de grandir ? 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Quand est-ce qu’on est vieux ? 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Quelle est la différence entre une personne et un animal ? 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b="1" dirty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b="1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b="1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</a:t>
                      </a:r>
                      <a:r>
                        <a:rPr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-ce que les adultes ont le droit de me faire du mal ? 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u="sng" dirty="0" smtClean="0"/>
                        <a:t>Situation</a:t>
                      </a:r>
                      <a:r>
                        <a:rPr lang="fr-FR" sz="1600" u="sng" baseline="0" dirty="0" smtClean="0"/>
                        <a:t> : </a:t>
                      </a:r>
                      <a:r>
                        <a:rPr lang="fr-FR" sz="1600" dirty="0" smtClean="0"/>
                        <a:t>Un nouvel</a:t>
                      </a:r>
                      <a:r>
                        <a:rPr lang="fr-FR" sz="1600" baseline="0" dirty="0" smtClean="0"/>
                        <a:t> élève arrive dans ta classe mais il ne parle pas Français. Tu aimerais aller jouer avec lui mais ton meilleur ami ne veut pas.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u="sng" dirty="0" smtClean="0"/>
                        <a:t>Situation</a:t>
                      </a:r>
                      <a:r>
                        <a:rPr lang="fr-FR" u="sng" baseline="0" dirty="0" smtClean="0"/>
                        <a:t> : </a:t>
                      </a:r>
                      <a:r>
                        <a:rPr lang="fr-FR" u="none" baseline="0" dirty="0" smtClean="0"/>
                        <a:t>Certains enfants de l’école ne fêtent pas noël.</a:t>
                      </a:r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 smtClean="0">
                          <a:solidFill>
                            <a:srgbClr val="00B0F0"/>
                          </a:solidFill>
                          <a:latin typeface="Book Antiqua" pitchFamily="18" charset="0"/>
                          <a:ea typeface="FangSong" pitchFamily="49" charset="-122"/>
                          <a:cs typeface="+mn-cs"/>
                        </a:rPr>
                        <a:t>La sensibilité : soi et les autres</a:t>
                      </a:r>
                      <a:endParaRPr lang="fr-FR" sz="2000" dirty="0" smtClean="0">
                        <a:solidFill>
                          <a:srgbClr val="00B0F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r>
                        <a:rPr lang="fr-FR" u="sng" dirty="0" smtClean="0"/>
                        <a:t>Situation</a:t>
                      </a:r>
                      <a:r>
                        <a:rPr lang="fr-FR" u="sng" baseline="0" dirty="0" smtClean="0"/>
                        <a:t> : </a:t>
                      </a:r>
                      <a:r>
                        <a:rPr lang="fr-FR" u="none" baseline="0" dirty="0" smtClean="0"/>
                        <a:t>Il y a trois enfants avec la peau noire dans ta classe mais tu n’as jamais osé leur parler.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u="sng" dirty="0" smtClean="0"/>
                        <a:t>Situation</a:t>
                      </a:r>
                      <a:r>
                        <a:rPr lang="fr-FR" u="sng" baseline="0" dirty="0" smtClean="0"/>
                        <a:t> : </a:t>
                      </a:r>
                      <a:r>
                        <a:rPr lang="fr-FR" u="none" baseline="0" dirty="0" smtClean="0"/>
                        <a:t> Un adulte de l’école refuse de s’occuper de toi à la cantine parce que tu ne manges pas de viande. 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u="sng" dirty="0" smtClean="0"/>
                        <a:t>Situation</a:t>
                      </a:r>
                      <a:r>
                        <a:rPr lang="fr-FR" u="sng" baseline="0" dirty="0" smtClean="0"/>
                        <a:t> : </a:t>
                      </a:r>
                      <a:r>
                        <a:rPr lang="fr-FR" u="none" baseline="0" dirty="0" smtClean="0"/>
                        <a:t> Aujourd’hui tu as très faim alors tu décides de pousser tout le monde pour arriver le premier à la cantine.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4463" y="0"/>
          <a:ext cx="8891587" cy="68580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64160"/>
                <a:gridCol w="2964160"/>
                <a:gridCol w="2964160"/>
              </a:tblGrid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dirty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7439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765175"/>
            <a:ext cx="14382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40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1275" y="765175"/>
            <a:ext cx="1439863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41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765175"/>
            <a:ext cx="14382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42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3068638"/>
            <a:ext cx="1438275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43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5738" y="3068638"/>
            <a:ext cx="1438275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44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3068638"/>
            <a:ext cx="1438275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45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3138" y="5373688"/>
            <a:ext cx="14382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46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7325" y="5373688"/>
            <a:ext cx="14382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47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50075" y="5373688"/>
            <a:ext cx="14382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4463" y="0"/>
          <a:ext cx="8891587" cy="68580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64160"/>
                <a:gridCol w="2964160"/>
                <a:gridCol w="2964160"/>
              </a:tblGrid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dirty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A-t-on le droit de tout faire ?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 enfant et un adulte, est ce pareil ? 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Que veut dire être libre ?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quoi sert la politesse ?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Est-ce qu’on a le droit de tout faire quand on est grand ? 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Pourquoi est-ce qu’il y en a qui se battent ? 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</a:t>
                      </a:r>
                      <a:r>
                        <a:rPr lang="fr-FR" sz="2000" b="1" baseline="0" dirty="0" smtClean="0">
                          <a:solidFill>
                            <a:srgbClr val="FF33CC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 droit et la règle</a:t>
                      </a:r>
                      <a:endParaRPr lang="fr-FR" sz="2000" b="1" dirty="0" smtClean="0">
                        <a:solidFill>
                          <a:srgbClr val="FF33CC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Est-ce que cela peut être utile de mentir ?  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Doit-on toujours obéir ? 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Qu’est ce que c’est qu’une loi ? 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4463" y="0"/>
          <a:ext cx="8891587" cy="68580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64160"/>
                <a:gridCol w="2964160"/>
                <a:gridCol w="2964160"/>
              </a:tblGrid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  <a:endParaRPr lang="fr-FR" sz="1600" dirty="0">
                        <a:solidFill>
                          <a:schemeClr val="accent6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  <a:endParaRPr lang="fr-FR" sz="1600" dirty="0">
                        <a:solidFill>
                          <a:schemeClr val="accent6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  <a:endParaRPr lang="fr-FR" sz="1600" dirty="0">
                        <a:solidFill>
                          <a:schemeClr val="accent6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9487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836613"/>
            <a:ext cx="1682750" cy="135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8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836613"/>
            <a:ext cx="1682750" cy="135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9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836613"/>
            <a:ext cx="1682750" cy="135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90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3068638"/>
            <a:ext cx="1682750" cy="135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91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3068638"/>
            <a:ext cx="1682750" cy="135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92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3068638"/>
            <a:ext cx="1682750" cy="135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93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5373688"/>
            <a:ext cx="1682750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94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8400" y="5373688"/>
            <a:ext cx="1682750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95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5373688"/>
            <a:ext cx="1682750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4463" y="0"/>
          <a:ext cx="8891587" cy="68580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64160"/>
                <a:gridCol w="2964160"/>
                <a:gridCol w="2964160"/>
              </a:tblGrid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  <a:endParaRPr lang="fr-FR" sz="1600" dirty="0">
                        <a:solidFill>
                          <a:schemeClr val="accent6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A-t-on le droit de se tromper dans la vie ? 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Quand a-t-on le droit de désobéir ? 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Avons-nous besoin d’un objet pour être heureux ? 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  <a:endParaRPr lang="fr-FR" sz="1600" dirty="0">
                        <a:solidFill>
                          <a:schemeClr val="accent6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Est-on obligé d’avoir un travail dans la vie ?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Qu’est-ce que c’est, être heureux ? 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Dilemme moral: </a:t>
                      </a: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Après avoir acheté ses légumes au marché, Lucie fait quelques pas et se rend compte que la caissière lui a rendu trop d’argent. </a:t>
                      </a:r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  <a:endParaRPr lang="fr-FR" sz="1600" dirty="0">
                        <a:solidFill>
                          <a:schemeClr val="accent6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6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Le jugement : penser par soi-même et avec les autres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Pourquoi peut – on avoir peur des gens différents ?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Dilemme moral: 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Pierre a vu son meilleur ami Pascal voler le stylo préféré de Marie. 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Dilemme moral: </a:t>
                      </a: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Tom confie à son meilleur ami qu’il va fuguer parce qu’il ne supporte plus les disputes de ses parents. Il lui demande de garder le secret. </a:t>
                      </a:r>
                      <a:endParaRPr lang="fr-FR" sz="16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4463" y="0"/>
          <a:ext cx="8891587" cy="68580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64160"/>
                <a:gridCol w="2964160"/>
                <a:gridCol w="2964160"/>
              </a:tblGrid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  <a:endParaRPr lang="fr-FR" sz="2000" dirty="0">
                        <a:solidFill>
                          <a:srgbClr val="7030A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  <a:endParaRPr lang="fr-FR" sz="2000" b="1" dirty="0">
                        <a:solidFill>
                          <a:srgbClr val="7030A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70046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  <a:endParaRPr lang="fr-FR" sz="2000" b="1" dirty="0">
                        <a:solidFill>
                          <a:srgbClr val="7030A0"/>
                        </a:solidFill>
                        <a:latin typeface="Book Antiqua" pitchFamily="18" charset="0"/>
                        <a:ea typeface="FangSong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FangSong" pitchFamily="49" charset="-122"/>
                        </a:rPr>
                        <a:t>L’engagement</a:t>
                      </a:r>
                    </a:p>
                  </a:txBody>
                  <a:tcPr anchor="ctr"/>
                </a:tc>
              </a:tr>
              <a:tr h="15855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1535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7725" y="765175"/>
            <a:ext cx="1420813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6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62388" y="765175"/>
            <a:ext cx="14192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7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765175"/>
            <a:ext cx="1420813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8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3068638"/>
            <a:ext cx="1420812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9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41750" y="3068638"/>
            <a:ext cx="1420813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40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4975" y="3068638"/>
            <a:ext cx="1419225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41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5321300"/>
            <a:ext cx="1420812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42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41750" y="5321300"/>
            <a:ext cx="1420813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43" name="il_fi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4975" y="5321300"/>
            <a:ext cx="1419225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1409</Words>
  <Application>Microsoft Office PowerPoint</Application>
  <PresentationFormat>Affichage à l'écran (4:3)</PresentationFormat>
  <Paragraphs>207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3" baseType="lpstr">
      <vt:lpstr>Calibri</vt:lpstr>
      <vt:lpstr>Arial</vt:lpstr>
      <vt:lpstr>Book Antiqua</vt:lpstr>
      <vt:lpstr>FangSong</vt:lpstr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Audrey</dc:creator>
  <cp:lastModifiedBy>valérie</cp:lastModifiedBy>
  <cp:revision>14</cp:revision>
  <dcterms:created xsi:type="dcterms:W3CDTF">2016-12-29T14:01:36Z</dcterms:created>
  <dcterms:modified xsi:type="dcterms:W3CDTF">2017-01-04T13:43:35Z</dcterms:modified>
</cp:coreProperties>
</file>