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7345363" cy="10440988"/>
  <p:notesSz cx="6858000" cy="9144000"/>
  <p:defaultTextStyle>
    <a:defPPr>
      <a:defRPr lang="fr-FR"/>
    </a:defPPr>
    <a:lvl1pPr algn="l" defTabSz="1016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08000" indent="-50800" algn="l" defTabSz="1016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16000" indent="-101600" algn="l" defTabSz="1016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24000" indent="-152400" algn="l" defTabSz="1016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32000" indent="-203200" algn="l" defTabSz="1016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>
        <p:scale>
          <a:sx n="100" d="100"/>
          <a:sy n="100" d="100"/>
        </p:scale>
        <p:origin x="-1002" y="2916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36DB-4F99-4B97-A112-FA5CB4066F40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74E9-0B46-4CEF-9417-88CEA11CCB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76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A40D-E578-44A3-8A4E-2A46A289F01C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4BE7-9370-4EEC-8CF2-76A6B9CF3A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60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1A12-6A0D-4A9C-B2EF-4883B72E600E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9971-5A1B-40DE-B617-9A3D69A468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0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60054-8F1A-4239-8981-8EB937EA14AD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D6DF-3685-4789-867F-94FB6CD052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93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D507-73F5-4F16-8087-4181260B0640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7E92-A53D-466C-B672-D2C504070C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7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DEB66-C393-4CF0-A823-FE3110155057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BE17-9CEB-4AB4-96A4-EE336740DF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40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58B1-7CC1-4595-9F86-691AD0BF7D08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B053-7649-44DB-976D-C0E56DAE3B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7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D044-0D88-4B5D-95A4-48D542735CBC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626F-D4CC-4F1A-B3D3-75CE587E20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46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818B-015B-4F3D-8EB0-769E1876ED65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44FF-0C4A-4947-8E58-E6A4FCC39C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18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DF02-49B1-4CE8-A64F-19F04EBBBDC4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6D605-80FD-4D0A-8766-2EBB2B9A0D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48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8A82-4675-43C9-BE36-F1CD77B13342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3EB5-DF6E-4867-AB21-90B6536567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43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6713" y="417513"/>
            <a:ext cx="6611937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36" tIns="50818" rIns="101636" bIns="50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6713" y="2436813"/>
            <a:ext cx="6611937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36" tIns="50818" rIns="101636" bIns="50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6713" y="9677400"/>
            <a:ext cx="1714500" cy="555625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 defTabSz="101635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43613-D068-4657-92D9-86D4ECA0E4B0}" type="datetimeFigureOut">
              <a:rPr lang="fr-FR"/>
              <a:pPr>
                <a:defRPr/>
              </a:pPr>
              <a:t>30/05/2014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838" y="9677400"/>
            <a:ext cx="2325687" cy="555625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 defTabSz="101635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50" y="9677400"/>
            <a:ext cx="1714500" cy="555625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 defTabSz="101635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FFEB22-C811-42FE-9A11-CE2504FDB3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000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000" indent="-254000" algn="l" defTabSz="1016000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000" indent="-254000" algn="l" defTabSz="1016000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54000" algn="l" defTabSz="1016000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06638" y="90488"/>
            <a:ext cx="4895850" cy="1889646"/>
          </a:xfrm>
          <a:prstGeom prst="roundRect">
            <a:avLst>
              <a:gd name="adj" fmla="val 723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17800" y="68263"/>
            <a:ext cx="3240088" cy="582612"/>
          </a:xfrm>
          <a:prstGeom prst="rect">
            <a:avLst/>
          </a:prstGeom>
          <a:noFill/>
        </p:spPr>
        <p:txBody>
          <a:bodyPr lIns="90334" tIns="45167" rIns="90334" bIns="45167">
            <a:spAutoFit/>
          </a:bodyPr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cs typeface="+mn-cs"/>
              </a:rPr>
              <a:t>Evaluation de Français </a:t>
            </a:r>
          </a:p>
        </p:txBody>
      </p:sp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3228975" y="571500"/>
            <a:ext cx="2675954" cy="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 smtClean="0">
                <a:latin typeface="Short Stack" pitchFamily="2" charset="0"/>
                <a:ea typeface="Clensey" pitchFamily="2" charset="0"/>
                <a:cs typeface="Clensey" pitchFamily="2" charset="0"/>
              </a:rPr>
              <a:t>Grammaire n°4 </a:t>
            </a:r>
            <a:r>
              <a:rPr lang="fr-FR" altLang="fr-FR" sz="1200" dirty="0">
                <a:latin typeface="Short Stack" pitchFamily="2" charset="0"/>
                <a:ea typeface="Clensey" pitchFamily="2" charset="0"/>
                <a:cs typeface="Clensey" pitchFamily="2" charset="0"/>
              </a:rPr>
              <a:t>: </a:t>
            </a:r>
            <a:r>
              <a:rPr lang="fr-FR" altLang="fr-FR" sz="1200" dirty="0" smtClean="0">
                <a:latin typeface="Short Stack" pitchFamily="2" charset="0"/>
                <a:ea typeface="Clensey" pitchFamily="2" charset="0"/>
                <a:cs typeface="Clensey" pitchFamily="2" charset="0"/>
              </a:rPr>
              <a:t>G9, G10, G11</a:t>
            </a:r>
            <a:endParaRPr lang="fr-FR" altLang="fr-FR" sz="1200" dirty="0">
              <a:latin typeface="Short Stack" pitchFamily="2" charset="0"/>
              <a:ea typeface="Clensey" pitchFamily="2" charset="0"/>
              <a:cs typeface="Clensey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995988" y="163513"/>
            <a:ext cx="1135062" cy="584200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44750" y="828006"/>
            <a:ext cx="3790129" cy="1060712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>
                <a:latin typeface="Fineliner Script" pitchFamily="50" charset="0"/>
                <a:ea typeface="Clensey" panose="02000603000000000000" pitchFamily="2" charset="0"/>
                <a:cs typeface="+mn-cs"/>
              </a:rPr>
              <a:t>Compétences évaluées </a:t>
            </a:r>
            <a:r>
              <a:rPr lang="fr-FR" sz="1800" dirty="0" smtClean="0">
                <a:latin typeface="Fineliner Script" pitchFamily="50" charset="0"/>
                <a:ea typeface="Clensey" panose="02000603000000000000" pitchFamily="2" charset="0"/>
                <a:cs typeface="+mn-cs"/>
              </a:rPr>
              <a:t>:</a:t>
            </a: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latin typeface="Fineliner Script" pitchFamily="50" charset="0"/>
              <a:ea typeface="Clensey" panose="02000603000000000000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Identifier et utiliser les compléments d’objet</a:t>
            </a:r>
            <a:endParaRPr lang="fr-FR" sz="900" dirty="0">
              <a:latin typeface="Short Stack" panose="02010500040000000007" pitchFamily="2" charset="0"/>
              <a:cs typeface="+mn-cs"/>
            </a:endParaRP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latin typeface="Short Stack" panose="02010500040000000007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Identifier et utiliser les </a:t>
            </a:r>
            <a:r>
              <a:rPr lang="fr-FR" sz="900" dirty="0" err="1" smtClean="0">
                <a:latin typeface="Short Stack" panose="02010500040000000007" pitchFamily="2" charset="0"/>
                <a:cs typeface="+mn-cs"/>
              </a:rPr>
              <a:t>comp</a:t>
            </a: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. circonstanciels</a:t>
            </a: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 smtClean="0">
              <a:latin typeface="Short Stack" panose="02010500040000000007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  <a:cs typeface="+mn-cs"/>
              </a:rPr>
              <a:t>Reconnaître la nature des mots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  <a:cs typeface="+mn-cs"/>
            </a:endParaRPr>
          </a:p>
        </p:txBody>
      </p:sp>
      <p:sp>
        <p:nvSpPr>
          <p:cNvPr id="2055" name="ZoneTexte 8"/>
          <p:cNvSpPr txBox="1">
            <a:spLocks noChangeArrowheads="1"/>
          </p:cNvSpPr>
          <p:nvPr/>
        </p:nvSpPr>
        <p:spPr bwMode="auto">
          <a:xfrm>
            <a:off x="5995988" y="163513"/>
            <a:ext cx="11509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400">
                <a:latin typeface="Fineliner Script" pitchFamily="50" charset="0"/>
              </a:rPr>
              <a:t>Soin, présentation</a:t>
            </a:r>
          </a:p>
          <a:p>
            <a:endParaRPr lang="fr-FR" altLang="fr-FR" sz="1400">
              <a:latin typeface="Fineliner Script" pitchFamily="50" charset="0"/>
            </a:endParaRPr>
          </a:p>
        </p:txBody>
      </p:sp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6122988" y="414540"/>
            <a:ext cx="938212" cy="247448"/>
            <a:chOff x="114698913" y="113219876"/>
            <a:chExt cx="2032147" cy="477798"/>
          </a:xfrm>
        </p:grpSpPr>
        <p:pic>
          <p:nvPicPr>
            <p:cNvPr id="2208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09" name="Picture 4"/>
            <p:cNvPicPr>
              <a:picLocks noChangeAspect="1" noChangeArrowheads="1"/>
            </p:cNvPicPr>
            <p:nvPr/>
          </p:nvPicPr>
          <p:blipFill>
            <a:blip r:embed="rId3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10" name="Picture 5"/>
            <p:cNvPicPr>
              <a:picLocks noChangeAspect="1" noChangeArrowheads="1"/>
            </p:cNvPicPr>
            <p:nvPr/>
          </p:nvPicPr>
          <p:blipFill>
            <a:blip r:embed="rId4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11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Ellipse 14"/>
          <p:cNvSpPr/>
          <p:nvPr/>
        </p:nvSpPr>
        <p:spPr>
          <a:xfrm rot="20120740">
            <a:off x="2260600" y="139700"/>
            <a:ext cx="566738" cy="3095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6416675" y="972022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9" name="ZoneTexte 16"/>
          <p:cNvSpPr txBox="1">
            <a:spLocks noChangeArrowheads="1"/>
          </p:cNvSpPr>
          <p:nvPr/>
        </p:nvSpPr>
        <p:spPr bwMode="auto">
          <a:xfrm rot="-1479260">
            <a:off x="2260600" y="138113"/>
            <a:ext cx="566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800">
                <a:latin typeface="Fineliner Script" pitchFamily="50" charset="0"/>
              </a:rPr>
              <a:t>CE2</a:t>
            </a:r>
            <a:endParaRPr lang="fr-FR" altLang="fr-FR">
              <a:latin typeface="Fineliner Script" pitchFamily="50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86335"/>
              </p:ext>
            </p:extLst>
          </p:nvPr>
        </p:nvGraphicFramePr>
        <p:xfrm>
          <a:off x="6408985" y="981547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73" name="Rectangle 18"/>
          <p:cNvSpPr>
            <a:spLocks noChangeArrowheads="1"/>
          </p:cNvSpPr>
          <p:nvPr/>
        </p:nvSpPr>
        <p:spPr bwMode="auto">
          <a:xfrm>
            <a:off x="6625009" y="1199034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2074" name="Rectangle 19"/>
          <p:cNvSpPr>
            <a:spLocks noChangeArrowheads="1"/>
          </p:cNvSpPr>
          <p:nvPr/>
        </p:nvSpPr>
        <p:spPr bwMode="auto">
          <a:xfrm>
            <a:off x="6613933" y="1404070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2075" name="Rectangle 20"/>
          <p:cNvSpPr>
            <a:spLocks noChangeArrowheads="1"/>
          </p:cNvSpPr>
          <p:nvPr/>
        </p:nvSpPr>
        <p:spPr bwMode="auto">
          <a:xfrm>
            <a:off x="6625009" y="1614959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2076" name="Rectangle 21"/>
          <p:cNvSpPr>
            <a:spLocks noChangeArrowheads="1"/>
          </p:cNvSpPr>
          <p:nvPr/>
        </p:nvSpPr>
        <p:spPr bwMode="auto">
          <a:xfrm>
            <a:off x="6578600" y="981547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sp>
        <p:nvSpPr>
          <p:cNvPr id="23" name="Larme 22"/>
          <p:cNvSpPr/>
          <p:nvPr/>
        </p:nvSpPr>
        <p:spPr>
          <a:xfrm>
            <a:off x="887413" y="2163960"/>
            <a:ext cx="319087" cy="32702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78" name="ZoneTexte 23"/>
          <p:cNvSpPr txBox="1">
            <a:spLocks noChangeArrowheads="1"/>
          </p:cNvSpPr>
          <p:nvPr/>
        </p:nvSpPr>
        <p:spPr bwMode="auto">
          <a:xfrm>
            <a:off x="862013" y="2129035"/>
            <a:ext cx="5864576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1   </a:t>
            </a:r>
            <a:r>
              <a:rPr lang="fr-FR" altLang="fr-FR" dirty="0" smtClean="0">
                <a:latin typeface="Fineliner Script" pitchFamily="50" charset="0"/>
              </a:rPr>
              <a:t>Entoure les COD et souligne les COI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2079" name="ZoneTexte 24"/>
          <p:cNvSpPr txBox="1">
            <a:spLocks noChangeArrowheads="1"/>
          </p:cNvSpPr>
          <p:nvPr/>
        </p:nvSpPr>
        <p:spPr bwMode="auto">
          <a:xfrm>
            <a:off x="887412" y="2412182"/>
            <a:ext cx="6173788" cy="110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100" dirty="0" smtClean="0">
                <a:latin typeface="Short Stack" pitchFamily="2" charset="0"/>
              </a:rPr>
              <a:t>Manon a cassé un vase. Elle se rend compte de sa bêtise. Elle balaie le sol et ramasse les petits morceaux. Ses parents arrivent : ils rentrent la voiture dans garage. Ils voient les dégâts. Pour se faire pardonner, Manon offre un cadeau à sa maman et donne un baiser à son papa.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44538" y="2092523"/>
            <a:ext cx="6457950" cy="2911947"/>
          </a:xfrm>
          <a:prstGeom prst="roundRect">
            <a:avLst>
              <a:gd name="adj" fmla="val 323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Larme 26"/>
          <p:cNvSpPr/>
          <p:nvPr/>
        </p:nvSpPr>
        <p:spPr>
          <a:xfrm>
            <a:off x="887413" y="3528814"/>
            <a:ext cx="319087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82" name="ZoneTexte 27"/>
          <p:cNvSpPr txBox="1">
            <a:spLocks noChangeArrowheads="1"/>
          </p:cNvSpPr>
          <p:nvPr/>
        </p:nvSpPr>
        <p:spPr bwMode="auto">
          <a:xfrm>
            <a:off x="862013" y="3492302"/>
            <a:ext cx="6267449" cy="36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1800" b="1" dirty="0">
                <a:latin typeface="Fineliner Script" pitchFamily="50" charset="0"/>
              </a:rPr>
              <a:t> 2   </a:t>
            </a:r>
            <a:r>
              <a:rPr lang="fr-FR" altLang="fr-FR" dirty="0" smtClean="0">
                <a:latin typeface="Fineliner Script" pitchFamily="50" charset="0"/>
              </a:rPr>
              <a:t>Complète les phrases par un COD ou un COI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802436" y="1348255"/>
            <a:ext cx="390525" cy="2667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802436" y="1055811"/>
            <a:ext cx="390525" cy="28644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107950" y="98425"/>
            <a:ext cx="2112963" cy="658813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07950" y="92075"/>
            <a:ext cx="2147888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latin typeface="Handlee" panose="02000000000000000000" pitchFamily="2" charset="0"/>
                <a:cs typeface="+mn-cs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latin typeface="Handlee" panose="02000000000000000000" pitchFamily="2" charset="0"/>
                <a:cs typeface="+mn-cs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33350" y="1492250"/>
            <a:ext cx="2087563" cy="487884"/>
          </a:xfrm>
          <a:prstGeom prst="roundRect">
            <a:avLst>
              <a:gd name="adj" fmla="val 17723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88" name="ZoneTexte 33"/>
          <p:cNvSpPr txBox="1">
            <a:spLocks noChangeArrowheads="1"/>
          </p:cNvSpPr>
          <p:nvPr/>
        </p:nvSpPr>
        <p:spPr bwMode="auto">
          <a:xfrm>
            <a:off x="161925" y="1431876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Handlee" pitchFamily="2" charset="0"/>
              </a:rPr>
              <a:t>Signature </a:t>
            </a:r>
          </a:p>
          <a:p>
            <a:r>
              <a:rPr lang="fr-FR" altLang="fr-FR" sz="1000" dirty="0">
                <a:latin typeface="Handlee" pitchFamily="2" charset="0"/>
              </a:rPr>
              <a:t>des parents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122238" y="812800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90" name="ZoneTexte 35"/>
          <p:cNvSpPr txBox="1">
            <a:spLocks noChangeArrowheads="1"/>
          </p:cNvSpPr>
          <p:nvPr/>
        </p:nvSpPr>
        <p:spPr bwMode="auto">
          <a:xfrm>
            <a:off x="72281" y="739775"/>
            <a:ext cx="900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Handlee" pitchFamily="2" charset="0"/>
              </a:rPr>
              <a:t>Appréciation</a:t>
            </a:r>
          </a:p>
        </p:txBody>
      </p:sp>
      <p:sp>
        <p:nvSpPr>
          <p:cNvPr id="37" name="Larme 36"/>
          <p:cNvSpPr/>
          <p:nvPr/>
        </p:nvSpPr>
        <p:spPr>
          <a:xfrm>
            <a:off x="879475" y="5183411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92" name="ZoneTexte 37"/>
          <p:cNvSpPr txBox="1">
            <a:spLocks noChangeArrowheads="1"/>
          </p:cNvSpPr>
          <p:nvPr/>
        </p:nvSpPr>
        <p:spPr bwMode="auto">
          <a:xfrm>
            <a:off x="855662" y="5148486"/>
            <a:ext cx="6252419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3   </a:t>
            </a:r>
            <a:r>
              <a:rPr lang="fr-FR" altLang="fr-FR" dirty="0" smtClean="0">
                <a:latin typeface="Fineliner Script" pitchFamily="50" charset="0"/>
              </a:rPr>
              <a:t>Entoure les compléments circonstanciels de temps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44538" y="5148487"/>
            <a:ext cx="6451600" cy="3414488"/>
          </a:xfrm>
          <a:prstGeom prst="roundRect">
            <a:avLst>
              <a:gd name="adj" fmla="val 227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95" name="Tableau 44"/>
          <p:cNvSpPr>
            <a:spLocks noGrp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133078" y="2092521"/>
            <a:ext cx="498143" cy="2911949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-1063507" y="3358762"/>
            <a:ext cx="289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ineliner Script" pitchFamily="50" charset="0"/>
              </a:rPr>
              <a:t>Les compléments d’objet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133077" y="5148487"/>
            <a:ext cx="498143" cy="3414488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 rot="16200000">
            <a:off x="-1325097" y="6655675"/>
            <a:ext cx="3414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ineliner Script" pitchFamily="50" charset="0"/>
              </a:rPr>
              <a:t>Les </a:t>
            </a:r>
            <a:r>
              <a:rPr lang="fr-FR" dirty="0" smtClean="0">
                <a:latin typeface="Fineliner Script" pitchFamily="50" charset="0"/>
              </a:rPr>
              <a:t>compléments </a:t>
            </a:r>
            <a:r>
              <a:rPr lang="fr-FR" dirty="0" smtClean="0">
                <a:latin typeface="Fineliner Script" pitchFamily="50" charset="0"/>
              </a:rPr>
              <a:t>circonstanciels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79475" y="3828332"/>
            <a:ext cx="62286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COD : au zoo, nous 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COD : Pour le goûter maman 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COI : Les vacanciers écrivent 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COI : Les musiciens jouent ____________________________________________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791442" y="5436518"/>
            <a:ext cx="6457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Maintenant, maman pose le biberon sur la table. Bébé finit par s’endormir dans son lit. Enfin, le silence tombe sur la maison. Chez les voisins, tout s’agite. Les enfants partent à l’école.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802436" y="1637135"/>
            <a:ext cx="390525" cy="2667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879474" y="6335539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37"/>
          <p:cNvSpPr txBox="1">
            <a:spLocks noChangeArrowheads="1"/>
          </p:cNvSpPr>
          <p:nvPr/>
        </p:nvSpPr>
        <p:spPr bwMode="auto">
          <a:xfrm>
            <a:off x="855661" y="6300614"/>
            <a:ext cx="6252419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</a:t>
            </a:r>
            <a:r>
              <a:rPr lang="fr-FR" altLang="fr-FR" sz="1800" b="1" dirty="0" smtClean="0">
                <a:latin typeface="Fineliner Script" pitchFamily="50" charset="0"/>
              </a:rPr>
              <a:t>4   </a:t>
            </a:r>
            <a:r>
              <a:rPr lang="fr-FR" altLang="fr-FR" dirty="0" smtClean="0">
                <a:latin typeface="Fineliner Script" pitchFamily="50" charset="0"/>
              </a:rPr>
              <a:t>Classe les compléments circonstanciels suivants dans le tableau.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91441" y="6588646"/>
            <a:ext cx="64579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lentement  sur le bateau 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 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depuis trois jours  demain  dans la chambre  sous un arbre  gentiment  aujourd’hui  avec impatience 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77442"/>
              </p:ext>
            </p:extLst>
          </p:nvPr>
        </p:nvGraphicFramePr>
        <p:xfrm>
          <a:off x="887774" y="7236626"/>
          <a:ext cx="6182322" cy="1224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774"/>
                <a:gridCol w="2060774"/>
                <a:gridCol w="2060774"/>
              </a:tblGrid>
              <a:tr h="25898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CCT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CCL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CCM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5" name="Rectangle à coins arrondis 54"/>
          <p:cNvSpPr/>
          <p:nvPr/>
        </p:nvSpPr>
        <p:spPr>
          <a:xfrm>
            <a:off x="744538" y="8702139"/>
            <a:ext cx="6451600" cy="1630923"/>
          </a:xfrm>
          <a:prstGeom prst="roundRect">
            <a:avLst>
              <a:gd name="adj" fmla="val 715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33350" y="8702139"/>
            <a:ext cx="498143" cy="1630923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879473" y="8737064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855660" y="8702139"/>
            <a:ext cx="4041157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</a:t>
            </a:r>
            <a:r>
              <a:rPr lang="fr-FR" altLang="fr-FR" sz="1800" b="1" dirty="0" smtClean="0">
                <a:latin typeface="Fineliner Script" pitchFamily="50" charset="0"/>
              </a:rPr>
              <a:t>5   </a:t>
            </a:r>
            <a:r>
              <a:rPr lang="fr-FR" altLang="fr-FR" dirty="0" smtClean="0">
                <a:latin typeface="Fineliner Script" pitchFamily="50" charset="0"/>
              </a:rPr>
              <a:t>Classe les mots suivants dans le tableau</a:t>
            </a:r>
            <a:endParaRPr lang="fr-FR" altLang="fr-FR" dirty="0">
              <a:latin typeface="Fineliner Script" pitchFamily="50" charset="0"/>
            </a:endParaRPr>
          </a:p>
        </p:txBody>
      </p:sp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42518"/>
              </p:ext>
            </p:extLst>
          </p:nvPr>
        </p:nvGraphicFramePr>
        <p:xfrm>
          <a:off x="849312" y="9324949"/>
          <a:ext cx="6182324" cy="893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5581"/>
                <a:gridCol w="1545581"/>
                <a:gridCol w="1545581"/>
                <a:gridCol w="1545581"/>
              </a:tblGrid>
              <a:tr h="28177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nom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verbe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adjectif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spc="-150" dirty="0" smtClean="0">
                          <a:latin typeface="Short Stack" panose="02010500040000000007" pitchFamily="2" charset="0"/>
                        </a:rPr>
                        <a:t>pronom</a:t>
                      </a:r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 personnel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09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0609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8" name="ZoneTexte 67"/>
          <p:cNvSpPr txBox="1"/>
          <p:nvPr/>
        </p:nvSpPr>
        <p:spPr>
          <a:xfrm>
            <a:off x="848569" y="9063340"/>
            <a:ext cx="621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0"/>
                <a:sym typeface="Wingdings"/>
              </a:rPr>
              <a:t>p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artir – content – jouer – je – dimanche – petit – joie – nous  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 rot="16200000">
            <a:off x="-442840" y="9265515"/>
            <a:ext cx="164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dirty="0" smtClean="0">
                <a:latin typeface="Fineliner Script" pitchFamily="50" charset="0"/>
              </a:rPr>
              <a:t>La nature des mots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05" y="5183411"/>
            <a:ext cx="318587" cy="126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06638" y="90488"/>
            <a:ext cx="4895850" cy="1889646"/>
          </a:xfrm>
          <a:prstGeom prst="roundRect">
            <a:avLst>
              <a:gd name="adj" fmla="val 723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17800" y="68263"/>
            <a:ext cx="3240088" cy="582612"/>
          </a:xfrm>
          <a:prstGeom prst="rect">
            <a:avLst/>
          </a:prstGeom>
          <a:noFill/>
        </p:spPr>
        <p:txBody>
          <a:bodyPr lIns="90334" tIns="45167" rIns="90334" bIns="45167">
            <a:spAutoFit/>
          </a:bodyPr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cs typeface="+mn-cs"/>
              </a:rPr>
              <a:t>Evaluation de Français </a:t>
            </a:r>
          </a:p>
        </p:txBody>
      </p:sp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3228975" y="571500"/>
            <a:ext cx="2675954" cy="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 smtClean="0">
                <a:latin typeface="Short Stack" pitchFamily="2" charset="0"/>
                <a:ea typeface="Clensey" pitchFamily="2" charset="0"/>
                <a:cs typeface="Clensey" pitchFamily="2" charset="0"/>
              </a:rPr>
              <a:t>Grammaire n°4 </a:t>
            </a:r>
            <a:r>
              <a:rPr lang="fr-FR" altLang="fr-FR" sz="1200" dirty="0">
                <a:latin typeface="Short Stack" pitchFamily="2" charset="0"/>
                <a:ea typeface="Clensey" pitchFamily="2" charset="0"/>
                <a:cs typeface="Clensey" pitchFamily="2" charset="0"/>
              </a:rPr>
              <a:t>: </a:t>
            </a:r>
            <a:r>
              <a:rPr lang="fr-FR" altLang="fr-FR" sz="1200" dirty="0" smtClean="0">
                <a:latin typeface="Short Stack" pitchFamily="2" charset="0"/>
                <a:ea typeface="Clensey" pitchFamily="2" charset="0"/>
                <a:cs typeface="Clensey" pitchFamily="2" charset="0"/>
              </a:rPr>
              <a:t>G9, G10, G11</a:t>
            </a:r>
            <a:endParaRPr lang="fr-FR" altLang="fr-FR" sz="1200" dirty="0">
              <a:latin typeface="Short Stack" pitchFamily="2" charset="0"/>
              <a:ea typeface="Clensey" pitchFamily="2" charset="0"/>
              <a:cs typeface="Clensey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995988" y="163513"/>
            <a:ext cx="1135062" cy="584200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44750" y="828006"/>
            <a:ext cx="3790129" cy="1060712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>
                <a:latin typeface="Fineliner Script" pitchFamily="50" charset="0"/>
                <a:ea typeface="Clensey" panose="02000603000000000000" pitchFamily="2" charset="0"/>
                <a:cs typeface="+mn-cs"/>
              </a:rPr>
              <a:t>Compétences évaluées </a:t>
            </a:r>
            <a:r>
              <a:rPr lang="fr-FR" sz="1800" dirty="0" smtClean="0">
                <a:latin typeface="Fineliner Script" pitchFamily="50" charset="0"/>
                <a:ea typeface="Clensey" panose="02000603000000000000" pitchFamily="2" charset="0"/>
                <a:cs typeface="+mn-cs"/>
              </a:rPr>
              <a:t>:</a:t>
            </a: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latin typeface="Fineliner Script" pitchFamily="50" charset="0"/>
              <a:ea typeface="Clensey" panose="02000603000000000000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Identifier et utiliser les compléments d’objet</a:t>
            </a:r>
            <a:endParaRPr lang="fr-FR" sz="900" dirty="0">
              <a:latin typeface="Short Stack" panose="02010500040000000007" pitchFamily="2" charset="0"/>
              <a:cs typeface="+mn-cs"/>
            </a:endParaRP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>
              <a:latin typeface="Short Stack" panose="02010500040000000007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Identifier et utiliser les </a:t>
            </a:r>
            <a:r>
              <a:rPr lang="fr-FR" sz="900" dirty="0" err="1" smtClean="0">
                <a:latin typeface="Short Stack" panose="02010500040000000007" pitchFamily="2" charset="0"/>
                <a:cs typeface="+mn-cs"/>
              </a:rPr>
              <a:t>comp</a:t>
            </a:r>
            <a:r>
              <a:rPr lang="fr-FR" sz="900" dirty="0" smtClean="0">
                <a:latin typeface="Short Stack" panose="02010500040000000007" pitchFamily="2" charset="0"/>
                <a:cs typeface="+mn-cs"/>
              </a:rPr>
              <a:t>. circonstanciels</a:t>
            </a:r>
          </a:p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600" dirty="0" smtClean="0">
              <a:latin typeface="Short Stack" panose="02010500040000000007" pitchFamily="2" charset="0"/>
              <a:cs typeface="+mn-cs"/>
            </a:endParaRPr>
          </a:p>
          <a:p>
            <a:pPr marL="171450" indent="-171450" defTabSz="1016356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  <a:cs typeface="+mn-cs"/>
              </a:rPr>
              <a:t>Reconnaître la nature des mots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  <a:cs typeface="+mn-cs"/>
            </a:endParaRPr>
          </a:p>
        </p:txBody>
      </p:sp>
      <p:sp>
        <p:nvSpPr>
          <p:cNvPr id="2055" name="ZoneTexte 8"/>
          <p:cNvSpPr txBox="1">
            <a:spLocks noChangeArrowheads="1"/>
          </p:cNvSpPr>
          <p:nvPr/>
        </p:nvSpPr>
        <p:spPr bwMode="auto">
          <a:xfrm>
            <a:off x="5995988" y="163513"/>
            <a:ext cx="11509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400">
                <a:latin typeface="Fineliner Script" pitchFamily="50" charset="0"/>
              </a:rPr>
              <a:t>Soin, présentation</a:t>
            </a:r>
          </a:p>
          <a:p>
            <a:endParaRPr lang="fr-FR" altLang="fr-FR" sz="1400">
              <a:latin typeface="Fineliner Script" pitchFamily="50" charset="0"/>
            </a:endParaRPr>
          </a:p>
        </p:txBody>
      </p:sp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6122988" y="414540"/>
            <a:ext cx="938212" cy="247448"/>
            <a:chOff x="114698913" y="113219876"/>
            <a:chExt cx="2032147" cy="477798"/>
          </a:xfrm>
        </p:grpSpPr>
        <p:pic>
          <p:nvPicPr>
            <p:cNvPr id="2208" name="Picture 3"/>
            <p:cNvPicPr>
              <a:picLocks noChangeAspect="1" noChangeArrowheads="1"/>
            </p:cNvPicPr>
            <p:nvPr/>
          </p:nvPicPr>
          <p:blipFill>
            <a:blip r:embed="rId2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09" name="Picture 4"/>
            <p:cNvPicPr>
              <a:picLocks noChangeAspect="1" noChangeArrowheads="1"/>
            </p:cNvPicPr>
            <p:nvPr/>
          </p:nvPicPr>
          <p:blipFill>
            <a:blip r:embed="rId3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10" name="Picture 5"/>
            <p:cNvPicPr>
              <a:picLocks noChangeAspect="1" noChangeArrowheads="1"/>
            </p:cNvPicPr>
            <p:nvPr/>
          </p:nvPicPr>
          <p:blipFill>
            <a:blip r:embed="rId4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211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Ellipse 14"/>
          <p:cNvSpPr/>
          <p:nvPr/>
        </p:nvSpPr>
        <p:spPr>
          <a:xfrm rot="20120740">
            <a:off x="2260600" y="139700"/>
            <a:ext cx="566738" cy="3095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6416675" y="972022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9" name="ZoneTexte 16"/>
          <p:cNvSpPr txBox="1">
            <a:spLocks noChangeArrowheads="1"/>
          </p:cNvSpPr>
          <p:nvPr/>
        </p:nvSpPr>
        <p:spPr bwMode="auto">
          <a:xfrm rot="-1479260">
            <a:off x="2260600" y="138113"/>
            <a:ext cx="566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800">
                <a:latin typeface="Fineliner Script" pitchFamily="50" charset="0"/>
              </a:rPr>
              <a:t>CE2</a:t>
            </a:r>
            <a:endParaRPr lang="fr-FR" altLang="fr-FR">
              <a:latin typeface="Fineliner Script" pitchFamily="50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26046"/>
              </p:ext>
            </p:extLst>
          </p:nvPr>
        </p:nvGraphicFramePr>
        <p:xfrm>
          <a:off x="6408985" y="981547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73" name="Rectangle 18"/>
          <p:cNvSpPr>
            <a:spLocks noChangeArrowheads="1"/>
          </p:cNvSpPr>
          <p:nvPr/>
        </p:nvSpPr>
        <p:spPr bwMode="auto">
          <a:xfrm>
            <a:off x="6625009" y="1199034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2074" name="Rectangle 19"/>
          <p:cNvSpPr>
            <a:spLocks noChangeArrowheads="1"/>
          </p:cNvSpPr>
          <p:nvPr/>
        </p:nvSpPr>
        <p:spPr bwMode="auto">
          <a:xfrm>
            <a:off x="6613933" y="1404070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2075" name="Rectangle 20"/>
          <p:cNvSpPr>
            <a:spLocks noChangeArrowheads="1"/>
          </p:cNvSpPr>
          <p:nvPr/>
        </p:nvSpPr>
        <p:spPr bwMode="auto">
          <a:xfrm>
            <a:off x="6625009" y="1614959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2076" name="Rectangle 21"/>
          <p:cNvSpPr>
            <a:spLocks noChangeArrowheads="1"/>
          </p:cNvSpPr>
          <p:nvPr/>
        </p:nvSpPr>
        <p:spPr bwMode="auto">
          <a:xfrm>
            <a:off x="6578600" y="981547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sp>
        <p:nvSpPr>
          <p:cNvPr id="23" name="Larme 22"/>
          <p:cNvSpPr/>
          <p:nvPr/>
        </p:nvSpPr>
        <p:spPr>
          <a:xfrm>
            <a:off x="887413" y="2163960"/>
            <a:ext cx="319087" cy="32702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78" name="ZoneTexte 23"/>
          <p:cNvSpPr txBox="1">
            <a:spLocks noChangeArrowheads="1"/>
          </p:cNvSpPr>
          <p:nvPr/>
        </p:nvSpPr>
        <p:spPr bwMode="auto">
          <a:xfrm>
            <a:off x="862013" y="2129035"/>
            <a:ext cx="5864576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1   </a:t>
            </a:r>
            <a:r>
              <a:rPr lang="fr-FR" altLang="fr-FR" dirty="0" smtClean="0">
                <a:latin typeface="Fineliner Script" pitchFamily="50" charset="0"/>
              </a:rPr>
              <a:t>Entoure les COD (7) et souligne les COI (3)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2079" name="ZoneTexte 24"/>
          <p:cNvSpPr txBox="1">
            <a:spLocks noChangeArrowheads="1"/>
          </p:cNvSpPr>
          <p:nvPr/>
        </p:nvSpPr>
        <p:spPr bwMode="auto">
          <a:xfrm>
            <a:off x="887412" y="2412182"/>
            <a:ext cx="6173788" cy="110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100" dirty="0" smtClean="0">
                <a:latin typeface="Short Stack" pitchFamily="2" charset="0"/>
              </a:rPr>
              <a:t>Manon a cassé un vase. Elle se rend compte </a:t>
            </a:r>
            <a:r>
              <a:rPr lang="fr-FR" altLang="fr-FR" sz="1100" u="sng" dirty="0" smtClean="0">
                <a:solidFill>
                  <a:srgbClr val="FF0000"/>
                </a:solidFill>
                <a:latin typeface="Short Stack" pitchFamily="2" charset="0"/>
              </a:rPr>
              <a:t>de sa bêtise</a:t>
            </a:r>
            <a:r>
              <a:rPr lang="fr-FR" altLang="fr-FR" sz="1100" dirty="0" smtClean="0">
                <a:latin typeface="Short Stack" pitchFamily="2" charset="0"/>
              </a:rPr>
              <a:t>. Elle balaie le sol et ramasse les petits morceaux. Ses parents arrivent : ils </a:t>
            </a:r>
            <a:r>
              <a:rPr lang="fr-FR" altLang="fr-FR" sz="1100" spc="-150" dirty="0" smtClean="0">
                <a:latin typeface="Short Stack" pitchFamily="2" charset="0"/>
              </a:rPr>
              <a:t>rentrent</a:t>
            </a:r>
            <a:r>
              <a:rPr lang="fr-FR" altLang="fr-FR" sz="1100" dirty="0" smtClean="0">
                <a:latin typeface="Short Stack" pitchFamily="2" charset="0"/>
              </a:rPr>
              <a:t> la </a:t>
            </a:r>
            <a:r>
              <a:rPr lang="fr-FR" altLang="fr-FR" sz="1100" spc="-150" dirty="0" smtClean="0">
                <a:latin typeface="Short Stack" pitchFamily="2" charset="0"/>
              </a:rPr>
              <a:t>voiture</a:t>
            </a:r>
            <a:r>
              <a:rPr lang="fr-FR" altLang="fr-FR" sz="1100" dirty="0" smtClean="0">
                <a:latin typeface="Short Stack" pitchFamily="2" charset="0"/>
              </a:rPr>
              <a:t> dans garage. Ils voient les dégâts. Pour se faire pardonner, Manon offre un cadeau  </a:t>
            </a:r>
            <a:r>
              <a:rPr lang="fr-FR" altLang="fr-FR" sz="1100" u="sng" dirty="0" smtClean="0">
                <a:solidFill>
                  <a:srgbClr val="FF0000"/>
                </a:solidFill>
                <a:latin typeface="Short Stack" pitchFamily="2" charset="0"/>
              </a:rPr>
              <a:t>à sa maman </a:t>
            </a:r>
            <a:r>
              <a:rPr lang="fr-FR" altLang="fr-FR" sz="1100" dirty="0" smtClean="0">
                <a:latin typeface="Short Stack" pitchFamily="2" charset="0"/>
              </a:rPr>
              <a:t>et donne un baiser  </a:t>
            </a:r>
            <a:r>
              <a:rPr lang="fr-FR" altLang="fr-FR" sz="1100" u="sng" dirty="0" smtClean="0">
                <a:solidFill>
                  <a:srgbClr val="FF0000"/>
                </a:solidFill>
                <a:latin typeface="Short Stack" pitchFamily="2" charset="0"/>
              </a:rPr>
              <a:t>à son papa</a:t>
            </a:r>
            <a:r>
              <a:rPr lang="fr-FR" altLang="fr-FR" sz="1100" dirty="0" smtClean="0">
                <a:latin typeface="Short Stack" pitchFamily="2" charset="0"/>
              </a:rPr>
              <a:t>.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744538" y="2092523"/>
            <a:ext cx="6457950" cy="2911947"/>
          </a:xfrm>
          <a:prstGeom prst="roundRect">
            <a:avLst>
              <a:gd name="adj" fmla="val 323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Larme 26"/>
          <p:cNvSpPr/>
          <p:nvPr/>
        </p:nvSpPr>
        <p:spPr>
          <a:xfrm>
            <a:off x="887413" y="3528814"/>
            <a:ext cx="319087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82" name="ZoneTexte 27"/>
          <p:cNvSpPr txBox="1">
            <a:spLocks noChangeArrowheads="1"/>
          </p:cNvSpPr>
          <p:nvPr/>
        </p:nvSpPr>
        <p:spPr bwMode="auto">
          <a:xfrm>
            <a:off x="862013" y="3492302"/>
            <a:ext cx="6267449" cy="36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fr-FR" sz="1800" b="1" dirty="0">
                <a:latin typeface="Fineliner Script" pitchFamily="50" charset="0"/>
              </a:rPr>
              <a:t> 2   </a:t>
            </a:r>
            <a:r>
              <a:rPr lang="fr-FR" altLang="fr-FR" dirty="0" smtClean="0">
                <a:latin typeface="Fineliner Script" pitchFamily="50" charset="0"/>
              </a:rPr>
              <a:t>Complète les phrases par un COD ou un COI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802436" y="1348255"/>
            <a:ext cx="390525" cy="2667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802436" y="1055811"/>
            <a:ext cx="390525" cy="28644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107950" y="98425"/>
            <a:ext cx="2112963" cy="658813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07950" y="92075"/>
            <a:ext cx="2147888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latin typeface="Handlee" panose="02000000000000000000" pitchFamily="2" charset="0"/>
                <a:cs typeface="+mn-cs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latin typeface="Handlee" panose="02000000000000000000" pitchFamily="2" charset="0"/>
                <a:cs typeface="+mn-cs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33350" y="1492250"/>
            <a:ext cx="2087563" cy="487884"/>
          </a:xfrm>
          <a:prstGeom prst="roundRect">
            <a:avLst>
              <a:gd name="adj" fmla="val 17723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88" name="ZoneTexte 33"/>
          <p:cNvSpPr txBox="1">
            <a:spLocks noChangeArrowheads="1"/>
          </p:cNvSpPr>
          <p:nvPr/>
        </p:nvSpPr>
        <p:spPr bwMode="auto">
          <a:xfrm>
            <a:off x="161925" y="1431876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Handlee" pitchFamily="2" charset="0"/>
              </a:rPr>
              <a:t>Signature </a:t>
            </a:r>
          </a:p>
          <a:p>
            <a:r>
              <a:rPr lang="fr-FR" altLang="fr-FR" sz="1000" dirty="0">
                <a:latin typeface="Handlee" pitchFamily="2" charset="0"/>
              </a:rPr>
              <a:t>des parents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122238" y="812800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90" name="ZoneTexte 35"/>
          <p:cNvSpPr txBox="1">
            <a:spLocks noChangeArrowheads="1"/>
          </p:cNvSpPr>
          <p:nvPr/>
        </p:nvSpPr>
        <p:spPr bwMode="auto">
          <a:xfrm>
            <a:off x="72281" y="739775"/>
            <a:ext cx="900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Handlee" pitchFamily="2" charset="0"/>
              </a:rPr>
              <a:t>Appréciation</a:t>
            </a:r>
          </a:p>
        </p:txBody>
      </p:sp>
      <p:sp>
        <p:nvSpPr>
          <p:cNvPr id="37" name="Larme 36"/>
          <p:cNvSpPr/>
          <p:nvPr/>
        </p:nvSpPr>
        <p:spPr>
          <a:xfrm>
            <a:off x="879475" y="5183411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92" name="ZoneTexte 37"/>
          <p:cNvSpPr txBox="1">
            <a:spLocks noChangeArrowheads="1"/>
          </p:cNvSpPr>
          <p:nvPr/>
        </p:nvSpPr>
        <p:spPr bwMode="auto">
          <a:xfrm>
            <a:off x="855662" y="5148486"/>
            <a:ext cx="6252419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3   </a:t>
            </a:r>
            <a:r>
              <a:rPr lang="fr-FR" altLang="fr-FR" dirty="0" smtClean="0">
                <a:latin typeface="Fineliner Script" pitchFamily="50" charset="0"/>
              </a:rPr>
              <a:t>Entoure les compléments circonstanciels de temps (5)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44538" y="5148487"/>
            <a:ext cx="6451600" cy="3414488"/>
          </a:xfrm>
          <a:prstGeom prst="roundRect">
            <a:avLst>
              <a:gd name="adj" fmla="val 227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95" name="Tableau 44"/>
          <p:cNvSpPr>
            <a:spLocks noGrp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133078" y="2092521"/>
            <a:ext cx="498143" cy="2911949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-1063507" y="3358762"/>
            <a:ext cx="2891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ineliner Script" pitchFamily="50" charset="0"/>
              </a:rPr>
              <a:t>Les compléments d’objet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133077" y="5148487"/>
            <a:ext cx="498143" cy="3414488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 rot="16200000">
            <a:off x="-1325097" y="6655675"/>
            <a:ext cx="3414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ineliner Script" pitchFamily="50" charset="0"/>
              </a:rPr>
              <a:t>Les compléments circonstanciels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79475" y="3828332"/>
            <a:ext cx="62286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COD : au zoo, nous 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COD : Pour le goûter maman 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COI : Les vacanciers écrivent 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COI : Les musiciens jouent ____________________________________________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791442" y="5436518"/>
            <a:ext cx="645795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Maintenant, maman pose le biberon sur la table. Bébé finit par s’endormir dans son lit. Enfin, le silence tombe sur la maison.  Chez les voisins, tout s’agite. Les enfants partent à l’école.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802436" y="1637135"/>
            <a:ext cx="390525" cy="26670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879474" y="6335539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37"/>
          <p:cNvSpPr txBox="1">
            <a:spLocks noChangeArrowheads="1"/>
          </p:cNvSpPr>
          <p:nvPr/>
        </p:nvSpPr>
        <p:spPr bwMode="auto">
          <a:xfrm>
            <a:off x="855661" y="6300614"/>
            <a:ext cx="6252419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</a:t>
            </a:r>
            <a:r>
              <a:rPr lang="fr-FR" altLang="fr-FR" sz="1800" b="1" dirty="0" smtClean="0">
                <a:latin typeface="Fineliner Script" pitchFamily="50" charset="0"/>
              </a:rPr>
              <a:t>4   </a:t>
            </a:r>
            <a:r>
              <a:rPr lang="fr-FR" altLang="fr-FR" dirty="0" smtClean="0">
                <a:latin typeface="Fineliner Script" pitchFamily="50" charset="0"/>
              </a:rPr>
              <a:t>Classe les compléments circonstanciels suivants dans le tableau.</a:t>
            </a:r>
            <a:endParaRPr lang="fr-FR" altLang="fr-FR" dirty="0">
              <a:latin typeface="Fineliner Script" pitchFamily="50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91441" y="6588646"/>
            <a:ext cx="64579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lentement  sur le bateau </a:t>
            </a:r>
            <a:r>
              <a:rPr lang="fr-FR" sz="1100" dirty="0">
                <a:latin typeface="Short Stack" panose="02010500040000000007" pitchFamily="2" charset="0"/>
                <a:sym typeface="Wingdings"/>
              </a:rPr>
              <a:t> 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depuis trois jours  demain  dans la chambre  sous un arbre  gentiment  aujourd’hui  avec impatience 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74603"/>
              </p:ext>
            </p:extLst>
          </p:nvPr>
        </p:nvGraphicFramePr>
        <p:xfrm>
          <a:off x="887774" y="7236626"/>
          <a:ext cx="6182322" cy="1224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774"/>
                <a:gridCol w="2060774"/>
                <a:gridCol w="2060774"/>
              </a:tblGrid>
              <a:tr h="25898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CCT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CCL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CCM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depuis trois jours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sur le bateau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lentement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demain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dans la chambre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gentiment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2171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aujourd’hui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sous un arbre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avec impatience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5" name="Rectangle à coins arrondis 54"/>
          <p:cNvSpPr/>
          <p:nvPr/>
        </p:nvSpPr>
        <p:spPr>
          <a:xfrm>
            <a:off x="744538" y="8702139"/>
            <a:ext cx="6451600" cy="1630923"/>
          </a:xfrm>
          <a:prstGeom prst="roundRect">
            <a:avLst>
              <a:gd name="adj" fmla="val 715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33350" y="8702139"/>
            <a:ext cx="498143" cy="1630923"/>
          </a:xfrm>
          <a:prstGeom prst="roundRect">
            <a:avLst>
              <a:gd name="adj" fmla="val 1475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Larme 59"/>
          <p:cNvSpPr/>
          <p:nvPr/>
        </p:nvSpPr>
        <p:spPr>
          <a:xfrm>
            <a:off x="879473" y="8737064"/>
            <a:ext cx="319088" cy="32543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ZoneTexte 37"/>
          <p:cNvSpPr txBox="1">
            <a:spLocks noChangeArrowheads="1"/>
          </p:cNvSpPr>
          <p:nvPr/>
        </p:nvSpPr>
        <p:spPr bwMode="auto">
          <a:xfrm>
            <a:off x="855660" y="8702139"/>
            <a:ext cx="4041157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800" b="1" dirty="0">
                <a:latin typeface="Fineliner Script" pitchFamily="50" charset="0"/>
              </a:rPr>
              <a:t> </a:t>
            </a:r>
            <a:r>
              <a:rPr lang="fr-FR" altLang="fr-FR" sz="1800" b="1" dirty="0" smtClean="0">
                <a:latin typeface="Fineliner Script" pitchFamily="50" charset="0"/>
              </a:rPr>
              <a:t>5   </a:t>
            </a:r>
            <a:r>
              <a:rPr lang="fr-FR" altLang="fr-FR" dirty="0" smtClean="0">
                <a:latin typeface="Fineliner Script" pitchFamily="50" charset="0"/>
              </a:rPr>
              <a:t>Classe les mots suivants dans le tableau</a:t>
            </a:r>
            <a:endParaRPr lang="fr-FR" altLang="fr-FR" dirty="0">
              <a:latin typeface="Fineliner Script" pitchFamily="50" charset="0"/>
            </a:endParaRPr>
          </a:p>
        </p:txBody>
      </p:sp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18548"/>
              </p:ext>
            </p:extLst>
          </p:nvPr>
        </p:nvGraphicFramePr>
        <p:xfrm>
          <a:off x="849312" y="9324949"/>
          <a:ext cx="6182324" cy="893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5581"/>
                <a:gridCol w="1545581"/>
                <a:gridCol w="1545581"/>
                <a:gridCol w="1545581"/>
              </a:tblGrid>
              <a:tr h="28177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nom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verbe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adjectif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spc="-150" dirty="0" smtClean="0">
                          <a:latin typeface="Short Stack" panose="02010500040000000007" pitchFamily="2" charset="0"/>
                        </a:rPr>
                        <a:t>pronom</a:t>
                      </a:r>
                      <a:r>
                        <a:rPr lang="fr-FR" sz="1100" dirty="0" smtClean="0">
                          <a:latin typeface="Short Stack" panose="02010500040000000007" pitchFamily="2" charset="0"/>
                        </a:rPr>
                        <a:t> personnel</a:t>
                      </a:r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09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dimanche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partir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content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je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0609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joie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jouer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petit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sym typeface="Wingdings"/>
                        </a:rPr>
                        <a:t>nous </a:t>
                      </a:r>
                      <a:endParaRPr lang="fr-FR" sz="1100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8" name="ZoneTexte 67"/>
          <p:cNvSpPr txBox="1"/>
          <p:nvPr/>
        </p:nvSpPr>
        <p:spPr>
          <a:xfrm>
            <a:off x="848569" y="9063340"/>
            <a:ext cx="621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hort Stack" panose="02010500040000000007" pitchFamily="2" charset="0"/>
                <a:sym typeface="Wingdings"/>
              </a:rPr>
              <a:t>p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artir – content – jouer – je – dimanche – petit – joie – nous  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 rot="16200000">
            <a:off x="-442840" y="9265515"/>
            <a:ext cx="164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dirty="0" smtClean="0">
                <a:latin typeface="Fineliner Script" pitchFamily="50" charset="0"/>
              </a:rPr>
              <a:t>La nature des mots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209800" y="2528028"/>
            <a:ext cx="656273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6445725" y="2503724"/>
            <a:ext cx="508761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1927701" y="2766521"/>
            <a:ext cx="1672972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6469145" y="2766521"/>
            <a:ext cx="485341" cy="1991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2841412" y="2998031"/>
            <a:ext cx="928229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962025" y="3287563"/>
            <a:ext cx="910456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3665089" y="3296001"/>
            <a:ext cx="828080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337844" y="4244301"/>
            <a:ext cx="17820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À la maîtresse de corriger</a:t>
            </a:r>
            <a:endParaRPr lang="fr-FR" sz="14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3794301" y="5547479"/>
            <a:ext cx="910456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879475" y="5777465"/>
            <a:ext cx="993006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3749997" y="5785972"/>
            <a:ext cx="1146819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4994473" y="5791655"/>
            <a:ext cx="1240406" cy="15799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3168625" y="6044200"/>
            <a:ext cx="733425" cy="17218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05" y="5183411"/>
            <a:ext cx="318587" cy="126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622</Words>
  <Application>Microsoft Office PowerPoint</Application>
  <PresentationFormat>Personnalisé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38</cp:revision>
  <dcterms:created xsi:type="dcterms:W3CDTF">2013-10-23T09:37:37Z</dcterms:created>
  <dcterms:modified xsi:type="dcterms:W3CDTF">2014-05-30T14:38:41Z</dcterms:modified>
</cp:coreProperties>
</file>