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7345363" cy="10440988"/>
  <p:notesSz cx="6858000" cy="9144000"/>
  <p:defaultTextStyle>
    <a:defPPr>
      <a:defRPr lang="fr-FR"/>
    </a:defPPr>
    <a:lvl1pPr algn="l" defTabSz="10160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08000" indent="-50800" algn="l" defTabSz="10160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16000" indent="-101600" algn="l" defTabSz="10160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524000" indent="-152400" algn="l" defTabSz="10160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032000" indent="-203200" algn="l" defTabSz="10160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49" autoAdjust="0"/>
  </p:normalViewPr>
  <p:slideViewPr>
    <p:cSldViewPr>
      <p:cViewPr>
        <p:scale>
          <a:sx n="100" d="100"/>
          <a:sy n="100" d="100"/>
        </p:scale>
        <p:origin x="-1002" y="2916"/>
      </p:cViewPr>
      <p:guideLst>
        <p:guide orient="horz" pos="3289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902" y="3243476"/>
            <a:ext cx="6243559" cy="223804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1805" y="5916560"/>
            <a:ext cx="5141754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8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2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0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9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5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136DB-4F99-4B97-A112-FA5CB4066F40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74E9-0B46-4CEF-9417-88CEA11CCB0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76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A40D-E578-44A3-8A4E-2A46A289F01C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14BE7-9370-4EEC-8CF2-76A6B9CF3A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60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94040" y="558304"/>
            <a:ext cx="1239531" cy="1187662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5452" y="558304"/>
            <a:ext cx="3596168" cy="118766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1A12-6A0D-4A9C-B2EF-4883B72E600E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9971-5A1B-40DE-B617-9A3D69A468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20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60054-8F1A-4239-8981-8EB937EA14AD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7D6DF-3685-4789-867F-94FB6CD052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93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0233" y="6709302"/>
            <a:ext cx="6243559" cy="207369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0233" y="4425338"/>
            <a:ext cx="6243559" cy="228396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8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63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4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27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08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90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72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5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D507-73F5-4F16-8087-4181260B0640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E7E92-A53D-466C-B672-D2C504070C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74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5451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15723" y="3248308"/>
            <a:ext cx="2417849" cy="91866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DEB66-C393-4CF0-A823-FE3110155057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6BE17-9CEB-4AB4-96A4-EE336740DF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40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8" y="418123"/>
            <a:ext cx="6610827" cy="174016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69" y="2337138"/>
            <a:ext cx="3245478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7269" y="3311146"/>
            <a:ext cx="3245478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31343" y="2337138"/>
            <a:ext cx="3246752" cy="97400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8178" indent="0">
              <a:buNone/>
              <a:defRPr sz="2200" b="1"/>
            </a:lvl2pPr>
            <a:lvl3pPr marL="1016356" indent="0">
              <a:buNone/>
              <a:defRPr sz="2000" b="1"/>
            </a:lvl3pPr>
            <a:lvl4pPr marL="1524533" indent="0">
              <a:buNone/>
              <a:defRPr sz="1800" b="1"/>
            </a:lvl4pPr>
            <a:lvl5pPr marL="2032711" indent="0">
              <a:buNone/>
              <a:defRPr sz="1800" b="1"/>
            </a:lvl5pPr>
            <a:lvl6pPr marL="2540889" indent="0">
              <a:buNone/>
              <a:defRPr sz="1800" b="1"/>
            </a:lvl6pPr>
            <a:lvl7pPr marL="3049067" indent="0">
              <a:buNone/>
              <a:defRPr sz="1800" b="1"/>
            </a:lvl7pPr>
            <a:lvl8pPr marL="3557245" indent="0">
              <a:buNone/>
              <a:defRPr sz="1800" b="1"/>
            </a:lvl8pPr>
            <a:lvl9pPr marL="4065422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31343" y="3311146"/>
            <a:ext cx="3246752" cy="6015653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58B1-7CC1-4595-9F86-691AD0BF7D08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B053-7649-44DB-976D-C0E56DAE3B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7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D044-0D88-4B5D-95A4-48D542735CBC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626F-D4CC-4F1A-B3D3-75CE587E20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846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818B-015B-4F3D-8EB0-769E1876ED65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44FF-0C4A-4947-8E58-E6A4FCC39C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18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69" y="415707"/>
            <a:ext cx="2416574" cy="1769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71833" y="415707"/>
            <a:ext cx="4106262" cy="891109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7269" y="2184874"/>
            <a:ext cx="2416574" cy="7141927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3DF02-49B1-4CE8-A64F-19F04EBBBDC4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6D605-80FD-4D0A-8766-2EBB2B9A0D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48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9742" y="7308692"/>
            <a:ext cx="4407218" cy="86283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39742" y="932921"/>
            <a:ext cx="4407218" cy="6264593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8178" indent="0">
              <a:buNone/>
              <a:defRPr sz="3100"/>
            </a:lvl2pPr>
            <a:lvl3pPr marL="1016356" indent="0">
              <a:buNone/>
              <a:defRPr sz="2700"/>
            </a:lvl3pPr>
            <a:lvl4pPr marL="1524533" indent="0">
              <a:buNone/>
              <a:defRPr sz="2200"/>
            </a:lvl4pPr>
            <a:lvl5pPr marL="2032711" indent="0">
              <a:buNone/>
              <a:defRPr sz="2200"/>
            </a:lvl5pPr>
            <a:lvl6pPr marL="2540889" indent="0">
              <a:buNone/>
              <a:defRPr sz="2200"/>
            </a:lvl6pPr>
            <a:lvl7pPr marL="3049067" indent="0">
              <a:buNone/>
              <a:defRPr sz="2200"/>
            </a:lvl7pPr>
            <a:lvl8pPr marL="3557245" indent="0">
              <a:buNone/>
              <a:defRPr sz="2200"/>
            </a:lvl8pPr>
            <a:lvl9pPr marL="4065422" indent="0">
              <a:buNone/>
              <a:defRPr sz="22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39742" y="8171525"/>
            <a:ext cx="4407218" cy="1225365"/>
          </a:xfrm>
        </p:spPr>
        <p:txBody>
          <a:bodyPr/>
          <a:lstStyle>
            <a:lvl1pPr marL="0" indent="0">
              <a:buNone/>
              <a:defRPr sz="1600"/>
            </a:lvl1pPr>
            <a:lvl2pPr marL="508178" indent="0">
              <a:buNone/>
              <a:defRPr sz="1300"/>
            </a:lvl2pPr>
            <a:lvl3pPr marL="1016356" indent="0">
              <a:buNone/>
              <a:defRPr sz="1100"/>
            </a:lvl3pPr>
            <a:lvl4pPr marL="1524533" indent="0">
              <a:buNone/>
              <a:defRPr sz="1000"/>
            </a:lvl4pPr>
            <a:lvl5pPr marL="2032711" indent="0">
              <a:buNone/>
              <a:defRPr sz="1000"/>
            </a:lvl5pPr>
            <a:lvl6pPr marL="2540889" indent="0">
              <a:buNone/>
              <a:defRPr sz="1000"/>
            </a:lvl6pPr>
            <a:lvl7pPr marL="3049067" indent="0">
              <a:buNone/>
              <a:defRPr sz="1000"/>
            </a:lvl7pPr>
            <a:lvl8pPr marL="3557245" indent="0">
              <a:buNone/>
              <a:defRPr sz="1000"/>
            </a:lvl8pPr>
            <a:lvl9pPr marL="4065422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8A82-4675-43C9-BE36-F1CD77B13342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23EB5-DF6E-4867-AB21-90B6536567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43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6713" y="417513"/>
            <a:ext cx="6611937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36" tIns="50818" rIns="101636" bIns="508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66713" y="2436813"/>
            <a:ext cx="6611937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36" tIns="50818" rIns="101636" bIns="50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6713" y="9677400"/>
            <a:ext cx="1714500" cy="555625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l" defTabSz="101635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443613-D068-4657-92D9-86D4ECA0E4B0}" type="datetimeFigureOut">
              <a:rPr lang="fr-FR"/>
              <a:pPr>
                <a:defRPr/>
              </a:pPr>
              <a:t>30/05/2014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9838" y="9677400"/>
            <a:ext cx="2325687" cy="555625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ctr" defTabSz="101635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64150" y="9677400"/>
            <a:ext cx="1714500" cy="555625"/>
          </a:xfrm>
          <a:prstGeom prst="rect">
            <a:avLst/>
          </a:prstGeom>
        </p:spPr>
        <p:txBody>
          <a:bodyPr vert="horz" lIns="101636" tIns="50818" rIns="101636" bIns="50818" rtlCol="0" anchor="ctr"/>
          <a:lstStyle>
            <a:lvl1pPr algn="r" defTabSz="1016356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FFEB22-C811-42FE-9A11-CE2504FDB3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000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6000" rtl="0" fontAlgn="base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317500" algn="l" defTabSz="1016000" rtl="0" fontAlgn="base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0000" indent="-254000" algn="l" defTabSz="1016000" rtl="0" fontAlgn="base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8000" indent="-254000" algn="l" defTabSz="1016000" rtl="0" fontAlgn="base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254000" algn="l" defTabSz="1016000" rtl="0" fontAlgn="base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94978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156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1334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19511" indent="-254089" algn="l" defTabSz="10163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178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356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533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711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889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9067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7245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5422" algn="l" defTabSz="10163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06638" y="90488"/>
            <a:ext cx="4895850" cy="1889646"/>
          </a:xfrm>
          <a:prstGeom prst="roundRect">
            <a:avLst>
              <a:gd name="adj" fmla="val 723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17800" y="68263"/>
            <a:ext cx="3240088" cy="582612"/>
          </a:xfrm>
          <a:prstGeom prst="rect">
            <a:avLst/>
          </a:prstGeom>
          <a:noFill/>
        </p:spPr>
        <p:txBody>
          <a:bodyPr lIns="90334" tIns="45167" rIns="90334" bIns="45167">
            <a:spAutoFit/>
          </a:bodyPr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cs typeface="+mn-cs"/>
              </a:rPr>
              <a:t>Evaluation de Français </a:t>
            </a:r>
          </a:p>
        </p:txBody>
      </p:sp>
      <p:sp>
        <p:nvSpPr>
          <p:cNvPr id="2052" name="ZoneTexte 5"/>
          <p:cNvSpPr txBox="1">
            <a:spLocks noChangeArrowheads="1"/>
          </p:cNvSpPr>
          <p:nvPr/>
        </p:nvSpPr>
        <p:spPr bwMode="auto">
          <a:xfrm>
            <a:off x="3228975" y="571500"/>
            <a:ext cx="2675954" cy="27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200" dirty="0" smtClean="0">
                <a:latin typeface="Short Stack" pitchFamily="2" charset="0"/>
                <a:ea typeface="Clensey" pitchFamily="2" charset="0"/>
                <a:cs typeface="Clensey" pitchFamily="2" charset="0"/>
              </a:rPr>
              <a:t>Grammaire n°4 </a:t>
            </a:r>
            <a:r>
              <a:rPr lang="fr-FR" altLang="fr-FR" sz="1200" dirty="0">
                <a:latin typeface="Short Stack" pitchFamily="2" charset="0"/>
                <a:ea typeface="Clensey" pitchFamily="2" charset="0"/>
                <a:cs typeface="Clensey" pitchFamily="2" charset="0"/>
              </a:rPr>
              <a:t>: </a:t>
            </a:r>
            <a:r>
              <a:rPr lang="fr-FR" altLang="fr-FR" sz="1200" dirty="0" smtClean="0">
                <a:latin typeface="Short Stack" pitchFamily="2" charset="0"/>
                <a:ea typeface="Clensey" pitchFamily="2" charset="0"/>
                <a:cs typeface="Clensey" pitchFamily="2" charset="0"/>
              </a:rPr>
              <a:t>G9, G10, G11</a:t>
            </a:r>
            <a:endParaRPr lang="fr-FR" altLang="fr-FR" sz="1200" dirty="0">
              <a:latin typeface="Short Stack" pitchFamily="2" charset="0"/>
              <a:ea typeface="Clensey" pitchFamily="2" charset="0"/>
              <a:cs typeface="Clensey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995988" y="163513"/>
            <a:ext cx="1135062" cy="584200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444750" y="828006"/>
            <a:ext cx="3790129" cy="1060712"/>
          </a:xfrm>
          <a:prstGeom prst="rect">
            <a:avLst/>
          </a:prstGeom>
          <a:noFill/>
        </p:spPr>
        <p:txBody>
          <a:bodyPr wrap="square" lIns="90334" tIns="45167" rIns="90334" bIns="45167"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800" dirty="0">
                <a:latin typeface="Fineliner Script" pitchFamily="50" charset="0"/>
                <a:ea typeface="Clensey" panose="02000603000000000000" pitchFamily="2" charset="0"/>
                <a:cs typeface="+mn-cs"/>
              </a:rPr>
              <a:t>Compétences évaluées </a:t>
            </a:r>
            <a:r>
              <a:rPr lang="fr-FR" sz="1800" dirty="0" smtClean="0">
                <a:latin typeface="Fineliner Script" pitchFamily="50" charset="0"/>
                <a:ea typeface="Clensey" panose="02000603000000000000" pitchFamily="2" charset="0"/>
                <a:cs typeface="+mn-cs"/>
              </a:rPr>
              <a:t>:</a:t>
            </a:r>
          </a:p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latin typeface="Fineliner Script" pitchFamily="50" charset="0"/>
              <a:ea typeface="Clensey" panose="02000603000000000000" pitchFamily="2" charset="0"/>
              <a:cs typeface="+mn-cs"/>
            </a:endParaRPr>
          </a:p>
          <a:p>
            <a:pPr marL="171450" indent="-171450" defTabSz="1016356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900" dirty="0" smtClean="0">
                <a:latin typeface="Short Stack" panose="02010500040000000007" pitchFamily="2" charset="0"/>
                <a:cs typeface="+mn-cs"/>
              </a:rPr>
              <a:t>Identifier et utiliser les compléments d’objet</a:t>
            </a:r>
            <a:endParaRPr lang="fr-FR" sz="900" dirty="0">
              <a:latin typeface="Short Stack" panose="02010500040000000007" pitchFamily="2" charset="0"/>
              <a:cs typeface="+mn-cs"/>
            </a:endParaRPr>
          </a:p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latin typeface="Short Stack" panose="02010500040000000007" pitchFamily="2" charset="0"/>
              <a:cs typeface="+mn-cs"/>
            </a:endParaRPr>
          </a:p>
          <a:p>
            <a:pPr marL="171450" indent="-171450" defTabSz="1016356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900" dirty="0" smtClean="0">
                <a:latin typeface="Short Stack" panose="02010500040000000007" pitchFamily="2" charset="0"/>
                <a:cs typeface="+mn-cs"/>
              </a:rPr>
              <a:t>Identifier et utiliser les </a:t>
            </a:r>
            <a:r>
              <a:rPr lang="fr-FR" sz="900" dirty="0" err="1" smtClean="0">
                <a:latin typeface="Short Stack" panose="02010500040000000007" pitchFamily="2" charset="0"/>
                <a:cs typeface="+mn-cs"/>
              </a:rPr>
              <a:t>comp</a:t>
            </a:r>
            <a:r>
              <a:rPr lang="fr-FR" sz="900" dirty="0" smtClean="0">
                <a:latin typeface="Short Stack" panose="02010500040000000007" pitchFamily="2" charset="0"/>
                <a:cs typeface="+mn-cs"/>
              </a:rPr>
              <a:t>. circonstanciels</a:t>
            </a:r>
          </a:p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 smtClean="0">
              <a:latin typeface="Short Stack" panose="02010500040000000007" pitchFamily="2" charset="0"/>
              <a:cs typeface="+mn-cs"/>
            </a:endParaRPr>
          </a:p>
          <a:p>
            <a:pPr marL="171450" indent="-171450" defTabSz="1016356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  <a:cs typeface="+mn-cs"/>
              </a:rPr>
              <a:t>Reconnaître la nature des mots</a:t>
            </a:r>
            <a:endParaRPr lang="fr-FR" sz="900" dirty="0">
              <a:latin typeface="Short Stack" panose="02010500040000000007" pitchFamily="2" charset="0"/>
              <a:ea typeface="Clensey" panose="02000603000000000000" pitchFamily="2" charset="0"/>
              <a:cs typeface="+mn-cs"/>
            </a:endParaRPr>
          </a:p>
        </p:txBody>
      </p:sp>
      <p:sp>
        <p:nvSpPr>
          <p:cNvPr id="2055" name="ZoneTexte 8"/>
          <p:cNvSpPr txBox="1">
            <a:spLocks noChangeArrowheads="1"/>
          </p:cNvSpPr>
          <p:nvPr/>
        </p:nvSpPr>
        <p:spPr bwMode="auto">
          <a:xfrm>
            <a:off x="5995988" y="163513"/>
            <a:ext cx="11509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400">
                <a:latin typeface="Fineliner Script" pitchFamily="50" charset="0"/>
              </a:rPr>
              <a:t>Soin, présentation</a:t>
            </a:r>
          </a:p>
          <a:p>
            <a:endParaRPr lang="fr-FR" altLang="fr-FR" sz="1400">
              <a:latin typeface="Fineliner Script" pitchFamily="50" charset="0"/>
            </a:endParaRPr>
          </a:p>
        </p:txBody>
      </p:sp>
      <p:grpSp>
        <p:nvGrpSpPr>
          <p:cNvPr id="2056" name="Group 2"/>
          <p:cNvGrpSpPr>
            <a:grpSpLocks/>
          </p:cNvGrpSpPr>
          <p:nvPr/>
        </p:nvGrpSpPr>
        <p:grpSpPr bwMode="auto">
          <a:xfrm>
            <a:off x="6122988" y="414540"/>
            <a:ext cx="938212" cy="247448"/>
            <a:chOff x="114698913" y="113219876"/>
            <a:chExt cx="2032147" cy="477798"/>
          </a:xfrm>
        </p:grpSpPr>
        <p:pic>
          <p:nvPicPr>
            <p:cNvPr id="2208" name="Picture 3"/>
            <p:cNvPicPr>
              <a:picLocks noChangeAspect="1" noChangeArrowheads="1"/>
            </p:cNvPicPr>
            <p:nvPr/>
          </p:nvPicPr>
          <p:blipFill>
            <a:blip r:embed="rId2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89595" y="113249500"/>
              <a:ext cx="462278" cy="404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2209" name="Picture 4"/>
            <p:cNvPicPr>
              <a:picLocks noChangeAspect="1" noChangeArrowheads="1"/>
            </p:cNvPicPr>
            <p:nvPr/>
          </p:nvPicPr>
          <p:blipFill>
            <a:blip r:embed="rId3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75160" y="113233546"/>
              <a:ext cx="462280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2210" name="Picture 5"/>
            <p:cNvPicPr>
              <a:picLocks noChangeAspect="1" noChangeArrowheads="1"/>
            </p:cNvPicPr>
            <p:nvPr/>
          </p:nvPicPr>
          <p:blipFill>
            <a:blip r:embed="rId4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68781" y="113240769"/>
              <a:ext cx="462279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2211" name="il_fi" descr="MC900412464[1]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" r="175"/>
            <a:stretch>
              <a:fillRect/>
            </a:stretch>
          </p:blipFill>
          <p:spPr bwMode="auto">
            <a:xfrm>
              <a:off x="114698913" y="113219876"/>
              <a:ext cx="484706" cy="47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Ellipse 14"/>
          <p:cNvSpPr/>
          <p:nvPr/>
        </p:nvSpPr>
        <p:spPr>
          <a:xfrm rot="20120740">
            <a:off x="2260600" y="139700"/>
            <a:ext cx="566738" cy="30956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6416675" y="972022"/>
            <a:ext cx="714375" cy="850900"/>
          </a:xfrm>
          <a:prstGeom prst="roundRect">
            <a:avLst>
              <a:gd name="adj" fmla="val 12667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9" name="ZoneTexte 16"/>
          <p:cNvSpPr txBox="1">
            <a:spLocks noChangeArrowheads="1"/>
          </p:cNvSpPr>
          <p:nvPr/>
        </p:nvSpPr>
        <p:spPr bwMode="auto">
          <a:xfrm rot="-1479260">
            <a:off x="2260600" y="138113"/>
            <a:ext cx="566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800">
                <a:latin typeface="Fineliner Script" pitchFamily="50" charset="0"/>
              </a:rPr>
              <a:t>CE2</a:t>
            </a:r>
            <a:endParaRPr lang="fr-FR" altLang="fr-FR">
              <a:latin typeface="Fineliner Script" pitchFamily="50" charset="0"/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86335"/>
              </p:ext>
            </p:extLst>
          </p:nvPr>
        </p:nvGraphicFramePr>
        <p:xfrm>
          <a:off x="6408985" y="981547"/>
          <a:ext cx="714375" cy="85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30"/>
                <a:gridCol w="508345"/>
              </a:tblGrid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1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749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2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3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4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73" name="Rectangle 18"/>
          <p:cNvSpPr>
            <a:spLocks noChangeArrowheads="1"/>
          </p:cNvSpPr>
          <p:nvPr/>
        </p:nvSpPr>
        <p:spPr bwMode="auto">
          <a:xfrm>
            <a:off x="6625009" y="1199034"/>
            <a:ext cx="483072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à renforcer</a:t>
            </a:r>
          </a:p>
        </p:txBody>
      </p:sp>
      <p:sp>
        <p:nvSpPr>
          <p:cNvPr id="2074" name="Rectangle 19"/>
          <p:cNvSpPr>
            <a:spLocks noChangeArrowheads="1"/>
          </p:cNvSpPr>
          <p:nvPr/>
        </p:nvSpPr>
        <p:spPr bwMode="auto">
          <a:xfrm>
            <a:off x="6613933" y="1404070"/>
            <a:ext cx="515132" cy="2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en cours </a:t>
            </a:r>
          </a:p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d’acquisition</a:t>
            </a:r>
          </a:p>
        </p:txBody>
      </p:sp>
      <p:sp>
        <p:nvSpPr>
          <p:cNvPr id="2075" name="Rectangle 20"/>
          <p:cNvSpPr>
            <a:spLocks noChangeArrowheads="1"/>
          </p:cNvSpPr>
          <p:nvPr/>
        </p:nvSpPr>
        <p:spPr bwMode="auto">
          <a:xfrm>
            <a:off x="6625009" y="1614959"/>
            <a:ext cx="476660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non acquis</a:t>
            </a:r>
          </a:p>
        </p:txBody>
      </p:sp>
      <p:sp>
        <p:nvSpPr>
          <p:cNvPr id="2076" name="Rectangle 21"/>
          <p:cNvSpPr>
            <a:spLocks noChangeArrowheads="1"/>
          </p:cNvSpPr>
          <p:nvPr/>
        </p:nvSpPr>
        <p:spPr bwMode="auto">
          <a:xfrm>
            <a:off x="6578600" y="981547"/>
            <a:ext cx="416471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acquis</a:t>
            </a:r>
          </a:p>
        </p:txBody>
      </p:sp>
      <p:sp>
        <p:nvSpPr>
          <p:cNvPr id="23" name="Larme 22"/>
          <p:cNvSpPr/>
          <p:nvPr/>
        </p:nvSpPr>
        <p:spPr>
          <a:xfrm>
            <a:off x="887413" y="2163960"/>
            <a:ext cx="319087" cy="327025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78" name="ZoneTexte 23"/>
          <p:cNvSpPr txBox="1">
            <a:spLocks noChangeArrowheads="1"/>
          </p:cNvSpPr>
          <p:nvPr/>
        </p:nvSpPr>
        <p:spPr bwMode="auto">
          <a:xfrm>
            <a:off x="862013" y="2129035"/>
            <a:ext cx="5864576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1   </a:t>
            </a:r>
            <a:r>
              <a:rPr lang="fr-FR" altLang="fr-FR" dirty="0" smtClean="0">
                <a:latin typeface="Fineliner Script" pitchFamily="50" charset="0"/>
              </a:rPr>
              <a:t>Entoure les COD et souligne les COI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2079" name="ZoneTexte 24"/>
          <p:cNvSpPr txBox="1">
            <a:spLocks noChangeArrowheads="1"/>
          </p:cNvSpPr>
          <p:nvPr/>
        </p:nvSpPr>
        <p:spPr bwMode="auto">
          <a:xfrm>
            <a:off x="887412" y="2412182"/>
            <a:ext cx="6173788" cy="1106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100" dirty="0" smtClean="0">
                <a:latin typeface="Short Stack" pitchFamily="2" charset="0"/>
              </a:rPr>
              <a:t>Manon a cassé un vase. Elle se rend compte de sa bêtise. Elle balaie le sol et ramasse les petits morceaux. Ses parents arrivent : ils rentrent la voiture dans garage. Ils voient les dégâts. Pour se faire pardonner, Manon offre un cadeau à sa maman et donne un baiser à son papa.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744538" y="2092523"/>
            <a:ext cx="6457950" cy="2911947"/>
          </a:xfrm>
          <a:prstGeom prst="roundRect">
            <a:avLst>
              <a:gd name="adj" fmla="val 3232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Larme 26"/>
          <p:cNvSpPr/>
          <p:nvPr/>
        </p:nvSpPr>
        <p:spPr>
          <a:xfrm>
            <a:off x="887413" y="3528814"/>
            <a:ext cx="319087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82" name="ZoneTexte 27"/>
          <p:cNvSpPr txBox="1">
            <a:spLocks noChangeArrowheads="1"/>
          </p:cNvSpPr>
          <p:nvPr/>
        </p:nvSpPr>
        <p:spPr bwMode="auto">
          <a:xfrm>
            <a:off x="862013" y="3492302"/>
            <a:ext cx="6267449" cy="36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1800" b="1" dirty="0">
                <a:latin typeface="Fineliner Script" pitchFamily="50" charset="0"/>
              </a:rPr>
              <a:t> 2   </a:t>
            </a:r>
            <a:r>
              <a:rPr lang="fr-FR" altLang="fr-FR" dirty="0" smtClean="0">
                <a:latin typeface="Fineliner Script" pitchFamily="50" charset="0"/>
              </a:rPr>
              <a:t>Complète les phrases par un COD ou un COI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802436" y="1348255"/>
            <a:ext cx="390525" cy="26670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802436" y="1055811"/>
            <a:ext cx="390525" cy="28644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107950" y="98425"/>
            <a:ext cx="2112963" cy="658813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107950" y="92075"/>
            <a:ext cx="2147888" cy="63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Handlee" panose="02000000000000000000" pitchFamily="2" charset="0"/>
                <a:cs typeface="+mn-cs"/>
              </a:rPr>
              <a:t>Prénom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 : </a:t>
            </a:r>
            <a:r>
              <a:rPr lang="fr-FR" sz="1100" dirty="0">
                <a:latin typeface="+mj-lt"/>
                <a:cs typeface="+mn-cs"/>
              </a:rPr>
              <a:t>___________________</a:t>
            </a:r>
            <a:endParaRPr lang="fr-FR" sz="1400" dirty="0">
              <a:latin typeface="+mj-lt"/>
              <a:cs typeface="+mn-cs"/>
            </a:endParaRPr>
          </a:p>
          <a:p>
            <a:pPr defTabSz="1016356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Handlee" panose="02000000000000000000" pitchFamily="2" charset="0"/>
                <a:cs typeface="+mn-cs"/>
              </a:rPr>
              <a:t>Date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:  </a:t>
            </a:r>
            <a:r>
              <a:rPr lang="fr-FR" sz="1400" dirty="0">
                <a:latin typeface="+mn-lt"/>
                <a:cs typeface="+mn-cs"/>
              </a:rPr>
              <a:t>_________________</a:t>
            </a:r>
            <a:endParaRPr lang="fr-FR" sz="1400" dirty="0">
              <a:latin typeface="Handlee" panose="02000000000000000000" pitchFamily="2" charset="0"/>
              <a:cs typeface="+mn-cs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133350" y="1492250"/>
            <a:ext cx="2087563" cy="487884"/>
          </a:xfrm>
          <a:prstGeom prst="roundRect">
            <a:avLst>
              <a:gd name="adj" fmla="val 17723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88" name="ZoneTexte 33"/>
          <p:cNvSpPr txBox="1">
            <a:spLocks noChangeArrowheads="1"/>
          </p:cNvSpPr>
          <p:nvPr/>
        </p:nvSpPr>
        <p:spPr bwMode="auto">
          <a:xfrm>
            <a:off x="161925" y="1431876"/>
            <a:ext cx="800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Handlee" pitchFamily="2" charset="0"/>
              </a:rPr>
              <a:t>Signature </a:t>
            </a:r>
          </a:p>
          <a:p>
            <a:r>
              <a:rPr lang="fr-FR" altLang="fr-FR" sz="1000" dirty="0">
                <a:latin typeface="Handlee" pitchFamily="2" charset="0"/>
              </a:rPr>
              <a:t>des parents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122238" y="812800"/>
            <a:ext cx="2087562" cy="612775"/>
          </a:xfrm>
          <a:prstGeom prst="roundRect">
            <a:avLst>
              <a:gd name="adj" fmla="val 15678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90" name="ZoneTexte 35"/>
          <p:cNvSpPr txBox="1">
            <a:spLocks noChangeArrowheads="1"/>
          </p:cNvSpPr>
          <p:nvPr/>
        </p:nvSpPr>
        <p:spPr bwMode="auto">
          <a:xfrm>
            <a:off x="72281" y="739775"/>
            <a:ext cx="900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Handlee" pitchFamily="2" charset="0"/>
              </a:rPr>
              <a:t>Appréciation</a:t>
            </a:r>
          </a:p>
        </p:txBody>
      </p:sp>
      <p:sp>
        <p:nvSpPr>
          <p:cNvPr id="37" name="Larme 36"/>
          <p:cNvSpPr/>
          <p:nvPr/>
        </p:nvSpPr>
        <p:spPr>
          <a:xfrm>
            <a:off x="879475" y="5183411"/>
            <a:ext cx="319088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92" name="ZoneTexte 37"/>
          <p:cNvSpPr txBox="1">
            <a:spLocks noChangeArrowheads="1"/>
          </p:cNvSpPr>
          <p:nvPr/>
        </p:nvSpPr>
        <p:spPr bwMode="auto">
          <a:xfrm>
            <a:off x="855662" y="5148486"/>
            <a:ext cx="6252419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3   </a:t>
            </a:r>
            <a:r>
              <a:rPr lang="fr-FR" altLang="fr-FR" dirty="0" smtClean="0">
                <a:latin typeface="Fineliner Script" pitchFamily="50" charset="0"/>
              </a:rPr>
              <a:t>Entoure les compléments circonstanciels de temps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744538" y="5148487"/>
            <a:ext cx="6451600" cy="3414488"/>
          </a:xfrm>
          <a:prstGeom prst="roundRect">
            <a:avLst>
              <a:gd name="adj" fmla="val 227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95" name="Tableau 44"/>
          <p:cNvSpPr>
            <a:spLocks noGrp="1" noChangeAspect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133078" y="2092521"/>
            <a:ext cx="498143" cy="2911949"/>
          </a:xfrm>
          <a:prstGeom prst="roundRect">
            <a:avLst>
              <a:gd name="adj" fmla="val 1475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 rot="16200000">
            <a:off x="-1063507" y="3358762"/>
            <a:ext cx="2891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Fineliner Script" pitchFamily="50" charset="0"/>
              </a:rPr>
              <a:t>Les compléments d’objet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133077" y="5148487"/>
            <a:ext cx="498143" cy="3414488"/>
          </a:xfrm>
          <a:prstGeom prst="roundRect">
            <a:avLst>
              <a:gd name="adj" fmla="val 1475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 rot="16200000">
            <a:off x="-1325097" y="6655675"/>
            <a:ext cx="3414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Fineliner Script" pitchFamily="50" charset="0"/>
              </a:rPr>
              <a:t>Les </a:t>
            </a:r>
            <a:r>
              <a:rPr lang="fr-FR" dirty="0" smtClean="0">
                <a:latin typeface="Fineliner Script" pitchFamily="50" charset="0"/>
              </a:rPr>
              <a:t>compléments </a:t>
            </a:r>
            <a:r>
              <a:rPr lang="fr-FR" dirty="0" smtClean="0">
                <a:latin typeface="Fineliner Script" pitchFamily="50" charset="0"/>
              </a:rPr>
              <a:t>circonstanciels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79475" y="3828332"/>
            <a:ext cx="62286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COD : au zoo, nous 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COD : Pour le goûter maman 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COI : Les vacanciers écrivent 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COI : Les musiciens jouent ____________________________________________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791442" y="5436518"/>
            <a:ext cx="6457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Maintenant, maman pose le biberon sur la table. Bébé finit par s’endormir dans son lit. Enfin, le silence tombe sur la maison. Chez les voisins, tout s’agite. Les enfants partent à l’école.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5802436" y="1637135"/>
            <a:ext cx="390525" cy="26670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879474" y="6335539"/>
            <a:ext cx="319088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ZoneTexte 37"/>
          <p:cNvSpPr txBox="1">
            <a:spLocks noChangeArrowheads="1"/>
          </p:cNvSpPr>
          <p:nvPr/>
        </p:nvSpPr>
        <p:spPr bwMode="auto">
          <a:xfrm>
            <a:off x="855661" y="6300614"/>
            <a:ext cx="6252419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</a:t>
            </a:r>
            <a:r>
              <a:rPr lang="fr-FR" altLang="fr-FR" sz="1800" b="1" dirty="0" smtClean="0">
                <a:latin typeface="Fineliner Script" pitchFamily="50" charset="0"/>
              </a:rPr>
              <a:t>4   </a:t>
            </a:r>
            <a:r>
              <a:rPr lang="fr-FR" altLang="fr-FR" dirty="0" smtClean="0">
                <a:latin typeface="Fineliner Script" pitchFamily="50" charset="0"/>
              </a:rPr>
              <a:t>Classe les compléments circonstanciels suivants dans le tableau.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91441" y="6588646"/>
            <a:ext cx="64579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lentement  sur le bateau </a:t>
            </a:r>
            <a:r>
              <a:rPr lang="fr-FR" sz="1100" dirty="0">
                <a:latin typeface="Short Stack" panose="02010500040000000007" pitchFamily="2" charset="0"/>
                <a:sym typeface="Wingdings"/>
              </a:rPr>
              <a:t> 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depuis trois jours  demain  dans la chambre  sous un arbre  gentiment  aujourd’hui  avec impatience 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77442"/>
              </p:ext>
            </p:extLst>
          </p:nvPr>
        </p:nvGraphicFramePr>
        <p:xfrm>
          <a:off x="887774" y="7236626"/>
          <a:ext cx="6182322" cy="1224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774"/>
                <a:gridCol w="2060774"/>
                <a:gridCol w="2060774"/>
              </a:tblGrid>
              <a:tr h="258987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CCT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CCL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CCM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1716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321716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321716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5" name="Rectangle à coins arrondis 54"/>
          <p:cNvSpPr/>
          <p:nvPr/>
        </p:nvSpPr>
        <p:spPr>
          <a:xfrm>
            <a:off x="744538" y="8702139"/>
            <a:ext cx="6451600" cy="1630923"/>
          </a:xfrm>
          <a:prstGeom prst="roundRect">
            <a:avLst>
              <a:gd name="adj" fmla="val 715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133350" y="8702139"/>
            <a:ext cx="498143" cy="1630923"/>
          </a:xfrm>
          <a:prstGeom prst="roundRect">
            <a:avLst>
              <a:gd name="adj" fmla="val 1475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879473" y="8737064"/>
            <a:ext cx="319088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855660" y="8702139"/>
            <a:ext cx="4041157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</a:t>
            </a:r>
            <a:r>
              <a:rPr lang="fr-FR" altLang="fr-FR" sz="1800" b="1" dirty="0" smtClean="0">
                <a:latin typeface="Fineliner Script" pitchFamily="50" charset="0"/>
              </a:rPr>
              <a:t>5   </a:t>
            </a:r>
            <a:r>
              <a:rPr lang="fr-FR" altLang="fr-FR" dirty="0" smtClean="0">
                <a:latin typeface="Fineliner Script" pitchFamily="50" charset="0"/>
              </a:rPr>
              <a:t>Classe les mots suivants dans le tableau</a:t>
            </a:r>
            <a:endParaRPr lang="fr-FR" altLang="fr-FR" dirty="0">
              <a:latin typeface="Fineliner Script" pitchFamily="50" charset="0"/>
            </a:endParaRPr>
          </a:p>
        </p:txBody>
      </p:sp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642518"/>
              </p:ext>
            </p:extLst>
          </p:nvPr>
        </p:nvGraphicFramePr>
        <p:xfrm>
          <a:off x="849312" y="9324949"/>
          <a:ext cx="6182324" cy="8939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5581"/>
                <a:gridCol w="1545581"/>
                <a:gridCol w="1545581"/>
                <a:gridCol w="1545581"/>
              </a:tblGrid>
              <a:tr h="281777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nom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verbe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adjectif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spc="-150" dirty="0" smtClean="0">
                          <a:latin typeface="Short Stack" panose="02010500040000000007" pitchFamily="2" charset="0"/>
                        </a:rPr>
                        <a:t>pronom</a:t>
                      </a:r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 personnel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096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306096"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8" name="ZoneTexte 67"/>
          <p:cNvSpPr txBox="1"/>
          <p:nvPr/>
        </p:nvSpPr>
        <p:spPr>
          <a:xfrm>
            <a:off x="848569" y="9063340"/>
            <a:ext cx="6212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Short Stack" panose="02010500040000000007" pitchFamily="2" charset="0"/>
                <a:sym typeface="Wingdings"/>
              </a:rPr>
              <a:t>p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artir – content – jouer – je – dimanche – petit – joie – nous  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 rot="16200000">
            <a:off x="-442840" y="9265515"/>
            <a:ext cx="1649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dirty="0" smtClean="0">
                <a:latin typeface="Fineliner Script" pitchFamily="50" charset="0"/>
              </a:rPr>
              <a:t>La nature des mots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805" y="5183411"/>
            <a:ext cx="318587" cy="126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81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06638" y="90488"/>
            <a:ext cx="4895850" cy="1889646"/>
          </a:xfrm>
          <a:prstGeom prst="roundRect">
            <a:avLst>
              <a:gd name="adj" fmla="val 723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17800" y="68263"/>
            <a:ext cx="3240088" cy="582612"/>
          </a:xfrm>
          <a:prstGeom prst="rect">
            <a:avLst/>
          </a:prstGeom>
          <a:noFill/>
        </p:spPr>
        <p:txBody>
          <a:bodyPr lIns="90334" tIns="45167" rIns="90334" bIns="45167">
            <a:spAutoFit/>
          </a:bodyPr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  <a:cs typeface="+mn-cs"/>
              </a:rPr>
              <a:t>Evaluation de Français </a:t>
            </a:r>
          </a:p>
        </p:txBody>
      </p:sp>
      <p:sp>
        <p:nvSpPr>
          <p:cNvPr id="2052" name="ZoneTexte 5"/>
          <p:cNvSpPr txBox="1">
            <a:spLocks noChangeArrowheads="1"/>
          </p:cNvSpPr>
          <p:nvPr/>
        </p:nvSpPr>
        <p:spPr bwMode="auto">
          <a:xfrm>
            <a:off x="3228975" y="571500"/>
            <a:ext cx="2675954" cy="27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200" dirty="0" smtClean="0">
                <a:latin typeface="Short Stack" pitchFamily="2" charset="0"/>
                <a:ea typeface="Clensey" pitchFamily="2" charset="0"/>
                <a:cs typeface="Clensey" pitchFamily="2" charset="0"/>
              </a:rPr>
              <a:t>Grammaire n°4 </a:t>
            </a:r>
            <a:r>
              <a:rPr lang="fr-FR" altLang="fr-FR" sz="1200" dirty="0">
                <a:latin typeface="Short Stack" pitchFamily="2" charset="0"/>
                <a:ea typeface="Clensey" pitchFamily="2" charset="0"/>
                <a:cs typeface="Clensey" pitchFamily="2" charset="0"/>
              </a:rPr>
              <a:t>: </a:t>
            </a:r>
            <a:r>
              <a:rPr lang="fr-FR" altLang="fr-FR" sz="1200" dirty="0" smtClean="0">
                <a:latin typeface="Short Stack" pitchFamily="2" charset="0"/>
                <a:ea typeface="Clensey" pitchFamily="2" charset="0"/>
                <a:cs typeface="Clensey" pitchFamily="2" charset="0"/>
              </a:rPr>
              <a:t>G9, G10, G11</a:t>
            </a:r>
            <a:endParaRPr lang="fr-FR" altLang="fr-FR" sz="1200" dirty="0">
              <a:latin typeface="Short Stack" pitchFamily="2" charset="0"/>
              <a:ea typeface="Clensey" pitchFamily="2" charset="0"/>
              <a:cs typeface="Clensey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995988" y="163513"/>
            <a:ext cx="1135062" cy="584200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444750" y="828006"/>
            <a:ext cx="3790129" cy="1060712"/>
          </a:xfrm>
          <a:prstGeom prst="rect">
            <a:avLst/>
          </a:prstGeom>
          <a:noFill/>
        </p:spPr>
        <p:txBody>
          <a:bodyPr wrap="square" lIns="90334" tIns="45167" rIns="90334" bIns="45167"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800" dirty="0">
                <a:latin typeface="Fineliner Script" pitchFamily="50" charset="0"/>
                <a:ea typeface="Clensey" panose="02000603000000000000" pitchFamily="2" charset="0"/>
                <a:cs typeface="+mn-cs"/>
              </a:rPr>
              <a:t>Compétences évaluées </a:t>
            </a:r>
            <a:r>
              <a:rPr lang="fr-FR" sz="1800" dirty="0" smtClean="0">
                <a:latin typeface="Fineliner Script" pitchFamily="50" charset="0"/>
                <a:ea typeface="Clensey" panose="02000603000000000000" pitchFamily="2" charset="0"/>
                <a:cs typeface="+mn-cs"/>
              </a:rPr>
              <a:t>:</a:t>
            </a:r>
          </a:p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latin typeface="Fineliner Script" pitchFamily="50" charset="0"/>
              <a:ea typeface="Clensey" panose="02000603000000000000" pitchFamily="2" charset="0"/>
              <a:cs typeface="+mn-cs"/>
            </a:endParaRPr>
          </a:p>
          <a:p>
            <a:pPr marL="171450" indent="-171450" defTabSz="1016356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900" dirty="0" smtClean="0">
                <a:latin typeface="Short Stack" panose="02010500040000000007" pitchFamily="2" charset="0"/>
                <a:cs typeface="+mn-cs"/>
              </a:rPr>
              <a:t>Identifier et utiliser les compléments d’objet</a:t>
            </a:r>
            <a:endParaRPr lang="fr-FR" sz="900" dirty="0">
              <a:latin typeface="Short Stack" panose="02010500040000000007" pitchFamily="2" charset="0"/>
              <a:cs typeface="+mn-cs"/>
            </a:endParaRPr>
          </a:p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>
              <a:latin typeface="Short Stack" panose="02010500040000000007" pitchFamily="2" charset="0"/>
              <a:cs typeface="+mn-cs"/>
            </a:endParaRPr>
          </a:p>
          <a:p>
            <a:pPr marL="171450" indent="-171450" defTabSz="1016356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900" dirty="0" smtClean="0">
                <a:latin typeface="Short Stack" panose="02010500040000000007" pitchFamily="2" charset="0"/>
                <a:cs typeface="+mn-cs"/>
              </a:rPr>
              <a:t>Identifier et utiliser les </a:t>
            </a:r>
            <a:r>
              <a:rPr lang="fr-FR" sz="900" dirty="0" err="1" smtClean="0">
                <a:latin typeface="Short Stack" panose="02010500040000000007" pitchFamily="2" charset="0"/>
                <a:cs typeface="+mn-cs"/>
              </a:rPr>
              <a:t>comp</a:t>
            </a:r>
            <a:r>
              <a:rPr lang="fr-FR" sz="900" dirty="0" smtClean="0">
                <a:latin typeface="Short Stack" panose="02010500040000000007" pitchFamily="2" charset="0"/>
                <a:cs typeface="+mn-cs"/>
              </a:rPr>
              <a:t>. circonstanciels</a:t>
            </a:r>
          </a:p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600" dirty="0" smtClean="0">
              <a:latin typeface="Short Stack" panose="02010500040000000007" pitchFamily="2" charset="0"/>
              <a:cs typeface="+mn-cs"/>
            </a:endParaRPr>
          </a:p>
          <a:p>
            <a:pPr marL="171450" indent="-171450" defTabSz="1016356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fr-FR" sz="900" dirty="0" smtClean="0">
                <a:latin typeface="Short Stack" panose="02010500040000000007" pitchFamily="2" charset="0"/>
                <a:ea typeface="Clensey" panose="02000603000000000000" pitchFamily="2" charset="0"/>
                <a:cs typeface="+mn-cs"/>
              </a:rPr>
              <a:t>Reconnaître la nature des mots</a:t>
            </a:r>
            <a:endParaRPr lang="fr-FR" sz="900" dirty="0">
              <a:latin typeface="Short Stack" panose="02010500040000000007" pitchFamily="2" charset="0"/>
              <a:ea typeface="Clensey" panose="02000603000000000000" pitchFamily="2" charset="0"/>
              <a:cs typeface="+mn-cs"/>
            </a:endParaRPr>
          </a:p>
        </p:txBody>
      </p:sp>
      <p:sp>
        <p:nvSpPr>
          <p:cNvPr id="2055" name="ZoneTexte 8"/>
          <p:cNvSpPr txBox="1">
            <a:spLocks noChangeArrowheads="1"/>
          </p:cNvSpPr>
          <p:nvPr/>
        </p:nvSpPr>
        <p:spPr bwMode="auto">
          <a:xfrm>
            <a:off x="5995988" y="163513"/>
            <a:ext cx="11509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400">
                <a:latin typeface="Fineliner Script" pitchFamily="50" charset="0"/>
              </a:rPr>
              <a:t>Soin, présentation</a:t>
            </a:r>
          </a:p>
          <a:p>
            <a:endParaRPr lang="fr-FR" altLang="fr-FR" sz="1400">
              <a:latin typeface="Fineliner Script" pitchFamily="50" charset="0"/>
            </a:endParaRPr>
          </a:p>
        </p:txBody>
      </p:sp>
      <p:grpSp>
        <p:nvGrpSpPr>
          <p:cNvPr id="2056" name="Group 2"/>
          <p:cNvGrpSpPr>
            <a:grpSpLocks/>
          </p:cNvGrpSpPr>
          <p:nvPr/>
        </p:nvGrpSpPr>
        <p:grpSpPr bwMode="auto">
          <a:xfrm>
            <a:off x="6122988" y="414540"/>
            <a:ext cx="938212" cy="247448"/>
            <a:chOff x="114698913" y="113219876"/>
            <a:chExt cx="2032147" cy="477798"/>
          </a:xfrm>
        </p:grpSpPr>
        <p:pic>
          <p:nvPicPr>
            <p:cNvPr id="2208" name="Picture 3"/>
            <p:cNvPicPr>
              <a:picLocks noChangeAspect="1" noChangeArrowheads="1"/>
            </p:cNvPicPr>
            <p:nvPr/>
          </p:nvPicPr>
          <p:blipFill>
            <a:blip r:embed="rId2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89595" y="113249500"/>
              <a:ext cx="462278" cy="404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2209" name="Picture 4"/>
            <p:cNvPicPr>
              <a:picLocks noChangeAspect="1" noChangeArrowheads="1"/>
            </p:cNvPicPr>
            <p:nvPr/>
          </p:nvPicPr>
          <p:blipFill>
            <a:blip r:embed="rId3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75160" y="113233546"/>
              <a:ext cx="462280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2210" name="Picture 5"/>
            <p:cNvPicPr>
              <a:picLocks noChangeAspect="1" noChangeArrowheads="1"/>
            </p:cNvPicPr>
            <p:nvPr/>
          </p:nvPicPr>
          <p:blipFill>
            <a:blip r:embed="rId4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68781" y="113240769"/>
              <a:ext cx="462279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2211" name="il_fi" descr="MC900412464[1]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" r="175"/>
            <a:stretch>
              <a:fillRect/>
            </a:stretch>
          </p:blipFill>
          <p:spPr bwMode="auto">
            <a:xfrm>
              <a:off x="114698913" y="113219876"/>
              <a:ext cx="484706" cy="47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Ellipse 14"/>
          <p:cNvSpPr/>
          <p:nvPr/>
        </p:nvSpPr>
        <p:spPr>
          <a:xfrm rot="20120740">
            <a:off x="2260600" y="139700"/>
            <a:ext cx="566738" cy="309563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6416675" y="972022"/>
            <a:ext cx="714375" cy="850900"/>
          </a:xfrm>
          <a:prstGeom prst="roundRect">
            <a:avLst>
              <a:gd name="adj" fmla="val 12667"/>
            </a:avLst>
          </a:prstGeom>
          <a:solidFill>
            <a:schemeClr val="bg1"/>
          </a:solidFill>
          <a:ln cap="rnd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9" name="ZoneTexte 16"/>
          <p:cNvSpPr txBox="1">
            <a:spLocks noChangeArrowheads="1"/>
          </p:cNvSpPr>
          <p:nvPr/>
        </p:nvSpPr>
        <p:spPr bwMode="auto">
          <a:xfrm rot="-1479260">
            <a:off x="2260600" y="138113"/>
            <a:ext cx="566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fr-FR" altLang="fr-FR" sz="1800">
                <a:latin typeface="Fineliner Script" pitchFamily="50" charset="0"/>
              </a:rPr>
              <a:t>CE2</a:t>
            </a:r>
            <a:endParaRPr lang="fr-FR" altLang="fr-FR">
              <a:latin typeface="Fineliner Script" pitchFamily="50" charset="0"/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26046"/>
              </p:ext>
            </p:extLst>
          </p:nvPr>
        </p:nvGraphicFramePr>
        <p:xfrm>
          <a:off x="6408985" y="981547"/>
          <a:ext cx="714375" cy="85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30"/>
                <a:gridCol w="508345"/>
              </a:tblGrid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1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7749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2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3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838">
                <a:tc>
                  <a:txBody>
                    <a:bodyPr/>
                    <a:lstStyle/>
                    <a:p>
                      <a:r>
                        <a:rPr lang="fr-FR" sz="800" dirty="0" smtClean="0">
                          <a:latin typeface="RawengulkSans" panose="00000A03000000000000" pitchFamily="2" charset="0"/>
                        </a:rPr>
                        <a:t>4</a:t>
                      </a:r>
                      <a:endParaRPr lang="fr-FR" sz="800" dirty="0">
                        <a:latin typeface="RawengulkSans" panose="00000A03000000000000" pitchFamily="2" charset="0"/>
                      </a:endParaRPr>
                    </a:p>
                  </a:txBody>
                  <a:tcPr marL="90233" marR="90233" marT="45465" marB="45465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233" marR="90233" marT="45465" marB="45465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073" name="Rectangle 18"/>
          <p:cNvSpPr>
            <a:spLocks noChangeArrowheads="1"/>
          </p:cNvSpPr>
          <p:nvPr/>
        </p:nvSpPr>
        <p:spPr bwMode="auto">
          <a:xfrm>
            <a:off x="6625009" y="1199034"/>
            <a:ext cx="483072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à renforcer</a:t>
            </a:r>
          </a:p>
        </p:txBody>
      </p:sp>
      <p:sp>
        <p:nvSpPr>
          <p:cNvPr id="2074" name="Rectangle 19"/>
          <p:cNvSpPr>
            <a:spLocks noChangeArrowheads="1"/>
          </p:cNvSpPr>
          <p:nvPr/>
        </p:nvSpPr>
        <p:spPr bwMode="auto">
          <a:xfrm>
            <a:off x="6613933" y="1404070"/>
            <a:ext cx="515132" cy="24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en cours </a:t>
            </a:r>
          </a:p>
          <a:p>
            <a:pPr>
              <a:lnSpc>
                <a:spcPct val="70000"/>
              </a:lnSpc>
            </a:pPr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d’acquisition</a:t>
            </a:r>
          </a:p>
        </p:txBody>
      </p:sp>
      <p:sp>
        <p:nvSpPr>
          <p:cNvPr id="2075" name="Rectangle 20"/>
          <p:cNvSpPr>
            <a:spLocks noChangeArrowheads="1"/>
          </p:cNvSpPr>
          <p:nvPr/>
        </p:nvSpPr>
        <p:spPr bwMode="auto">
          <a:xfrm>
            <a:off x="6625009" y="1614959"/>
            <a:ext cx="476660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45167" rIns="36000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non acquis</a:t>
            </a:r>
          </a:p>
        </p:txBody>
      </p:sp>
      <p:sp>
        <p:nvSpPr>
          <p:cNvPr id="2076" name="Rectangle 21"/>
          <p:cNvSpPr>
            <a:spLocks noChangeArrowheads="1"/>
          </p:cNvSpPr>
          <p:nvPr/>
        </p:nvSpPr>
        <p:spPr bwMode="auto">
          <a:xfrm>
            <a:off x="6578600" y="981547"/>
            <a:ext cx="416471" cy="19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700" dirty="0">
                <a:solidFill>
                  <a:srgbClr val="000000"/>
                </a:solidFill>
                <a:latin typeface="RawengulkSans" panose="00000A03000000000000" pitchFamily="2" charset="0"/>
              </a:rPr>
              <a:t>acquis</a:t>
            </a:r>
          </a:p>
        </p:txBody>
      </p:sp>
      <p:sp>
        <p:nvSpPr>
          <p:cNvPr id="23" name="Larme 22"/>
          <p:cNvSpPr/>
          <p:nvPr/>
        </p:nvSpPr>
        <p:spPr>
          <a:xfrm>
            <a:off x="887413" y="2163960"/>
            <a:ext cx="319087" cy="327025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78" name="ZoneTexte 23"/>
          <p:cNvSpPr txBox="1">
            <a:spLocks noChangeArrowheads="1"/>
          </p:cNvSpPr>
          <p:nvPr/>
        </p:nvSpPr>
        <p:spPr bwMode="auto">
          <a:xfrm>
            <a:off x="862013" y="2129035"/>
            <a:ext cx="5864576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1   </a:t>
            </a:r>
            <a:r>
              <a:rPr lang="fr-FR" altLang="fr-FR" dirty="0" smtClean="0">
                <a:latin typeface="Fineliner Script" pitchFamily="50" charset="0"/>
              </a:rPr>
              <a:t>Entoure les COD (7) et souligne les COI (3)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2079" name="ZoneTexte 24"/>
          <p:cNvSpPr txBox="1">
            <a:spLocks noChangeArrowheads="1"/>
          </p:cNvSpPr>
          <p:nvPr/>
        </p:nvSpPr>
        <p:spPr bwMode="auto">
          <a:xfrm>
            <a:off x="887412" y="2412182"/>
            <a:ext cx="6173788" cy="1106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100" dirty="0" smtClean="0">
                <a:latin typeface="Short Stack" pitchFamily="2" charset="0"/>
              </a:rPr>
              <a:t>Manon a cassé un vase. Elle se rend compte </a:t>
            </a:r>
            <a:r>
              <a:rPr lang="fr-FR" altLang="fr-FR" sz="1100" u="sng" dirty="0" smtClean="0">
                <a:solidFill>
                  <a:srgbClr val="FF0000"/>
                </a:solidFill>
                <a:latin typeface="Short Stack" pitchFamily="2" charset="0"/>
              </a:rPr>
              <a:t>de sa bêtise</a:t>
            </a:r>
            <a:r>
              <a:rPr lang="fr-FR" altLang="fr-FR" sz="1100" dirty="0" smtClean="0">
                <a:latin typeface="Short Stack" pitchFamily="2" charset="0"/>
              </a:rPr>
              <a:t>. Elle balaie le sol et ramasse les petits morceaux. Ses parents arrivent : ils </a:t>
            </a:r>
            <a:r>
              <a:rPr lang="fr-FR" altLang="fr-FR" sz="1100" spc="-150" dirty="0" smtClean="0">
                <a:latin typeface="Short Stack" pitchFamily="2" charset="0"/>
              </a:rPr>
              <a:t>rentrent</a:t>
            </a:r>
            <a:r>
              <a:rPr lang="fr-FR" altLang="fr-FR" sz="1100" dirty="0" smtClean="0">
                <a:latin typeface="Short Stack" pitchFamily="2" charset="0"/>
              </a:rPr>
              <a:t> la </a:t>
            </a:r>
            <a:r>
              <a:rPr lang="fr-FR" altLang="fr-FR" sz="1100" spc="-150" dirty="0" smtClean="0">
                <a:latin typeface="Short Stack" pitchFamily="2" charset="0"/>
              </a:rPr>
              <a:t>voiture</a:t>
            </a:r>
            <a:r>
              <a:rPr lang="fr-FR" altLang="fr-FR" sz="1100" dirty="0" smtClean="0">
                <a:latin typeface="Short Stack" pitchFamily="2" charset="0"/>
              </a:rPr>
              <a:t> dans garage. Ils voient les dégâts. Pour se faire pardonner, Manon offre un cadeau  </a:t>
            </a:r>
            <a:r>
              <a:rPr lang="fr-FR" altLang="fr-FR" sz="1100" u="sng" dirty="0" smtClean="0">
                <a:solidFill>
                  <a:srgbClr val="FF0000"/>
                </a:solidFill>
                <a:latin typeface="Short Stack" pitchFamily="2" charset="0"/>
              </a:rPr>
              <a:t>à sa maman </a:t>
            </a:r>
            <a:r>
              <a:rPr lang="fr-FR" altLang="fr-FR" sz="1100" dirty="0" smtClean="0">
                <a:latin typeface="Short Stack" pitchFamily="2" charset="0"/>
              </a:rPr>
              <a:t>et donne un baiser  </a:t>
            </a:r>
            <a:r>
              <a:rPr lang="fr-FR" altLang="fr-FR" sz="1100" u="sng" dirty="0" smtClean="0">
                <a:solidFill>
                  <a:srgbClr val="FF0000"/>
                </a:solidFill>
                <a:latin typeface="Short Stack" pitchFamily="2" charset="0"/>
              </a:rPr>
              <a:t>à son papa</a:t>
            </a:r>
            <a:r>
              <a:rPr lang="fr-FR" altLang="fr-FR" sz="1100" dirty="0" smtClean="0">
                <a:latin typeface="Short Stack" pitchFamily="2" charset="0"/>
              </a:rPr>
              <a:t>.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744538" y="2092523"/>
            <a:ext cx="6457950" cy="2911947"/>
          </a:xfrm>
          <a:prstGeom prst="roundRect">
            <a:avLst>
              <a:gd name="adj" fmla="val 3232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" name="Larme 26"/>
          <p:cNvSpPr/>
          <p:nvPr/>
        </p:nvSpPr>
        <p:spPr>
          <a:xfrm>
            <a:off x="887413" y="3528814"/>
            <a:ext cx="319087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82" name="ZoneTexte 27"/>
          <p:cNvSpPr txBox="1">
            <a:spLocks noChangeArrowheads="1"/>
          </p:cNvSpPr>
          <p:nvPr/>
        </p:nvSpPr>
        <p:spPr bwMode="auto">
          <a:xfrm>
            <a:off x="862013" y="3492302"/>
            <a:ext cx="6267449" cy="368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fr-FR" sz="1800" b="1" dirty="0">
                <a:latin typeface="Fineliner Script" pitchFamily="50" charset="0"/>
              </a:rPr>
              <a:t> 2   </a:t>
            </a:r>
            <a:r>
              <a:rPr lang="fr-FR" altLang="fr-FR" dirty="0" smtClean="0">
                <a:latin typeface="Fineliner Script" pitchFamily="50" charset="0"/>
              </a:rPr>
              <a:t>Complète les phrases par un COD ou un COI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5802436" y="1348255"/>
            <a:ext cx="390525" cy="26670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802436" y="1055811"/>
            <a:ext cx="390525" cy="28644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107950" y="98425"/>
            <a:ext cx="2112963" cy="658813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107950" y="92075"/>
            <a:ext cx="2147888" cy="63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163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Handlee" panose="02000000000000000000" pitchFamily="2" charset="0"/>
                <a:cs typeface="+mn-cs"/>
              </a:rPr>
              <a:t>Prénom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 : </a:t>
            </a:r>
            <a:r>
              <a:rPr lang="fr-FR" sz="1100" dirty="0">
                <a:latin typeface="+mj-lt"/>
                <a:cs typeface="+mn-cs"/>
              </a:rPr>
              <a:t>___________________</a:t>
            </a:r>
            <a:endParaRPr lang="fr-FR" sz="1400" dirty="0">
              <a:latin typeface="+mj-lt"/>
              <a:cs typeface="+mn-cs"/>
            </a:endParaRPr>
          </a:p>
          <a:p>
            <a:pPr defTabSz="1016356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dirty="0">
                <a:latin typeface="Handlee" panose="02000000000000000000" pitchFamily="2" charset="0"/>
                <a:cs typeface="+mn-cs"/>
              </a:rPr>
              <a:t>Date</a:t>
            </a:r>
            <a:r>
              <a:rPr lang="fr-FR" sz="1400" dirty="0">
                <a:latin typeface="Handlee" panose="02000000000000000000" pitchFamily="2" charset="0"/>
                <a:cs typeface="+mn-cs"/>
              </a:rPr>
              <a:t> :  </a:t>
            </a:r>
            <a:r>
              <a:rPr lang="fr-FR" sz="1400" dirty="0">
                <a:latin typeface="+mn-lt"/>
                <a:cs typeface="+mn-cs"/>
              </a:rPr>
              <a:t>_________________</a:t>
            </a:r>
            <a:endParaRPr lang="fr-FR" sz="1400" dirty="0">
              <a:latin typeface="Handlee" panose="02000000000000000000" pitchFamily="2" charset="0"/>
              <a:cs typeface="+mn-cs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133350" y="1492250"/>
            <a:ext cx="2087563" cy="487884"/>
          </a:xfrm>
          <a:prstGeom prst="roundRect">
            <a:avLst>
              <a:gd name="adj" fmla="val 17723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88" name="ZoneTexte 33"/>
          <p:cNvSpPr txBox="1">
            <a:spLocks noChangeArrowheads="1"/>
          </p:cNvSpPr>
          <p:nvPr/>
        </p:nvSpPr>
        <p:spPr bwMode="auto">
          <a:xfrm>
            <a:off x="161925" y="1431876"/>
            <a:ext cx="800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rIns="3600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Handlee" pitchFamily="2" charset="0"/>
              </a:rPr>
              <a:t>Signature </a:t>
            </a:r>
          </a:p>
          <a:p>
            <a:r>
              <a:rPr lang="fr-FR" altLang="fr-FR" sz="1000" dirty="0">
                <a:latin typeface="Handlee" pitchFamily="2" charset="0"/>
              </a:rPr>
              <a:t>des parents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122238" y="812800"/>
            <a:ext cx="2087562" cy="612775"/>
          </a:xfrm>
          <a:prstGeom prst="roundRect">
            <a:avLst>
              <a:gd name="adj" fmla="val 15678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90" name="ZoneTexte 35"/>
          <p:cNvSpPr txBox="1">
            <a:spLocks noChangeArrowheads="1"/>
          </p:cNvSpPr>
          <p:nvPr/>
        </p:nvSpPr>
        <p:spPr bwMode="auto">
          <a:xfrm>
            <a:off x="72281" y="739775"/>
            <a:ext cx="9001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1000" dirty="0">
                <a:latin typeface="Handlee" pitchFamily="2" charset="0"/>
              </a:rPr>
              <a:t>Appréciation</a:t>
            </a:r>
          </a:p>
        </p:txBody>
      </p:sp>
      <p:sp>
        <p:nvSpPr>
          <p:cNvPr id="37" name="Larme 36"/>
          <p:cNvSpPr/>
          <p:nvPr/>
        </p:nvSpPr>
        <p:spPr>
          <a:xfrm>
            <a:off x="879475" y="5183411"/>
            <a:ext cx="319088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92" name="ZoneTexte 37"/>
          <p:cNvSpPr txBox="1">
            <a:spLocks noChangeArrowheads="1"/>
          </p:cNvSpPr>
          <p:nvPr/>
        </p:nvSpPr>
        <p:spPr bwMode="auto">
          <a:xfrm>
            <a:off x="855662" y="5148486"/>
            <a:ext cx="6252419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3   </a:t>
            </a:r>
            <a:r>
              <a:rPr lang="fr-FR" altLang="fr-FR" dirty="0" smtClean="0">
                <a:latin typeface="Fineliner Script" pitchFamily="50" charset="0"/>
              </a:rPr>
              <a:t>Entoure les compléments circonstanciels de temps (5)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744538" y="5148487"/>
            <a:ext cx="6451600" cy="3414488"/>
          </a:xfrm>
          <a:prstGeom prst="roundRect">
            <a:avLst>
              <a:gd name="adj" fmla="val 2277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95" name="Tableau 44"/>
          <p:cNvSpPr>
            <a:spLocks noGrp="1" noChangeAspect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133078" y="2092521"/>
            <a:ext cx="498143" cy="2911949"/>
          </a:xfrm>
          <a:prstGeom prst="roundRect">
            <a:avLst>
              <a:gd name="adj" fmla="val 1475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 rot="16200000">
            <a:off x="-1063507" y="3358762"/>
            <a:ext cx="2891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Fineliner Script" pitchFamily="50" charset="0"/>
              </a:rPr>
              <a:t>Les compléments d’objet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133077" y="5148487"/>
            <a:ext cx="498143" cy="3414488"/>
          </a:xfrm>
          <a:prstGeom prst="roundRect">
            <a:avLst>
              <a:gd name="adj" fmla="val 1475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 rot="16200000">
            <a:off x="-1325097" y="6655675"/>
            <a:ext cx="3414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Fineliner Script" pitchFamily="50" charset="0"/>
              </a:rPr>
              <a:t>Les compléments circonstanciels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79475" y="3828332"/>
            <a:ext cx="62286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COD : au zoo, nous 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COD : Pour le goûter maman 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COI : Les vacanciers écrivent 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COI : Les musiciens jouent ____________________________________________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791442" y="5436518"/>
            <a:ext cx="645795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Maintenant, maman pose le biberon sur la table. Bébé finit par s’endormir dans son lit. Enfin, le silence tombe sur la maison.  Chez les voisins, tout s’agite. Les enfants partent à l’école.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5802436" y="1637135"/>
            <a:ext cx="390525" cy="26670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879474" y="6335539"/>
            <a:ext cx="319088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3" name="ZoneTexte 37"/>
          <p:cNvSpPr txBox="1">
            <a:spLocks noChangeArrowheads="1"/>
          </p:cNvSpPr>
          <p:nvPr/>
        </p:nvSpPr>
        <p:spPr bwMode="auto">
          <a:xfrm>
            <a:off x="855661" y="6300614"/>
            <a:ext cx="6252419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</a:t>
            </a:r>
            <a:r>
              <a:rPr lang="fr-FR" altLang="fr-FR" sz="1800" b="1" dirty="0" smtClean="0">
                <a:latin typeface="Fineliner Script" pitchFamily="50" charset="0"/>
              </a:rPr>
              <a:t>4   </a:t>
            </a:r>
            <a:r>
              <a:rPr lang="fr-FR" altLang="fr-FR" dirty="0" smtClean="0">
                <a:latin typeface="Fineliner Script" pitchFamily="50" charset="0"/>
              </a:rPr>
              <a:t>Classe les compléments circonstanciels suivants dans le tableau.</a:t>
            </a:r>
            <a:endParaRPr lang="fr-FR" altLang="fr-FR" dirty="0">
              <a:latin typeface="Fineliner Script" pitchFamily="50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791441" y="6588646"/>
            <a:ext cx="645795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lentement  sur le bateau </a:t>
            </a:r>
            <a:r>
              <a:rPr lang="fr-FR" sz="1100" dirty="0">
                <a:latin typeface="Short Stack" panose="02010500040000000007" pitchFamily="2" charset="0"/>
                <a:sym typeface="Wingdings"/>
              </a:rPr>
              <a:t> 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depuis trois jours  demain  dans la chambre  sous un arbre  gentiment  aujourd’hui  avec impatience 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774603"/>
              </p:ext>
            </p:extLst>
          </p:nvPr>
        </p:nvGraphicFramePr>
        <p:xfrm>
          <a:off x="887774" y="7236626"/>
          <a:ext cx="6182322" cy="1224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0774"/>
                <a:gridCol w="2060774"/>
                <a:gridCol w="2060774"/>
              </a:tblGrid>
              <a:tr h="258987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CCT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CCL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CCM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171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depuis trois jours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sur le bateau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lentement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32171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demain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dans la chambre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gentiment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32171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aujourd’hui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sous un arbre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avec impatience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5" name="Rectangle à coins arrondis 54"/>
          <p:cNvSpPr/>
          <p:nvPr/>
        </p:nvSpPr>
        <p:spPr>
          <a:xfrm>
            <a:off x="744538" y="8702139"/>
            <a:ext cx="6451600" cy="1630923"/>
          </a:xfrm>
          <a:prstGeom prst="roundRect">
            <a:avLst>
              <a:gd name="adj" fmla="val 7150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133350" y="8702139"/>
            <a:ext cx="498143" cy="1630923"/>
          </a:xfrm>
          <a:prstGeom prst="roundRect">
            <a:avLst>
              <a:gd name="adj" fmla="val 14755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Larme 59"/>
          <p:cNvSpPr/>
          <p:nvPr/>
        </p:nvSpPr>
        <p:spPr>
          <a:xfrm>
            <a:off x="879473" y="8737064"/>
            <a:ext cx="319088" cy="325438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anchor="ctr"/>
          <a:lstStyle/>
          <a:p>
            <a:pPr algn="ctr" defTabSz="1016356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2" name="ZoneTexte 37"/>
          <p:cNvSpPr txBox="1">
            <a:spLocks noChangeArrowheads="1"/>
          </p:cNvSpPr>
          <p:nvPr/>
        </p:nvSpPr>
        <p:spPr bwMode="auto">
          <a:xfrm>
            <a:off x="855660" y="8702139"/>
            <a:ext cx="4041157" cy="39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334" tIns="45167" rIns="90334" bIns="45167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160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altLang="fr-FR" sz="1800" b="1" dirty="0">
                <a:latin typeface="Fineliner Script" pitchFamily="50" charset="0"/>
              </a:rPr>
              <a:t> </a:t>
            </a:r>
            <a:r>
              <a:rPr lang="fr-FR" altLang="fr-FR" sz="1800" b="1" dirty="0" smtClean="0">
                <a:latin typeface="Fineliner Script" pitchFamily="50" charset="0"/>
              </a:rPr>
              <a:t>5   </a:t>
            </a:r>
            <a:r>
              <a:rPr lang="fr-FR" altLang="fr-FR" dirty="0" smtClean="0">
                <a:latin typeface="Fineliner Script" pitchFamily="50" charset="0"/>
              </a:rPr>
              <a:t>Classe les mots suivants dans le tableau</a:t>
            </a:r>
            <a:endParaRPr lang="fr-FR" altLang="fr-FR" dirty="0">
              <a:latin typeface="Fineliner Script" pitchFamily="50" charset="0"/>
            </a:endParaRPr>
          </a:p>
        </p:txBody>
      </p:sp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18548"/>
              </p:ext>
            </p:extLst>
          </p:nvPr>
        </p:nvGraphicFramePr>
        <p:xfrm>
          <a:off x="849312" y="9324949"/>
          <a:ext cx="6182324" cy="8939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5581"/>
                <a:gridCol w="1545581"/>
                <a:gridCol w="1545581"/>
                <a:gridCol w="1545581"/>
              </a:tblGrid>
              <a:tr h="281777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nom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verbe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adjectif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spc="-150" dirty="0" smtClean="0">
                          <a:latin typeface="Short Stack" panose="02010500040000000007" pitchFamily="2" charset="0"/>
                        </a:rPr>
                        <a:t>pronom</a:t>
                      </a:r>
                      <a:r>
                        <a:rPr lang="fr-FR" sz="1100" dirty="0" smtClean="0">
                          <a:latin typeface="Short Stack" panose="02010500040000000007" pitchFamily="2" charset="0"/>
                        </a:rPr>
                        <a:t> personnel</a:t>
                      </a:r>
                      <a:endParaRPr lang="fr-FR" sz="1100" dirty="0">
                        <a:latin typeface="Short Stack" panose="02010500040000000007" pitchFamily="2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09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dimanche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partir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content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je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  <a:tr h="306096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joie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jouer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petit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solidFill>
                            <a:srgbClr val="FF0000"/>
                          </a:solidFill>
                          <a:latin typeface="Short Stack" panose="02010500040000000007" pitchFamily="2" charset="0"/>
                          <a:sym typeface="Wingdings"/>
                        </a:rPr>
                        <a:t>nous </a:t>
                      </a:r>
                      <a:endParaRPr lang="fr-FR" sz="1100" dirty="0">
                        <a:solidFill>
                          <a:srgbClr val="FF0000"/>
                        </a:solidFill>
                        <a:latin typeface="Short Stack" panose="02010500040000000007" pitchFamily="2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8" name="ZoneTexte 67"/>
          <p:cNvSpPr txBox="1"/>
          <p:nvPr/>
        </p:nvSpPr>
        <p:spPr>
          <a:xfrm>
            <a:off x="848569" y="9063340"/>
            <a:ext cx="62126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Short Stack" panose="02010500040000000007" pitchFamily="2" charset="0"/>
                <a:sym typeface="Wingdings"/>
              </a:rPr>
              <a:t>p</a:t>
            </a:r>
            <a:r>
              <a:rPr lang="fr-FR" sz="1100" dirty="0" smtClean="0">
                <a:latin typeface="Short Stack" panose="02010500040000000007" pitchFamily="2" charset="0"/>
                <a:sym typeface="Wingdings"/>
              </a:rPr>
              <a:t>artir – content – jouer – je – dimanche – petit – joie – nous  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 rot="16200000">
            <a:off x="-442840" y="9265515"/>
            <a:ext cx="1649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fr-FR" dirty="0" smtClean="0">
                <a:latin typeface="Fineliner Script" pitchFamily="50" charset="0"/>
              </a:rPr>
              <a:t>La nature des mots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209800" y="2528028"/>
            <a:ext cx="656273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à coins arrondis 63"/>
          <p:cNvSpPr/>
          <p:nvPr/>
        </p:nvSpPr>
        <p:spPr>
          <a:xfrm>
            <a:off x="6445725" y="2503724"/>
            <a:ext cx="508761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à coins arrondis 64"/>
          <p:cNvSpPr/>
          <p:nvPr/>
        </p:nvSpPr>
        <p:spPr>
          <a:xfrm>
            <a:off x="1927701" y="2766521"/>
            <a:ext cx="1672972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6469145" y="2766521"/>
            <a:ext cx="485341" cy="1991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à coins arrondis 69"/>
          <p:cNvSpPr/>
          <p:nvPr/>
        </p:nvSpPr>
        <p:spPr>
          <a:xfrm>
            <a:off x="2841412" y="2998031"/>
            <a:ext cx="928229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962025" y="3287563"/>
            <a:ext cx="910456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à coins arrondis 71"/>
          <p:cNvSpPr/>
          <p:nvPr/>
        </p:nvSpPr>
        <p:spPr>
          <a:xfrm>
            <a:off x="3665089" y="3296001"/>
            <a:ext cx="828080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337844" y="4244301"/>
            <a:ext cx="178201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  <a:latin typeface="Short Stack" panose="02010500040000000007" pitchFamily="2" charset="0"/>
              </a:rPr>
              <a:t>À la maîtresse de corriger</a:t>
            </a:r>
            <a:endParaRPr lang="fr-FR" sz="1400" dirty="0">
              <a:solidFill>
                <a:srgbClr val="FF0000"/>
              </a:solidFill>
              <a:latin typeface="Short Stack" panose="02010500040000000007" pitchFamily="2" charset="0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3794301" y="5547479"/>
            <a:ext cx="910456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879475" y="5777465"/>
            <a:ext cx="993006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3749997" y="5785972"/>
            <a:ext cx="1146819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à coins arrondis 75"/>
          <p:cNvSpPr/>
          <p:nvPr/>
        </p:nvSpPr>
        <p:spPr>
          <a:xfrm>
            <a:off x="4994473" y="5791655"/>
            <a:ext cx="1240406" cy="15799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3168625" y="6044200"/>
            <a:ext cx="733425" cy="17218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8" name="Image 7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805" y="5183411"/>
            <a:ext cx="318587" cy="126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622</Words>
  <Application>Microsoft Office PowerPoint</Application>
  <PresentationFormat>Personnalisé</PresentationFormat>
  <Paragraphs>114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38</cp:revision>
  <dcterms:created xsi:type="dcterms:W3CDTF">2013-10-23T09:37:37Z</dcterms:created>
  <dcterms:modified xsi:type="dcterms:W3CDTF">2014-05-30T14:38:41Z</dcterms:modified>
</cp:coreProperties>
</file>