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693400" cy="7561263"/>
  <p:notesSz cx="6858000" cy="9144000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3AB"/>
    <a:srgbClr val="FFFE98"/>
    <a:srgbClr val="FCF336"/>
    <a:srgbClr val="FDEF35"/>
    <a:srgbClr val="CC00CC"/>
    <a:srgbClr val="FFEC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72" y="72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6BE103-0FF8-4B8D-9F41-F2487171EE15}" type="datetimeFigureOut">
              <a:rPr lang="fr-FR" smtClean="0"/>
              <a:t>22/08/2017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2A8E7F-18E8-4524-8109-0DA479C897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9779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22/08/2017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6647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22/08/2017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9853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52715" y="302802"/>
            <a:ext cx="2406015" cy="645157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4670" y="302802"/>
            <a:ext cx="7039822" cy="645157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22/08/2017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550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22/08/2017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5890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22/08/2017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4500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22/08/2017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688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22/08/2017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8891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22/08/2017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8744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22/08/2017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0394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22/08/2017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4788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22/08/2017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1482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D67E7-315A-4FB7-AD79-1758F379FEE4}" type="datetimeFigureOut">
              <a:rPr lang="fr-FR" smtClean="0"/>
              <a:t>22/08/2017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3535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0576" y="36215"/>
            <a:ext cx="5202685" cy="7489963"/>
          </a:xfrm>
          <a:prstGeom prst="rect">
            <a:avLst/>
          </a:prstGeom>
          <a:solidFill>
            <a:srgbClr val="FFF3AB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392855" y="73929"/>
            <a:ext cx="4749612" cy="474656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4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kko" panose="00000500000000000000" pitchFamily="2" charset="0"/>
                <a:cs typeface="Dekko" panose="00000500000000000000" pitchFamily="2" charset="0"/>
              </a:rPr>
              <a:t>Liste de mots les plus fréquents (1)</a:t>
            </a:r>
            <a:endParaRPr lang="fr-FR" sz="24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28225"/>
              </p:ext>
            </p:extLst>
          </p:nvPr>
        </p:nvGraphicFramePr>
        <p:xfrm>
          <a:off x="267625" y="562291"/>
          <a:ext cx="4749612" cy="6821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7468"/>
                <a:gridCol w="260961"/>
                <a:gridCol w="1028899"/>
                <a:gridCol w="196529"/>
                <a:gridCol w="944162"/>
                <a:gridCol w="262039"/>
                <a:gridCol w="901878"/>
                <a:gridCol w="217676"/>
              </a:tblGrid>
              <a:tr h="148140"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Short Stack" panose="02010500040000000007" pitchFamily="2" charset="0"/>
                        </a:rPr>
                        <a:t>1</a:t>
                      </a:r>
                    </a:p>
                  </a:txBody>
                  <a:tcPr marL="72000" marR="36000" marT="0" marB="0" anchor="ctr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fr-FR" sz="1100" b="0" spc="0" baseline="0" dirty="0" smtClean="0">
                          <a:solidFill>
                            <a:schemeClr val="tx1"/>
                          </a:solidFill>
                          <a:latin typeface="Short Stack" panose="02010500040000000007" pitchFamily="2" charset="0"/>
                        </a:rPr>
                        <a:t>2</a:t>
                      </a:r>
                    </a:p>
                  </a:txBody>
                  <a:tcPr marL="72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fr-FR" sz="1100" b="0" spc="0" baseline="0" dirty="0" smtClean="0">
                          <a:solidFill>
                            <a:schemeClr val="tx1"/>
                          </a:solidFill>
                          <a:latin typeface="Short Stack" panose="02010500040000000007" pitchFamily="2" charset="0"/>
                        </a:rPr>
                        <a:t>3</a:t>
                      </a:r>
                    </a:p>
                  </a:txBody>
                  <a:tcPr marL="72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Short Stack" panose="02010500040000000007" pitchFamily="2" charset="0"/>
                        </a:rPr>
                        <a:t>4</a:t>
                      </a:r>
                      <a:endParaRPr lang="fr-FR" sz="1100" b="0" dirty="0" smtClean="0">
                        <a:solidFill>
                          <a:schemeClr val="tx1"/>
                        </a:solidFill>
                        <a:latin typeface="Short Stack" panose="02010500040000000007" pitchFamily="2" charset="0"/>
                      </a:endParaRPr>
                    </a:p>
                  </a:txBody>
                  <a:tcPr marL="72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547142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qui</a:t>
                      </a: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dans</a:t>
                      </a: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elle</a:t>
                      </a: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faire</a:t>
                      </a: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plus</a:t>
                      </a: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dire</a:t>
                      </a: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comme</a:t>
                      </a: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mais</a:t>
                      </a: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aller</a:t>
                      </a: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sans</a:t>
                      </a:r>
                    </a:p>
                  </a:txBody>
                  <a:tcPr marL="72000" marR="36000" marT="0" marB="0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leur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homme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deux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femme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quand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grand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celui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prendre</a:t>
                      </a: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même</a:t>
                      </a: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tout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 panose="02010500040000000007" pitchFamily="2" charset="0"/>
                      </a:endParaRPr>
                    </a:p>
                  </a:txBody>
                  <a:tcPr marL="72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rien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petit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encore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aussi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quelque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dont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mer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donner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temps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ça va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peu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falloir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sous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alors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main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chose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mettre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vie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yeux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passer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8140"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fr-FR" sz="1100" spc="-90" dirty="0" smtClean="0">
                          <a:latin typeface="Short Stack" panose="02010500040000000007" pitchFamily="2" charset="0"/>
                        </a:rPr>
                        <a:t>5</a:t>
                      </a:r>
                    </a:p>
                  </a:txBody>
                  <a:tcPr marL="72000" marR="36000" marT="0" marB="0" anchor="ctr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fr-FR" sz="1100" spc="-90" dirty="0" smtClean="0">
                          <a:latin typeface="Short Stack" panose="02010500040000000007" pitchFamily="2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fr-FR" sz="1100" spc="-90" dirty="0" smtClean="0">
                          <a:latin typeface="Short Stack" panose="02010500040000000007" pitchFamily="2" charset="0"/>
                        </a:rPr>
                        <a:t>7</a:t>
                      </a:r>
                      <a:endParaRPr lang="fr-FR" sz="1100" spc="-90" dirty="0">
                        <a:latin typeface="Short Stack" panose="02010500040000000007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fr-FR" sz="1100" spc="-90" dirty="0" smtClean="0">
                          <a:latin typeface="Short Stack" panose="02010500040000000007" pitchFamily="2" charset="0"/>
                        </a:rPr>
                        <a:t>8</a:t>
                      </a:r>
                      <a:endParaRPr lang="fr-FR" sz="1100" spc="-90" dirty="0">
                        <a:latin typeface="Short Stack" panose="02010500040000000007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547142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autre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après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toujours</a:t>
                      </a:r>
                      <a:endParaRPr lang="fr-FR" sz="900" kern="1400" spc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puis</a:t>
                      </a:r>
                      <a:endParaRPr lang="fr-FR" sz="900" kern="1400" spc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jamais</a:t>
                      </a:r>
                      <a:endParaRPr lang="fr-FR" sz="900" kern="1400" spc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cela</a:t>
                      </a:r>
                      <a:endParaRPr lang="fr-FR" sz="900" kern="1400" spc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aimer</a:t>
                      </a:r>
                      <a:endParaRPr lang="fr-FR" sz="900" kern="1400" spc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heure</a:t>
                      </a:r>
                      <a:endParaRPr lang="fr-FR" sz="900" kern="1400" spc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croire</a:t>
                      </a:r>
                      <a:endParaRPr lang="fr-FR" sz="900" kern="1400" spc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cent</a:t>
                      </a:r>
                      <a:endParaRPr lang="fr-FR" sz="900" kern="1400" spc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36000" marT="0" marB="0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enfant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seul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entre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chez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demander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jeune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jusque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très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moment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rester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tête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père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fille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mille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premier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entendre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trois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cœur </a:t>
                      </a: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ainsi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quatre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terre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monsieur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voix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 panose="02010500040000000007" pitchFamily="2" charset="0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penser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 panose="02010500040000000007" pitchFamily="2" charset="0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arriver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maison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devant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beau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connaître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vieux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465"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fr-FR" sz="1100" spc="-90" dirty="0" smtClean="0">
                          <a:latin typeface="Short Stack" panose="02010500040000000007" pitchFamily="2" charset="0"/>
                        </a:rPr>
                        <a:t>9</a:t>
                      </a:r>
                    </a:p>
                  </a:txBody>
                  <a:tcPr marL="72000" marR="36000" marT="0" marB="0" anchor="ctr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fr-FR" sz="1100" spc="-90" baseline="0" dirty="0" smtClean="0">
                          <a:latin typeface="Short Stack" panose="02010500040000000007" pitchFamily="2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fr-FR" sz="1100" spc="-90" dirty="0" smtClean="0">
                          <a:latin typeface="Short Stack" panose="02010500040000000007" pitchFamily="2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fr-FR" sz="1100" spc="-90" dirty="0" smtClean="0">
                          <a:latin typeface="Short Stack" panose="02010500040000000007" pitchFamily="2" charset="0"/>
                        </a:rPr>
                        <a:t>12</a:t>
                      </a:r>
                      <a:endParaRPr lang="fr-FR" sz="1100" spc="-90" dirty="0">
                        <a:latin typeface="Short Stack" panose="02010500040000000007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547816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sembler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moins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ici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baseline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comprendre</a:t>
                      </a:r>
                      <a:endParaRPr lang="fr-FR" sz="900" kern="1400" spc="0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vingt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depuis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attendre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trop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chaque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pendant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36000" marT="0" marB="0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baseline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déjà</a:t>
                      </a:r>
                      <a:endParaRPr lang="fr-FR" sz="900" kern="1400" spc="0" baseline="0" dirty="0" smtClean="0">
                        <a:solidFill>
                          <a:srgbClr val="000000"/>
                        </a:solidFill>
                        <a:effectLst/>
                        <a:latin typeface="Short Stack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pied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gens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parce que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pays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ciel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regard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côté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maintenant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nouveau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/>
                      </a:endParaRPr>
                    </a:p>
                  </a:txBody>
                  <a:tcPr marL="72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enfin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appeler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chambre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cinq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soleil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dernier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dix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corps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état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beaucoup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/>
                      </a:endParaRPr>
                    </a:p>
                  </a:txBody>
                  <a:tcPr marL="72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bras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écrire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blanc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tomber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place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assez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voilà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année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point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visage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8140">
                <a:tc gridSpan="2">
                  <a:txBody>
                    <a:bodyPr/>
                    <a:lstStyle/>
                    <a:p>
                      <a:pPr marL="0" marR="0" indent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kern="1400" spc="-9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13</a:t>
                      </a:r>
                    </a:p>
                  </a:txBody>
                  <a:tcPr marL="72000" marR="36000" marT="0" marB="0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Short Stack"/>
                        <a:ea typeface="+mn-ea"/>
                        <a:cs typeface="+mn-cs"/>
                        <a:sym typeface="Wingding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kern="1400" spc="-9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14</a:t>
                      </a:r>
                      <a:endParaRPr lang="fr-FR" sz="1100" kern="1400" spc="-90" dirty="0" smtClean="0">
                        <a:solidFill>
                          <a:srgbClr val="000000"/>
                        </a:solidFill>
                        <a:effectLst/>
                        <a:latin typeface="Short Stack" panose="02010500040000000007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kern="1400" spc="-9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15</a:t>
                      </a:r>
                      <a:endParaRPr lang="fr-FR" sz="1100" kern="1400" spc="-90" dirty="0" smtClean="0">
                        <a:solidFill>
                          <a:srgbClr val="000000"/>
                        </a:solidFill>
                        <a:effectLst/>
                        <a:latin typeface="Short Stack" panose="02010500040000000007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spc="-90" dirty="0" smtClean="0">
                          <a:latin typeface="Short Stack" panose="02010500040000000007" pitchFamily="2" charset="0"/>
                        </a:rPr>
                        <a:t>16</a:t>
                      </a:r>
                      <a:endParaRPr lang="fr-FR" sz="1100" spc="-90" dirty="0">
                        <a:latin typeface="Short Stack" panose="02010500040000000007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Short Stack"/>
                        <a:ea typeface="+mn-ea"/>
                        <a:cs typeface="+mn-cs"/>
                        <a:sym typeface="Wingding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4495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bruit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lettre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 panose="02010500040000000007" pitchFamily="2" charset="0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fond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 panose="02010500040000000007" pitchFamily="2" charset="0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force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 panose="02010500040000000007" pitchFamily="2" charset="0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arrêter</a:t>
                      </a:r>
                    </a:p>
                    <a:p>
                      <a:pPr marL="0" marR="0" lvl="0" indent="0" algn="l" defTabSz="104305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4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commencer</a:t>
                      </a:r>
                    </a:p>
                    <a:p>
                      <a:pPr marL="0" marR="0" lvl="0" indent="0" algn="l" defTabSz="104305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4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aucun</a:t>
                      </a:r>
                    </a:p>
                    <a:p>
                      <a:pPr marL="0" marR="0" lvl="0" indent="0" algn="l" defTabSz="104305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4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milieu</a:t>
                      </a:r>
                    </a:p>
                    <a:p>
                      <a:pPr marL="0" marR="0" lvl="0" indent="0" algn="l" defTabSz="104305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4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idée</a:t>
                      </a:r>
                    </a:p>
                    <a:p>
                      <a:pPr marL="0" marR="0" lvl="0" indent="0" algn="l" defTabSz="104305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4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presque</a:t>
                      </a:r>
                    </a:p>
                  </a:txBody>
                  <a:tcPr marL="72000" marR="36000" marT="0" marB="0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ailleurs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 panose="02010500040000000007" pitchFamily="2" charset="0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travail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lumière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long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seulement</a:t>
                      </a:r>
                    </a:p>
                    <a:p>
                      <a:pPr marL="0" marR="0" lvl="0" indent="0" algn="l" defTabSz="104305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4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fils</a:t>
                      </a:r>
                    </a:p>
                    <a:p>
                      <a:pPr marL="0" marR="0" lvl="0" indent="0" algn="l" defTabSz="104305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4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neuf</a:t>
                      </a:r>
                    </a:p>
                    <a:p>
                      <a:pPr marL="0" marR="0" lvl="0" indent="0" algn="l" defTabSz="104305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4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raison</a:t>
                      </a:r>
                    </a:p>
                    <a:p>
                      <a:pPr marL="0" marR="0" lvl="0" indent="0" algn="l" defTabSz="104305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4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en effet</a:t>
                      </a:r>
                    </a:p>
                    <a:p>
                      <a:pPr marL="0" marR="0" lvl="0" indent="0" algn="l" defTabSz="104305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4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pauvre</a:t>
                      </a:r>
                    </a:p>
                  </a:txBody>
                  <a:tcPr marL="72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asseoir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 panose="02010500040000000007" pitchFamily="2" charset="0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plein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 panose="02010500040000000007" pitchFamily="2" charset="0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personne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 panose="02010500040000000007" pitchFamily="2" charset="0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vrai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 panose="02010500040000000007" pitchFamily="2" charset="0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peuple</a:t>
                      </a:r>
                    </a:p>
                    <a:p>
                      <a:pPr marL="0" marR="0" lvl="0" indent="0" algn="l" defTabSz="104305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guerre</a:t>
                      </a:r>
                    </a:p>
                    <a:p>
                      <a:pPr marL="0" marR="0" lvl="0" indent="0" algn="l" defTabSz="104305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pensée</a:t>
                      </a:r>
                    </a:p>
                    <a:p>
                      <a:pPr marL="0" marR="0" lvl="0" indent="0" algn="l" defTabSz="104305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affaire</a:t>
                      </a:r>
                    </a:p>
                    <a:p>
                      <a:pPr marL="0" marR="0" lvl="0" indent="0" algn="l" defTabSz="104305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pierre</a:t>
                      </a:r>
                    </a:p>
                    <a:p>
                      <a:pPr marL="0" marR="0" lvl="0" indent="0" algn="l" defTabSz="104305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vent</a:t>
                      </a:r>
                    </a:p>
                  </a:txBody>
                  <a:tcPr marL="72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front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 panose="02010500040000000007" pitchFamily="2" charset="0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ombre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maître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maîtresse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aujourd’hui</a:t>
                      </a:r>
                    </a:p>
                    <a:p>
                      <a:pPr marL="0" marR="0" lvl="0" indent="0" algn="l" defTabSz="104305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besoin</a:t>
                      </a:r>
                    </a:p>
                    <a:p>
                      <a:pPr marL="0" marR="0" lvl="0" indent="0" algn="l" defTabSz="104305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question</a:t>
                      </a:r>
                    </a:p>
                    <a:p>
                      <a:pPr marL="0" marR="0" lvl="0" indent="0" algn="l" defTabSz="104305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apercevoir</a:t>
                      </a:r>
                    </a:p>
                    <a:p>
                      <a:pPr marL="0" marR="0" lvl="0" indent="0" algn="l" defTabSz="104305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mieux</a:t>
                      </a:r>
                    </a:p>
                    <a:p>
                      <a:pPr marL="0" marR="0" lvl="0" indent="0" algn="l" defTabSz="104305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peine</a:t>
                      </a:r>
                    </a:p>
                  </a:txBody>
                  <a:tcPr marL="72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9" name="Rectangle 28"/>
          <p:cNvSpPr/>
          <p:nvPr/>
        </p:nvSpPr>
        <p:spPr>
          <a:xfrm>
            <a:off x="5449285" y="36215"/>
            <a:ext cx="5202685" cy="7489963"/>
          </a:xfrm>
          <a:prstGeom prst="rect">
            <a:avLst/>
          </a:prstGeom>
          <a:solidFill>
            <a:srgbClr val="FFF3AB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/>
          <p:cNvSpPr txBox="1"/>
          <p:nvPr/>
        </p:nvSpPr>
        <p:spPr>
          <a:xfrm>
            <a:off x="6046733" y="73929"/>
            <a:ext cx="4562067" cy="474656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4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kko" panose="00000500000000000000" pitchFamily="2" charset="0"/>
                <a:cs typeface="Dekko" panose="00000500000000000000" pitchFamily="2" charset="0"/>
              </a:rPr>
              <a:t>Liste de mots les plus fréquents (2)</a:t>
            </a:r>
            <a:endParaRPr lang="fr-FR" sz="24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graphicFrame>
        <p:nvGraphicFramePr>
          <p:cNvPr id="31" name="Tableau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718839"/>
              </p:ext>
            </p:extLst>
          </p:nvPr>
        </p:nvGraphicFramePr>
        <p:xfrm>
          <a:off x="5686334" y="581001"/>
          <a:ext cx="4749612" cy="6817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7468"/>
                <a:gridCol w="260961"/>
                <a:gridCol w="1028899"/>
                <a:gridCol w="196529"/>
                <a:gridCol w="944162"/>
                <a:gridCol w="262039"/>
                <a:gridCol w="901878"/>
                <a:gridCol w="217676"/>
              </a:tblGrid>
              <a:tr h="148140"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Short Stack" panose="02010500040000000007" pitchFamily="2" charset="0"/>
                        </a:rPr>
                        <a:t>17</a:t>
                      </a:r>
                      <a:endParaRPr lang="fr-FR" sz="1100" b="0" dirty="0" smtClean="0">
                        <a:solidFill>
                          <a:schemeClr val="tx1"/>
                        </a:solidFill>
                        <a:latin typeface="Short Stack" panose="02010500040000000007" pitchFamily="2" charset="0"/>
                      </a:endParaRPr>
                    </a:p>
                  </a:txBody>
                  <a:tcPr marL="72000" marR="36000" marT="0" marB="0" anchor="ctr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fr-FR" sz="1100" b="0" spc="0" baseline="0" dirty="0" smtClean="0">
                          <a:solidFill>
                            <a:schemeClr val="tx1"/>
                          </a:solidFill>
                          <a:latin typeface="Short Stack" panose="02010500040000000007" pitchFamily="2" charset="0"/>
                        </a:rPr>
                        <a:t>18</a:t>
                      </a:r>
                      <a:endParaRPr lang="fr-FR" sz="1100" b="0" spc="0" baseline="0" dirty="0" smtClean="0">
                        <a:solidFill>
                          <a:schemeClr val="tx1"/>
                        </a:solidFill>
                        <a:latin typeface="Short Stack" panose="02010500040000000007" pitchFamily="2" charset="0"/>
                      </a:endParaRPr>
                    </a:p>
                  </a:txBody>
                  <a:tcPr marL="72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fr-FR" sz="1100" b="0" spc="0" baseline="0" dirty="0" smtClean="0">
                          <a:solidFill>
                            <a:schemeClr val="tx1"/>
                          </a:solidFill>
                          <a:latin typeface="Short Stack" panose="02010500040000000007" pitchFamily="2" charset="0"/>
                        </a:rPr>
                        <a:t>19</a:t>
                      </a:r>
                      <a:endParaRPr lang="fr-FR" sz="1100" b="0" spc="0" baseline="0" dirty="0" smtClean="0">
                        <a:solidFill>
                          <a:schemeClr val="tx1"/>
                        </a:solidFill>
                        <a:latin typeface="Short Stack" panose="02010500040000000007" pitchFamily="2" charset="0"/>
                      </a:endParaRPr>
                    </a:p>
                  </a:txBody>
                  <a:tcPr marL="72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Short Stack" panose="02010500040000000007" pitchFamily="2" charset="0"/>
                        </a:rPr>
                        <a:t>20</a:t>
                      </a:r>
                      <a:endParaRPr lang="fr-FR" sz="1100" b="0" dirty="0" smtClean="0">
                        <a:solidFill>
                          <a:schemeClr val="tx1"/>
                        </a:solidFill>
                        <a:latin typeface="Short Stack" panose="02010500040000000007" pitchFamily="2" charset="0"/>
                      </a:endParaRPr>
                    </a:p>
                  </a:txBody>
                  <a:tcPr marL="72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547142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   autour</a:t>
                      </a: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près</a:t>
                      </a: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famille</a:t>
                      </a: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pourquoi</a:t>
                      </a: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souvent</a:t>
                      </a: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dessus</a:t>
                      </a: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droit</a:t>
                      </a: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silence</a:t>
                      </a: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gros</a:t>
                      </a: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six</a:t>
                      </a:r>
                    </a:p>
                  </a:txBody>
                  <a:tcPr marL="72000" marR="36000" marT="0" marB="0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bois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histoire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longtemps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fort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heureux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quitter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comment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huit</a:t>
                      </a: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lorsque</a:t>
                      </a: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  <a:cs typeface="Dekko" panose="00000500000000000000" pitchFamily="2" charset="0"/>
                        </a:rPr>
                        <a:t>bonheur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 panose="02010500040000000007" pitchFamily="2" charset="0"/>
                        <a:cs typeface="Dekko" panose="00000500000000000000" pitchFamily="2" charset="0"/>
                      </a:endParaRPr>
                    </a:p>
                  </a:txBody>
                  <a:tcPr marL="72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descendre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haut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intérêt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chacun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vacances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profond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argent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autant</a:t>
                      </a: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au travers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façon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d’abord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œil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surtout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certain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plaisir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sang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 panose="02010500040000000007" pitchFamily="2" charset="0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sentiment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cependant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plusieurs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paix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8140"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fr-FR" sz="1100" spc="-90" dirty="0" smtClean="0">
                          <a:latin typeface="Short Stack" panose="02010500040000000007" pitchFamily="2" charset="0"/>
                        </a:rPr>
                        <a:t>21</a:t>
                      </a:r>
                      <a:endParaRPr lang="fr-FR" sz="1100" spc="-90" dirty="0" smtClean="0">
                        <a:latin typeface="Short Stack" panose="02010500040000000007" pitchFamily="2" charset="0"/>
                      </a:endParaRPr>
                    </a:p>
                  </a:txBody>
                  <a:tcPr marL="72000" marR="36000" marT="0" marB="0" anchor="ctr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fr-FR" sz="1100" spc="-90" dirty="0" smtClean="0">
                          <a:latin typeface="Short Stack" panose="02010500040000000007" pitchFamily="2" charset="0"/>
                        </a:rPr>
                        <a:t>22</a:t>
                      </a:r>
                      <a:endParaRPr lang="fr-FR" sz="1100" spc="-90" dirty="0" smtClean="0">
                        <a:latin typeface="Short Stack" panose="02010500040000000007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fr-FR" sz="1100" spc="-90" dirty="0" smtClean="0">
                          <a:latin typeface="Short Stack" panose="02010500040000000007" pitchFamily="2" charset="0"/>
                        </a:rPr>
                        <a:t>23</a:t>
                      </a:r>
                      <a:endParaRPr lang="fr-FR" sz="1100" spc="-90" dirty="0">
                        <a:latin typeface="Short Stack" panose="02010500040000000007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fr-FR" sz="1100" spc="-90" dirty="0" smtClean="0">
                          <a:latin typeface="Short Stack" panose="02010500040000000007" pitchFamily="2" charset="0"/>
                        </a:rPr>
                        <a:t>24</a:t>
                      </a:r>
                      <a:endParaRPr lang="fr-FR" sz="1100" spc="-90" dirty="0">
                        <a:latin typeface="Short Stack" panose="02010500040000000007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547142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envoyer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moyen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humain</a:t>
                      </a:r>
                      <a:endParaRPr lang="fr-FR" sz="900" kern="1400" spc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français</a:t>
                      </a:r>
                      <a:endParaRPr lang="fr-FR" sz="900" kern="1400" spc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joie</a:t>
                      </a:r>
                      <a:endParaRPr lang="fr-FR" sz="900" kern="1400" spc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sept</a:t>
                      </a:r>
                      <a:endParaRPr lang="fr-FR" sz="900" kern="1400" spc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tard</a:t>
                      </a:r>
                      <a:endParaRPr lang="fr-FR" sz="900" kern="1400" spc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pourtant</a:t>
                      </a:r>
                      <a:endParaRPr lang="fr-FR" sz="900" kern="1400" spc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compter</a:t>
                      </a:r>
                      <a:endParaRPr lang="fr-FR" sz="900" kern="1400" spc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occuper</a:t>
                      </a:r>
                      <a:endParaRPr lang="fr-FR" sz="900" kern="1400" spc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36000" marT="0" marB="0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espèce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ancien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tandis que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puisque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travailler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essayer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parfois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oreille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payer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derrière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possible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champ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vraiment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immense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garçon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bientôt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œuvre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partout</a:t>
                      </a: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trente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exister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serrer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nommer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bord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 panose="02010500040000000007" pitchFamily="2" charset="0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salle (la)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 panose="02010500040000000007" pitchFamily="2" charset="0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premier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projet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battre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situation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oiseau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nécessaire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465"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fr-FR" sz="1100" spc="-90" dirty="0" smtClean="0">
                          <a:latin typeface="Short Stack" panose="02010500040000000007" pitchFamily="2" charset="0"/>
                        </a:rPr>
                        <a:t>25</a:t>
                      </a:r>
                      <a:endParaRPr lang="fr-FR" sz="1100" spc="-90" dirty="0" smtClean="0">
                        <a:latin typeface="Short Stack" panose="02010500040000000007" pitchFamily="2" charset="0"/>
                      </a:endParaRPr>
                    </a:p>
                  </a:txBody>
                  <a:tcPr marL="72000" marR="36000" marT="0" marB="0" anchor="ctr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fr-FR" sz="1100" spc="-90" baseline="0" dirty="0" smtClean="0">
                          <a:latin typeface="Short Stack" panose="02010500040000000007" pitchFamily="2" charset="0"/>
                        </a:rPr>
                        <a:t>26</a:t>
                      </a:r>
                      <a:endParaRPr lang="fr-FR" sz="1100" spc="-90" baseline="0" dirty="0" smtClean="0">
                        <a:latin typeface="Short Stack" panose="02010500040000000007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fr-FR" sz="1100" spc="-90" dirty="0" smtClean="0">
                          <a:latin typeface="Short Stack" panose="02010500040000000007" pitchFamily="2" charset="0"/>
                        </a:rPr>
                        <a:t>27</a:t>
                      </a:r>
                      <a:endParaRPr lang="fr-FR" sz="1100" spc="-90" dirty="0" smtClean="0">
                        <a:latin typeface="Short Stack" panose="02010500040000000007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fr-FR" sz="1100" spc="-90" dirty="0" smtClean="0">
                          <a:latin typeface="Short Stack" panose="02010500040000000007" pitchFamily="2" charset="0"/>
                        </a:rPr>
                        <a:t>28</a:t>
                      </a:r>
                      <a:endParaRPr lang="fr-FR" sz="1100" spc="-90" dirty="0">
                        <a:latin typeface="Short Stack" panose="02010500040000000007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547816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exemple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siècle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million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baseline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prix</a:t>
                      </a:r>
                      <a:endParaRPr lang="fr-FR" sz="900" kern="1400" spc="0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centre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malheur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honneur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accepter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mauvais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naître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36000" marT="0" marB="0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baseline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sauver</a:t>
                      </a:r>
                      <a:endParaRPr lang="fr-FR" sz="900" kern="1400" spc="0" baseline="0" dirty="0" smtClean="0">
                        <a:solidFill>
                          <a:srgbClr val="000000"/>
                        </a:solidFill>
                        <a:effectLst/>
                        <a:latin typeface="Short Stack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entier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avancer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peau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debout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âge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système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long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embrasser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rêve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/>
                      </a:endParaRPr>
                    </a:p>
                  </a:txBody>
                  <a:tcPr marL="72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afin de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passion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important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soldat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lèvre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signe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certain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cesser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ressembler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plutôt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/>
                      </a:endParaRPr>
                    </a:p>
                  </a:txBody>
                  <a:tcPr marL="72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conseil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doigt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objet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lendemain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lentement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combien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en train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jeu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secret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haut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8140">
                <a:tc gridSpan="2">
                  <a:txBody>
                    <a:bodyPr/>
                    <a:lstStyle/>
                    <a:p>
                      <a:pPr marL="0" marR="0" indent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kern="1400" spc="-9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29</a:t>
                      </a:r>
                      <a:endParaRPr lang="fr-FR" sz="1100" kern="1400" spc="-90" dirty="0" smtClean="0">
                        <a:solidFill>
                          <a:srgbClr val="000000"/>
                        </a:solidFill>
                        <a:effectLst/>
                        <a:latin typeface="Short Stack" panose="02010500040000000007" pitchFamily="2" charset="0"/>
                      </a:endParaRPr>
                    </a:p>
                  </a:txBody>
                  <a:tcPr marL="72000" marR="36000" marT="0" marB="0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Short Stack"/>
                        <a:ea typeface="+mn-ea"/>
                        <a:cs typeface="+mn-cs"/>
                        <a:sym typeface="Wingding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kern="1400" spc="-9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30</a:t>
                      </a:r>
                      <a:endParaRPr lang="fr-FR" sz="1100" kern="1400" spc="-90" dirty="0" smtClean="0">
                        <a:solidFill>
                          <a:srgbClr val="000000"/>
                        </a:solidFill>
                        <a:effectLst/>
                        <a:latin typeface="Short Stack" panose="02010500040000000007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kern="1400" spc="-9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31</a:t>
                      </a:r>
                      <a:endParaRPr lang="fr-FR" sz="1100" kern="1400" spc="-90" dirty="0" smtClean="0">
                        <a:solidFill>
                          <a:srgbClr val="000000"/>
                        </a:solidFill>
                        <a:effectLst/>
                        <a:latin typeface="Short Stack" panose="02010500040000000007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spc="-90" dirty="0" smtClean="0">
                          <a:latin typeface="Short Stack" panose="02010500040000000007" pitchFamily="2" charset="0"/>
                        </a:rPr>
                        <a:t>32</a:t>
                      </a:r>
                      <a:endParaRPr lang="fr-FR" sz="1100" spc="-90" dirty="0">
                        <a:latin typeface="Short Stack" panose="02010500040000000007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Short Stack"/>
                        <a:ea typeface="+mn-ea"/>
                        <a:cs typeface="+mn-cs"/>
                        <a:sym typeface="Wingding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4495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briller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brûler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 panose="02010500040000000007" pitchFamily="2" charset="0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terrible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 panose="02010500040000000007" pitchFamily="2" charset="0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jambe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 panose="02010500040000000007" pitchFamily="2" charset="0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juger</a:t>
                      </a:r>
                    </a:p>
                    <a:p>
                      <a:pPr marL="0" marR="0" lvl="0" indent="0" algn="l" defTabSz="104305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suffire</a:t>
                      </a:r>
                    </a:p>
                    <a:p>
                      <a:pPr marL="0" marR="0" lvl="0" indent="0" algn="l" defTabSz="104305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endroit</a:t>
                      </a:r>
                    </a:p>
                    <a:p>
                      <a:pPr marL="0" marR="0" lvl="0" indent="0" algn="l" defTabSz="104305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atteindre</a:t>
                      </a:r>
                    </a:p>
                    <a:p>
                      <a:pPr marL="0" marR="0" lvl="0" indent="0" algn="l" defTabSz="104305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présence</a:t>
                      </a:r>
                    </a:p>
                    <a:p>
                      <a:pPr marL="0" marR="0" lvl="0" indent="0" algn="l" defTabSz="104305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épaule</a:t>
                      </a:r>
                    </a:p>
                  </a:txBody>
                  <a:tcPr marL="72000" marR="36000" marT="0" marB="0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léger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 panose="02010500040000000007" pitchFamily="2" charset="0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feuille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journée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annoncer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sourire</a:t>
                      </a:r>
                    </a:p>
                    <a:p>
                      <a:pPr marL="0" marR="0" lvl="0" indent="0" algn="l" defTabSz="104305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hier</a:t>
                      </a:r>
                    </a:p>
                    <a:p>
                      <a:pPr marL="0" marR="0" lvl="0" indent="0" algn="l" defTabSz="104305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résultat</a:t>
                      </a:r>
                    </a:p>
                    <a:p>
                      <a:pPr marL="0" marR="0" lvl="0" indent="0" algn="l" defTabSz="104305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pourquoi</a:t>
                      </a:r>
                    </a:p>
                    <a:p>
                      <a:pPr marL="0" marR="0" lvl="0" indent="0" algn="l" defTabSz="104305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hôtel</a:t>
                      </a:r>
                    </a:p>
                    <a:p>
                      <a:pPr marL="0" marR="0" lvl="0" indent="0" algn="l" defTabSz="104305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semaine</a:t>
                      </a:r>
                    </a:p>
                  </a:txBody>
                  <a:tcPr marL="72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forêt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 panose="02010500040000000007" pitchFamily="2" charset="0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assurer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 panose="02010500040000000007" pitchFamily="2" charset="0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également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 panose="02010500040000000007" pitchFamily="2" charset="0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effort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 panose="02010500040000000007" pitchFamily="2" charset="0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demain</a:t>
                      </a:r>
                    </a:p>
                    <a:p>
                      <a:pPr marL="0" marR="0" lvl="0" indent="0" algn="l" defTabSz="104305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quarante</a:t>
                      </a:r>
                    </a:p>
                    <a:p>
                      <a:pPr marL="0" marR="0" lvl="0" indent="0" algn="l" defTabSz="104305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cinquante</a:t>
                      </a:r>
                    </a:p>
                    <a:p>
                      <a:pPr marL="0" marR="0" lvl="0" indent="0" algn="l" defTabSz="104305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appartenir</a:t>
                      </a:r>
                    </a:p>
                    <a:p>
                      <a:pPr marL="0" marR="0" lvl="0" indent="0" algn="l" defTabSz="104305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aussitôt</a:t>
                      </a:r>
                    </a:p>
                    <a:p>
                      <a:pPr marL="0" marR="0" lvl="0" indent="0" algn="l" defTabSz="104305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intérieur</a:t>
                      </a:r>
                    </a:p>
                  </a:txBody>
                  <a:tcPr marL="72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9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9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craindre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Short Stack" panose="02010500040000000007" pitchFamily="2" charset="0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étrange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ensuite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hasard</a:t>
                      </a:r>
                      <a:endParaRPr lang="fr-FR" sz="900" kern="1400" spc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spc="0" dirty="0" smtClean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quinze</a:t>
                      </a:r>
                    </a:p>
                    <a:p>
                      <a:pPr marL="0" marR="0" lvl="0" indent="0" algn="l" defTabSz="104305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voyage</a:t>
                      </a:r>
                    </a:p>
                    <a:p>
                      <a:pPr marL="0" marR="0" lvl="0" indent="0" algn="l" defTabSz="104305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attention</a:t>
                      </a:r>
                    </a:p>
                    <a:p>
                      <a:pPr marL="0" marR="0" lvl="0" indent="0" algn="l" defTabSz="104305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grâce</a:t>
                      </a:r>
                    </a:p>
                    <a:p>
                      <a:pPr marL="0" marR="0" lvl="0" indent="0" algn="l" defTabSz="104305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habitude</a:t>
                      </a:r>
                    </a:p>
                    <a:p>
                      <a:pPr marL="0" marR="0" lvl="0" indent="0" algn="l" defTabSz="104305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quelqu’un</a:t>
                      </a:r>
                    </a:p>
                  </a:txBody>
                  <a:tcPr marL="72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400" cap="none" spc="-5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hort Stack"/>
                          <a:ea typeface="+mn-ea"/>
                          <a:cs typeface="+mn-cs"/>
                          <a:sym typeface="Wingdings"/>
                        </a:rPr>
                        <a:t></a:t>
                      </a:r>
                      <a:endParaRPr kumimoji="0" lang="fr-FR" sz="1100" b="0" i="0" u="none" strike="noStrike" kern="1400" cap="none" spc="-5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4" name="Image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7889" y="6215646"/>
            <a:ext cx="329157" cy="1310532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8607" y="6215646"/>
            <a:ext cx="329157" cy="1310532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76" y="65529"/>
            <a:ext cx="542570" cy="678212"/>
          </a:xfrm>
          <a:prstGeom prst="rect">
            <a:avLst/>
          </a:prstGeom>
        </p:spPr>
      </p:pic>
      <p:pic>
        <p:nvPicPr>
          <p:cNvPr id="38" name="Image 3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5781" y="88024"/>
            <a:ext cx="455158" cy="730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74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841</TotalTime>
  <Words>701</Words>
  <Application>Microsoft Office PowerPoint</Application>
  <PresentationFormat>Personnalisé</PresentationFormat>
  <Paragraphs>674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Dekko</vt:lpstr>
      <vt:lpstr>Short Stack</vt:lpstr>
      <vt:lpstr>Wingdings</vt:lpstr>
      <vt:lpstr>Thème Office</vt:lpstr>
      <vt:lpstr>Présentation PowerPoint</vt:lpstr>
    </vt:vector>
  </TitlesOfParts>
  <Company>Ecole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Sandrine</dc:creator>
  <cp:lastModifiedBy>Sandrine</cp:lastModifiedBy>
  <cp:revision>62</cp:revision>
  <dcterms:created xsi:type="dcterms:W3CDTF">2014-07-29T16:54:57Z</dcterms:created>
  <dcterms:modified xsi:type="dcterms:W3CDTF">2017-08-22T20:46:17Z</dcterms:modified>
</cp:coreProperties>
</file>