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9" r:id="rId3"/>
    <p:sldId id="261" r:id="rId4"/>
    <p:sldId id="263" r:id="rId5"/>
    <p:sldId id="265" r:id="rId6"/>
    <p:sldId id="266" r:id="rId7"/>
    <p:sldId id="267" r:id="rId8"/>
  </p:sldIdLst>
  <p:sldSz cx="10693400" cy="7561263"/>
  <p:notesSz cx="6858000" cy="9144000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422" y="-84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B95CE-9CE1-42FD-B891-59807C8D8E58}" type="datetimeFigureOut">
              <a:rPr lang="fr-FR" smtClean="0"/>
              <a:t>22/03/2015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9D64D-66F7-4CD1-A295-159E3463A3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77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AA909-A8F2-4DB1-A0A9-FC58D792EB7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794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7F6B8-E2E1-4D6A-9406-C6E9285A6F0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242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17479-125C-4CB6-A660-4EAB10C8C6E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5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F79D-1F2E-4F1F-8986-0FA805346F2C}" type="datetimeFigureOut">
              <a:rPr lang="fr-FR" smtClean="0"/>
              <a:t>22/03/2015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6A17-BA86-4221-B77F-46CB6D7C17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139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F79D-1F2E-4F1F-8986-0FA805346F2C}" type="datetimeFigureOut">
              <a:rPr lang="fr-FR" smtClean="0"/>
              <a:t>22/03/2015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6A17-BA86-4221-B77F-46CB6D7C17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80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F79D-1F2E-4F1F-8986-0FA805346F2C}" type="datetimeFigureOut">
              <a:rPr lang="fr-FR" smtClean="0"/>
              <a:t>22/03/2015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6A17-BA86-4221-B77F-46CB6D7C17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19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F79D-1F2E-4F1F-8986-0FA805346F2C}" type="datetimeFigureOut">
              <a:rPr lang="fr-FR" smtClean="0"/>
              <a:t>22/03/2015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6A17-BA86-4221-B77F-46CB6D7C17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974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F79D-1F2E-4F1F-8986-0FA805346F2C}" type="datetimeFigureOut">
              <a:rPr lang="fr-FR" smtClean="0"/>
              <a:t>22/03/2015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6A17-BA86-4221-B77F-46CB6D7C17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41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F79D-1F2E-4F1F-8986-0FA805346F2C}" type="datetimeFigureOut">
              <a:rPr lang="fr-FR" smtClean="0"/>
              <a:t>22/03/2015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6A17-BA86-4221-B77F-46CB6D7C17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29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F79D-1F2E-4F1F-8986-0FA805346F2C}" type="datetimeFigureOut">
              <a:rPr lang="fr-FR" smtClean="0"/>
              <a:t>22/03/2015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6A17-BA86-4221-B77F-46CB6D7C17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90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F79D-1F2E-4F1F-8986-0FA805346F2C}" type="datetimeFigureOut">
              <a:rPr lang="fr-FR" smtClean="0"/>
              <a:t>22/03/2015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6A17-BA86-4221-B77F-46CB6D7C17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868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F79D-1F2E-4F1F-8986-0FA805346F2C}" type="datetimeFigureOut">
              <a:rPr lang="fr-FR" smtClean="0"/>
              <a:t>22/03/2015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6A17-BA86-4221-B77F-46CB6D7C17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21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F79D-1F2E-4F1F-8986-0FA805346F2C}" type="datetimeFigureOut">
              <a:rPr lang="fr-FR" smtClean="0"/>
              <a:t>22/03/2015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6A17-BA86-4221-B77F-46CB6D7C17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82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F79D-1F2E-4F1F-8986-0FA805346F2C}" type="datetimeFigureOut">
              <a:rPr lang="fr-FR" smtClean="0"/>
              <a:t>22/03/2015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6A17-BA86-4221-B77F-46CB6D7C17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06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6F79D-1F2E-4F1F-8986-0FA805346F2C}" type="datetimeFigureOut">
              <a:rPr lang="fr-FR" smtClean="0"/>
              <a:t>22/03/2015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C6A17-BA86-4221-B77F-46CB6D7C17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787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image" Target="../media/image6.jpe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0.png"/><Relationship Id="rId10" Type="http://schemas.openxmlformats.org/officeDocument/2006/relationships/image" Target="../media/image5.jpeg"/><Relationship Id="rId4" Type="http://schemas.openxmlformats.org/officeDocument/2006/relationships/image" Target="../media/image1.png"/><Relationship Id="rId9" Type="http://schemas.openxmlformats.org/officeDocument/2006/relationships/image" Target="../media/image4.jpe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jpe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68155" y="128592"/>
            <a:ext cx="3341730" cy="7145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09932" y="287377"/>
            <a:ext cx="3199957" cy="428433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prénom:___________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325675" y="1081298"/>
            <a:ext cx="4715724" cy="873314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325675" y="1156465"/>
            <a:ext cx="5009862" cy="674655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pPr algn="ctr"/>
            <a:r>
              <a:rPr lang="fr-FR" sz="3700" dirty="0">
                <a:latin typeface="Mia's Scribblings ~" panose="02000000000000000000" pitchFamily="2" charset="0"/>
              </a:rPr>
              <a:t>Plan de travail n° </a:t>
            </a:r>
            <a:r>
              <a:rPr lang="fr-FR" sz="3700" dirty="0" smtClean="0">
                <a:latin typeface="Mia's Scribblings ~" panose="02000000000000000000" pitchFamily="2" charset="0"/>
              </a:rPr>
              <a:t>16–</a:t>
            </a:r>
            <a:endParaRPr lang="fr-FR" sz="3700" dirty="0">
              <a:latin typeface="Mia's Scribblings ~" panose="02000000000000000000" pitchFamily="2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151815"/>
              </p:ext>
            </p:extLst>
          </p:nvPr>
        </p:nvGraphicFramePr>
        <p:xfrm>
          <a:off x="211292" y="2175755"/>
          <a:ext cx="3452584" cy="40366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9150"/>
                <a:gridCol w="781717"/>
                <a:gridCol w="781717"/>
              </a:tblGrid>
              <a:tr h="635137">
                <a:tc gridSpan="3">
                  <a:txBody>
                    <a:bodyPr/>
                    <a:lstStyle/>
                    <a:p>
                      <a:pPr algn="ctr"/>
                      <a:r>
                        <a:rPr lang="fr-FR" sz="3100" dirty="0" smtClean="0">
                          <a:latin typeface="Mia's Scribblings ~" panose="02000000000000000000" pitchFamily="2" charset="0"/>
                        </a:rPr>
                        <a:t>FRANCAIS</a:t>
                      </a:r>
                      <a:endParaRPr lang="fr-FR" sz="31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800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1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Phonologie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Orthographe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10416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Ecriture / copie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10416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Vocabulaire</a:t>
                      </a:r>
                      <a:r>
                        <a:rPr lang="fr-FR" sz="2000" baseline="0" dirty="0" smtClean="0">
                          <a:latin typeface="Comic Sans MS" panose="030F0702030302020204" pitchFamily="66" charset="0"/>
                        </a:rPr>
                        <a:t> / lecture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10416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Grammaire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253964"/>
              </p:ext>
            </p:extLst>
          </p:nvPr>
        </p:nvGraphicFramePr>
        <p:xfrm>
          <a:off x="3924239" y="2211342"/>
          <a:ext cx="3500704" cy="33509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7062"/>
                <a:gridCol w="766821"/>
                <a:gridCol w="766821"/>
              </a:tblGrid>
              <a:tr h="670195">
                <a:tc gridSpan="3"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Mia's Scribblings ~" panose="02000000000000000000" pitchFamily="2" charset="0"/>
                        </a:rPr>
                        <a:t>MATHEMATIQUES</a:t>
                      </a:r>
                      <a:endParaRPr lang="fr-FR" sz="26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6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FFFF00"/>
                    </a:solidFill>
                  </a:tcPr>
                </a:tc>
              </a:tr>
              <a:tr h="670195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Géométrie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70195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Numération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70195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Calcul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70195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Opérations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sp>
        <p:nvSpPr>
          <p:cNvPr id="12" name="Rectangle à coins arrondis 11"/>
          <p:cNvSpPr/>
          <p:nvPr/>
        </p:nvSpPr>
        <p:spPr>
          <a:xfrm>
            <a:off x="7704563" y="4812733"/>
            <a:ext cx="2778909" cy="1560189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8041399" y="4892124"/>
            <a:ext cx="2021025" cy="751599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pPr algn="ctr"/>
            <a:r>
              <a:rPr lang="fr-FR" dirty="0" smtClean="0">
                <a:latin typeface="Comic Sans MS" panose="030F0702030302020204" pitchFamily="66" charset="0"/>
              </a:rPr>
              <a:t>Signature des parents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4" name="Arrondir un rectangle avec un coin diagonal 13"/>
          <p:cNvSpPr/>
          <p:nvPr/>
        </p:nvSpPr>
        <p:spPr>
          <a:xfrm>
            <a:off x="209932" y="1081298"/>
            <a:ext cx="2863119" cy="87331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78348" y="1240083"/>
            <a:ext cx="2610490" cy="382324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Du …../…… AU……/……</a:t>
            </a:r>
          </a:p>
        </p:txBody>
      </p:sp>
      <p:sp>
        <p:nvSpPr>
          <p:cNvPr id="16" name="Arrondir un rectangle avec un coin diagonal 15"/>
          <p:cNvSpPr/>
          <p:nvPr/>
        </p:nvSpPr>
        <p:spPr>
          <a:xfrm>
            <a:off x="7557493" y="2114439"/>
            <a:ext cx="2988838" cy="2540549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rtlCol="0" anchor="ctr"/>
          <a:lstStyle/>
          <a:p>
            <a:pPr algn="ctr"/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14217"/>
            <a:ext cx="210603" cy="42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51" tIns="52125" rIns="104251" bIns="52125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871464"/>
              </p:ext>
            </p:extLst>
          </p:nvPr>
        </p:nvGraphicFramePr>
        <p:xfrm>
          <a:off x="7869587" y="2348374"/>
          <a:ext cx="592859" cy="558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Image bitmap" r:id="rId3" imgW="5811061" imgH="5733333" progId="Paint.Picture">
                  <p:embed/>
                </p:oleObj>
              </mc:Choice>
              <mc:Fallback>
                <p:oleObj name="Image bitmap" r:id="rId3" imgW="5811061" imgH="57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9587" y="2348374"/>
                        <a:ext cx="592859" cy="5589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-214217"/>
            <a:ext cx="210603" cy="42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51" tIns="52125" rIns="104251" bIns="52125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615607"/>
              </p:ext>
            </p:extLst>
          </p:nvPr>
        </p:nvGraphicFramePr>
        <p:xfrm>
          <a:off x="7814772" y="3061299"/>
          <a:ext cx="643564" cy="60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Image bitmap" r:id="rId5" imgW="5810400" imgH="5734080" progId="Paint.Picture">
                  <p:embed/>
                </p:oleObj>
              </mc:Choice>
              <mc:Fallback>
                <p:oleObj name="Image bitmap" r:id="rId5" imgW="5810400" imgH="573408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4772" y="3061299"/>
                        <a:ext cx="643564" cy="6067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-214217"/>
            <a:ext cx="210603" cy="42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51" tIns="52125" rIns="104251" bIns="52125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108629"/>
              </p:ext>
            </p:extLst>
          </p:nvPr>
        </p:nvGraphicFramePr>
        <p:xfrm>
          <a:off x="7816134" y="3911688"/>
          <a:ext cx="673908" cy="635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Image bitmap" r:id="rId7" imgW="5810400" imgH="5734080" progId="Paint.Picture">
                  <p:embed/>
                </p:oleObj>
              </mc:Choice>
              <mc:Fallback>
                <p:oleObj name="Image bitmap" r:id="rId7" imgW="5810400" imgH="573408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6134" y="3911688"/>
                        <a:ext cx="673908" cy="6353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8630865" y="2348373"/>
            <a:ext cx="1852606" cy="659322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Mon travail est tout juste.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503958" y="3061303"/>
            <a:ext cx="2189443" cy="659322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Il y a quelques petites erreurs.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8209225" y="3930171"/>
            <a:ext cx="2778909" cy="659322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Je n’ai pas compris,</a:t>
            </a:r>
          </a:p>
          <a:p>
            <a:r>
              <a:rPr lang="fr-FR" sz="1800" dirty="0">
                <a:latin typeface="Comic Sans MS" panose="030F0702030302020204" pitchFamily="66" charset="0"/>
              </a:rPr>
              <a:t> on me réexplique.</a:t>
            </a:r>
          </a:p>
        </p:txBody>
      </p:sp>
      <p:sp>
        <p:nvSpPr>
          <p:cNvPr id="43" name="Nuage 42"/>
          <p:cNvSpPr/>
          <p:nvPr/>
        </p:nvSpPr>
        <p:spPr>
          <a:xfrm>
            <a:off x="8931342" y="8945"/>
            <a:ext cx="1684187" cy="87331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9268178" y="78516"/>
            <a:ext cx="1010512" cy="674655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r>
              <a:rPr lang="fr-FR" sz="3700" dirty="0">
                <a:latin typeface="Bush" pitchFamily="2" charset="0"/>
              </a:rPr>
              <a:t>CP</a:t>
            </a:r>
          </a:p>
        </p:txBody>
      </p:sp>
      <p:sp>
        <p:nvSpPr>
          <p:cNvPr id="24" name="AutoShape 16" descr="http://www.kinderchocolat.fr/coloriages/coloriages/le-jardin/tipi.svg"/>
          <p:cNvSpPr>
            <a:spLocks noChangeAspect="1" noChangeArrowheads="1"/>
          </p:cNvSpPr>
          <p:nvPr/>
        </p:nvSpPr>
        <p:spPr bwMode="auto">
          <a:xfrm>
            <a:off x="155575" y="-2125663"/>
            <a:ext cx="626745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AutoShape 18" descr="http://www.kinderchocolat.fr/coloriages/coloriages/le-jardin/tipi.svg"/>
          <p:cNvSpPr>
            <a:spLocks noChangeAspect="1" noChangeArrowheads="1"/>
          </p:cNvSpPr>
          <p:nvPr/>
        </p:nvSpPr>
        <p:spPr bwMode="auto">
          <a:xfrm>
            <a:off x="307975" y="-1973263"/>
            <a:ext cx="626745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74" y="83898"/>
            <a:ext cx="1042800" cy="89382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36" y="117921"/>
            <a:ext cx="1005402" cy="861773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88" y="126489"/>
            <a:ext cx="1008904" cy="864775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399" y="312748"/>
            <a:ext cx="1366390" cy="1810879"/>
          </a:xfrm>
          <a:prstGeom prst="rect">
            <a:avLst/>
          </a:prstGeom>
        </p:spPr>
      </p:pic>
      <p:pic>
        <p:nvPicPr>
          <p:cNvPr id="2050" name="Picture 2" descr="Black and White Spring Girl with a Bir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074" y="5743964"/>
            <a:ext cx="1674173" cy="180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lack and White Spring Flowers and Butterflie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135" y="5918147"/>
            <a:ext cx="1592329" cy="164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Black and White Spring Flowers and Butterflie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45" y="5886985"/>
            <a:ext cx="1592329" cy="164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Black and White Spring Flowers and Butterflie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916" y="5918147"/>
            <a:ext cx="1592329" cy="164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lack and White Spring Caterpilla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309" y="6210402"/>
            <a:ext cx="1771432" cy="130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Black and White Spring Caterpilla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432" y="6260065"/>
            <a:ext cx="1771432" cy="130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Black and White Spring Caterpilla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068" y="6225874"/>
            <a:ext cx="1771432" cy="130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685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rme 2"/>
          <p:cNvSpPr/>
          <p:nvPr/>
        </p:nvSpPr>
        <p:spPr>
          <a:xfrm>
            <a:off x="314185" y="218521"/>
            <a:ext cx="566205" cy="569868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76240" y="245853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93101" y="218521"/>
            <a:ext cx="2338260" cy="415466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Phonologie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651" y="677852"/>
            <a:ext cx="5184576" cy="276967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fr-FR" sz="1200" u="sng" dirty="0" smtClean="0">
                <a:latin typeface="Comic Sans MS" panose="030F0702030302020204" pitchFamily="66" charset="0"/>
              </a:rPr>
              <a:t>J’écris le mot en dessous du bon dessin</a:t>
            </a:r>
            <a:r>
              <a:rPr lang="fr-FR" sz="1200" dirty="0" smtClean="0"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26" name="Larme 25"/>
          <p:cNvSpPr/>
          <p:nvPr/>
        </p:nvSpPr>
        <p:spPr>
          <a:xfrm>
            <a:off x="5634732" y="207986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5556723" y="335616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2</a:t>
            </a:r>
          </a:p>
        </p:txBody>
      </p:sp>
      <p:sp>
        <p:nvSpPr>
          <p:cNvPr id="30" name="Larme 29"/>
          <p:cNvSpPr/>
          <p:nvPr/>
        </p:nvSpPr>
        <p:spPr>
          <a:xfrm>
            <a:off x="5556723" y="3511527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5544596" y="3639176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3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402800" y="60003"/>
            <a:ext cx="4060451" cy="415466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Orthographe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6444175" y="132011"/>
            <a:ext cx="4077431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6358276" y="420481"/>
            <a:ext cx="4249227" cy="612566"/>
          </a:xfrm>
          <a:prstGeom prst="rect">
            <a:avLst/>
          </a:prstGeom>
          <a:noFill/>
        </p:spPr>
        <p:txBody>
          <a:bodyPr wrap="square" lIns="118961" tIns="59481" rIns="118961" bIns="59481" rtlCol="0">
            <a:spAutoFit/>
          </a:bodyPr>
          <a:lstStyle/>
          <a:p>
            <a:r>
              <a:rPr lang="fr-FR" sz="1600" u="sng" dirty="0" smtClean="0">
                <a:latin typeface="Comic Sans MS" panose="030F0702030302020204" pitchFamily="66" charset="0"/>
              </a:rPr>
              <a:t>Complète les phrases avec des mots de la série </a:t>
            </a:r>
            <a:r>
              <a:rPr lang="fr-FR" sz="1600" u="sng" dirty="0" smtClean="0">
                <a:latin typeface="Comic Sans MS" panose="030F0702030302020204" pitchFamily="66" charset="0"/>
              </a:rPr>
              <a:t>18 </a:t>
            </a:r>
            <a:r>
              <a:rPr lang="fr-FR" sz="1600" u="sng" dirty="0" smtClean="0">
                <a:latin typeface="Comic Sans MS" panose="030F0702030302020204" pitchFamily="66" charset="0"/>
              </a:rPr>
              <a:t>(tu peux t’aider de ta liste)</a:t>
            </a:r>
            <a:endParaRPr lang="fr-FR" sz="1600" u="sng" dirty="0">
              <a:latin typeface="Comic Sans MS" panose="030F0702030302020204" pitchFamily="66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143226"/>
              </p:ext>
            </p:extLst>
          </p:nvPr>
        </p:nvGraphicFramePr>
        <p:xfrm>
          <a:off x="129910" y="1260351"/>
          <a:ext cx="5184576" cy="45588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/>
                <a:gridCol w="1728192"/>
                <a:gridCol w="1728192"/>
              </a:tblGrid>
              <a:tr h="876097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9205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876097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9205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876097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20047"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39183"/>
              </p:ext>
            </p:extLst>
          </p:nvPr>
        </p:nvGraphicFramePr>
        <p:xfrm>
          <a:off x="129909" y="5995498"/>
          <a:ext cx="5072775" cy="1455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0925"/>
                <a:gridCol w="1690925"/>
                <a:gridCol w="1690925"/>
              </a:tblGrid>
              <a:tr h="485108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ursive standard" pitchFamily="2" charset="0"/>
                        </a:rPr>
                        <a:t>des noisettes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ursive standard" pitchFamily="2" charset="0"/>
                        </a:rPr>
                        <a:t>un arrosoir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ursive standard" pitchFamily="2" charset="0"/>
                        </a:rPr>
                        <a:t>un voilier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/>
                </a:tc>
              </a:tr>
              <a:tr h="485108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ursive standard" pitchFamily="2" charset="0"/>
                        </a:rPr>
                        <a:t>un oiseau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ursive standard" pitchFamily="2" charset="0"/>
                        </a:rPr>
                        <a:t>une bouilloire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ursive standard" pitchFamily="2" charset="0"/>
                        </a:rPr>
                        <a:t>un mouchoir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/>
                </a:tc>
              </a:tr>
              <a:tr h="485108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ursive standard" pitchFamily="2" charset="0"/>
                        </a:rPr>
                        <a:t>un poireau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ursive standard" pitchFamily="2" charset="0"/>
                        </a:rPr>
                        <a:t>une ardoise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ursive standard" pitchFamily="2" charset="0"/>
                        </a:rPr>
                        <a:t>une balançoire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ZoneTexte 22"/>
          <p:cNvSpPr txBox="1"/>
          <p:nvPr/>
        </p:nvSpPr>
        <p:spPr>
          <a:xfrm>
            <a:off x="6444175" y="3544281"/>
            <a:ext cx="3799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>
                <a:latin typeface="Comic Sans MS" panose="030F0702030302020204" pitchFamily="66" charset="0"/>
              </a:rPr>
              <a:t>J’écris les mots avec les syllabes que je connais.</a:t>
            </a:r>
            <a:endParaRPr lang="fr-FR" sz="1600" u="sng" dirty="0">
              <a:latin typeface="Comic Sans MS" panose="030F0702030302020204" pitchFamily="66" charset="0"/>
            </a:endParaRPr>
          </a:p>
        </p:txBody>
      </p:sp>
      <p:graphicFrame>
        <p:nvGraphicFramePr>
          <p:cNvPr id="37" name="Tableau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987167"/>
              </p:ext>
            </p:extLst>
          </p:nvPr>
        </p:nvGraphicFramePr>
        <p:xfrm>
          <a:off x="5555280" y="4270367"/>
          <a:ext cx="4966328" cy="30386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1582"/>
                <a:gridCol w="1241582"/>
                <a:gridCol w="1241582"/>
                <a:gridCol w="1241582"/>
              </a:tblGrid>
              <a:tr h="101288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1288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1288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5556723" y="954819"/>
            <a:ext cx="50507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 smtClean="0">
                <a:latin typeface="Comic Sans MS" panose="030F0702030302020204" pitchFamily="66" charset="0"/>
              </a:rPr>
              <a:t>Je suis un fruit: _____________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 smtClean="0">
                <a:latin typeface="Comic Sans MS" panose="030F0702030302020204" pitchFamily="66" charset="0"/>
              </a:rPr>
              <a:t>C4est un animal marin, couvert d’écailles avec des nageoires: _________________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 smtClean="0">
                <a:latin typeface="Comic Sans MS" panose="030F0702030302020204" pitchFamily="66" charset="0"/>
              </a:rPr>
              <a:t>Quand je parle à la première </a:t>
            </a:r>
            <a:r>
              <a:rPr lang="fr-FR" sz="2000" dirty="0" err="1" smtClean="0">
                <a:latin typeface="Comic Sans MS" panose="030F0702030302020204" pitchFamily="66" charset="0"/>
              </a:rPr>
              <a:t>personne,je</a:t>
            </a:r>
            <a:r>
              <a:rPr lang="fr-FR" sz="2000" dirty="0" smtClean="0">
                <a:latin typeface="Comic Sans MS" panose="030F0702030302020204" pitchFamily="66" charset="0"/>
              </a:rPr>
              <a:t> parle de ______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 smtClean="0">
                <a:latin typeface="Comic Sans MS" panose="030F0702030302020204" pitchFamily="66" charset="0"/>
              </a:rPr>
              <a:t>Mon père a une nouvelle _________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 smtClean="0">
                <a:latin typeface="Comic Sans MS" panose="030F0702030302020204" pitchFamily="66" charset="0"/>
              </a:rPr>
              <a:t>Tu peux _________ le film en 3D.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933" y="294267"/>
            <a:ext cx="888432" cy="80928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589" y="48362"/>
            <a:ext cx="689650" cy="1171250"/>
          </a:xfrm>
          <a:prstGeom prst="rect">
            <a:avLst/>
          </a:prstGeom>
        </p:spPr>
      </p:pic>
      <p:pic>
        <p:nvPicPr>
          <p:cNvPr id="3074" name="Picture 2" descr="Spring Critte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14" y="83903"/>
            <a:ext cx="1141366" cy="92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adybug on a Tuli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22731" y="1908423"/>
            <a:ext cx="584772" cy="118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2" y="1375213"/>
            <a:ext cx="1149735" cy="85687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231" y="1413598"/>
            <a:ext cx="1057480" cy="78010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380" y="1307014"/>
            <a:ext cx="1155187" cy="87188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45" y="5364807"/>
            <a:ext cx="1119256" cy="91479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872" y="4356695"/>
            <a:ext cx="638883" cy="80358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495" y="2873296"/>
            <a:ext cx="1040819" cy="96903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57" y="2914541"/>
            <a:ext cx="745154" cy="87725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843" y="6336884"/>
            <a:ext cx="807911" cy="89206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531" y="2914540"/>
            <a:ext cx="905959" cy="913135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2113" y="4464752"/>
            <a:ext cx="1081011" cy="695524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08" y="4413674"/>
            <a:ext cx="967586" cy="926202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901" y="5364807"/>
            <a:ext cx="928532" cy="824154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259" y="4434615"/>
            <a:ext cx="1039732" cy="844443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31" y="6305318"/>
            <a:ext cx="1040846" cy="799927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39" y="4411210"/>
            <a:ext cx="809028" cy="84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22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rme 1"/>
          <p:cNvSpPr/>
          <p:nvPr/>
        </p:nvSpPr>
        <p:spPr>
          <a:xfrm>
            <a:off x="224561" y="120548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46552" y="349309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4</a:t>
            </a:r>
          </a:p>
        </p:txBody>
      </p:sp>
      <p:sp>
        <p:nvSpPr>
          <p:cNvPr id="64" name="Larme 63"/>
          <p:cNvSpPr/>
          <p:nvPr/>
        </p:nvSpPr>
        <p:spPr>
          <a:xfrm>
            <a:off x="5790536" y="111493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66" name="ZoneTexte 65"/>
          <p:cNvSpPr txBox="1"/>
          <p:nvPr/>
        </p:nvSpPr>
        <p:spPr>
          <a:xfrm>
            <a:off x="5790536" y="248198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6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97" y="827765"/>
            <a:ext cx="6563738" cy="1239859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1135671" y="248198"/>
            <a:ext cx="3754125" cy="415466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Ecriture/copie: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34" name="Larme 33"/>
          <p:cNvSpPr/>
          <p:nvPr/>
        </p:nvSpPr>
        <p:spPr>
          <a:xfrm>
            <a:off x="5901234" y="2406787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5882594" y="2543500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6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664735" y="2529390"/>
            <a:ext cx="4060451" cy="415466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Lecture/vocabulaire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9724" y="988664"/>
            <a:ext cx="5923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L</a:t>
            </a:r>
            <a:r>
              <a:rPr lang="fr-FR" sz="2800" dirty="0" smtClean="0">
                <a:latin typeface="Cursive standard" pitchFamily="2" charset="0"/>
              </a:rPr>
              <a:t>e printemps arrive, les bourgeons poussent, les oiseaux chantent</a:t>
            </a:r>
            <a:r>
              <a:rPr lang="fr-FR" sz="2800" dirty="0" smtClean="0">
                <a:latin typeface="Comic Sans MS" panose="030F0702030302020204" pitchFamily="66" charset="0"/>
              </a:rPr>
              <a:t>.</a:t>
            </a:r>
            <a:r>
              <a:rPr lang="fr-FR" sz="2800" dirty="0" smtClean="0">
                <a:latin typeface="Cursive standard" pitchFamily="2" charset="0"/>
              </a:rPr>
              <a:t>.</a:t>
            </a:r>
            <a:endParaRPr lang="fr-FR" sz="2800" dirty="0" smtClean="0">
              <a:latin typeface="Cursive standard" pitchFamily="2" charset="0"/>
            </a:endParaRP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97" y="2067624"/>
            <a:ext cx="6563738" cy="1239859"/>
          </a:xfrm>
          <a:prstGeom prst="rect">
            <a:avLst/>
          </a:prstGeom>
        </p:spPr>
      </p:pic>
      <p:cxnSp>
        <p:nvCxnSpPr>
          <p:cNvPr id="52" name="Connecteur droit avec flèche 51"/>
          <p:cNvCxnSpPr/>
          <p:nvPr/>
        </p:nvCxnSpPr>
        <p:spPr>
          <a:xfrm>
            <a:off x="63925" y="2543500"/>
            <a:ext cx="58576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901234" y="826022"/>
            <a:ext cx="3797099" cy="248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Larme 53"/>
          <p:cNvSpPr/>
          <p:nvPr/>
        </p:nvSpPr>
        <p:spPr>
          <a:xfrm>
            <a:off x="144891" y="3480915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>
            <a:off x="79724" y="3608563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5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2787" y="3400814"/>
            <a:ext cx="33784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Lecture/vocabulaire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548641" y="101428"/>
            <a:ext cx="39106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latin typeface="Comic Sans MS" panose="030F0702030302020204" pitchFamily="66" charset="0"/>
              </a:rPr>
              <a:t>V</a:t>
            </a:r>
            <a:r>
              <a:rPr lang="fr-FR" b="1" u="sng" dirty="0" smtClean="0">
                <a:latin typeface="Comic Sans MS" panose="030F0702030302020204" pitchFamily="66" charset="0"/>
              </a:rPr>
              <a:t>ocabulaire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40871" y="3730135"/>
            <a:ext cx="5160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>
                <a:latin typeface="Comic Sans MS" panose="030F0702030302020204" pitchFamily="66" charset="0"/>
              </a:rPr>
              <a:t>Je cherche sur ma fiche  du son « </a:t>
            </a:r>
            <a:r>
              <a:rPr lang="fr-FR" sz="1600" u="sng" dirty="0" smtClean="0">
                <a:latin typeface="Comic Sans MS" panose="030F0702030302020204" pitchFamily="66" charset="0"/>
              </a:rPr>
              <a:t>O</a:t>
            </a:r>
            <a:r>
              <a:rPr lang="fr-FR" sz="1600" u="sng" dirty="0">
                <a:latin typeface="Comic Sans MS" panose="030F0702030302020204" pitchFamily="66" charset="0"/>
              </a:rPr>
              <a:t>I</a:t>
            </a:r>
            <a:r>
              <a:rPr lang="fr-FR" sz="1600" u="sng" dirty="0" smtClean="0">
                <a:latin typeface="Comic Sans MS" panose="030F0702030302020204" pitchFamily="66" charset="0"/>
              </a:rPr>
              <a:t> » les réponses (les chiffres correspondent au numéro des colonnes):</a:t>
            </a:r>
            <a:endParaRPr lang="fr-FR" sz="1600" u="sng" dirty="0">
              <a:latin typeface="Comic Sans MS" panose="030F0702030302020204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3925" y="4587449"/>
            <a:ext cx="63734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800" dirty="0" smtClean="0">
                <a:latin typeface="Comic Sans MS" panose="030F0702030302020204" pitchFamily="66" charset="0"/>
              </a:rPr>
              <a:t>L’index en est un (1) : _____________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800" dirty="0" smtClean="0">
                <a:latin typeface="Comic Sans MS" panose="030F0702030302020204" pitchFamily="66" charset="0"/>
              </a:rPr>
              <a:t>C’est le contraire de chaud (3) ___________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800" dirty="0" smtClean="0">
                <a:latin typeface="Comic Sans MS" panose="030F0702030302020204" pitchFamily="66" charset="0"/>
              </a:rPr>
              <a:t>On y range les vêtements (4): _____________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800" dirty="0" smtClean="0">
                <a:latin typeface="Comic Sans MS" panose="030F0702030302020204" pitchFamily="66" charset="0"/>
              </a:rPr>
              <a:t>Il faut bien marcher dessus (4) : ____________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800" dirty="0" smtClean="0">
                <a:latin typeface="Comic Sans MS" panose="030F0702030302020204" pitchFamily="66" charset="0"/>
              </a:rPr>
              <a:t>Il porte une couronne (1) : _________________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800" dirty="0" smtClean="0">
                <a:latin typeface="Comic Sans MS" panose="030F0702030302020204" pitchFamily="66" charset="0"/>
              </a:rPr>
              <a:t>On peut glisser dessus en hiver (2) : __________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800" dirty="0" smtClean="0">
                <a:latin typeface="Comic Sans MS" panose="030F0702030302020204" pitchFamily="66" charset="0"/>
              </a:rPr>
              <a:t>C’est un morceau de lune mais on peut aussi le 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manger (3) : ________________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800" dirty="0" smtClean="0">
                <a:latin typeface="Comic Sans MS" panose="030F0702030302020204" pitchFamily="66" charset="0"/>
              </a:rPr>
              <a:t>C’est le jour du sport (5): ________________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800" dirty="0" smtClean="0">
                <a:latin typeface="Comic Sans MS" panose="030F0702030302020204" pitchFamily="66" charset="0"/>
              </a:rPr>
              <a:t>Il y a plein de manèges (2) : _________________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548640" y="529237"/>
            <a:ext cx="3910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u="sng" dirty="0" smtClean="0">
                <a:latin typeface="Comic Sans MS" panose="030F0702030302020204" pitchFamily="66" charset="0"/>
              </a:rPr>
              <a:t>Je RANGE les mots dans l’ordre de</a:t>
            </a:r>
          </a:p>
          <a:p>
            <a:r>
              <a:rPr lang="fr-FR" sz="1600" u="sng" dirty="0">
                <a:latin typeface="Comic Sans MS" panose="030F0702030302020204" pitchFamily="66" charset="0"/>
              </a:rPr>
              <a:t>l</a:t>
            </a:r>
            <a:r>
              <a:rPr lang="fr-FR" sz="1600" u="sng" dirty="0" smtClean="0">
                <a:latin typeface="Comic Sans MS" panose="030F0702030302020204" pitchFamily="66" charset="0"/>
              </a:rPr>
              <a:t>’alphabet. Je regarde LA 1</a:t>
            </a:r>
            <a:r>
              <a:rPr lang="fr-FR" sz="1600" u="sng" baseline="30000" dirty="0" smtClean="0">
                <a:latin typeface="Comic Sans MS" panose="030F0702030302020204" pitchFamily="66" charset="0"/>
              </a:rPr>
              <a:t>èRE</a:t>
            </a:r>
            <a:r>
              <a:rPr lang="fr-FR" sz="1600" u="sng" dirty="0" smtClean="0">
                <a:latin typeface="Comic Sans MS" panose="030F0702030302020204" pitchFamily="66" charset="0"/>
              </a:rPr>
              <a:t> LETTRE:</a:t>
            </a:r>
            <a:endParaRPr lang="fr-FR" sz="1600" u="sng" dirty="0">
              <a:latin typeface="Comic Sans MS" panose="030F0702030302020204" pitchFamily="66" charset="0"/>
            </a:endParaRP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575" y="2049378"/>
            <a:ext cx="4714875" cy="638175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311" y="3307483"/>
            <a:ext cx="4714875" cy="638175"/>
          </a:xfrm>
          <a:prstGeom prst="rect">
            <a:avLst/>
          </a:prstGeom>
        </p:spPr>
      </p:pic>
      <p:graphicFrame>
        <p:nvGraphicFramePr>
          <p:cNvPr id="23" name="Tableau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730545"/>
              </p:ext>
            </p:extLst>
          </p:nvPr>
        </p:nvGraphicFramePr>
        <p:xfrm>
          <a:off x="6003049" y="2768072"/>
          <a:ext cx="46514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2850"/>
                <a:gridCol w="1162850"/>
                <a:gridCol w="1162850"/>
                <a:gridCol w="1162850"/>
              </a:tblGrid>
              <a:tr h="35324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Luna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Carla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Milly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Andréa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3" name="Tableau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638798"/>
              </p:ext>
            </p:extLst>
          </p:nvPr>
        </p:nvGraphicFramePr>
        <p:xfrm>
          <a:off x="6022575" y="4145633"/>
          <a:ext cx="46514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2850"/>
                <a:gridCol w="1162850"/>
                <a:gridCol w="1162850"/>
                <a:gridCol w="1162850"/>
              </a:tblGrid>
              <a:tr h="35324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Louise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Clara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Sofiane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Arthur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5" name="Imag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311" y="4716735"/>
            <a:ext cx="4714875" cy="638175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966" y="6156895"/>
            <a:ext cx="4714875" cy="638175"/>
          </a:xfrm>
          <a:prstGeom prst="rect">
            <a:avLst/>
          </a:prstGeom>
        </p:spPr>
      </p:pic>
      <p:graphicFrame>
        <p:nvGraphicFramePr>
          <p:cNvPr id="58" name="Tableau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923678"/>
              </p:ext>
            </p:extLst>
          </p:nvPr>
        </p:nvGraphicFramePr>
        <p:xfrm>
          <a:off x="6041966" y="5529000"/>
          <a:ext cx="4612484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121"/>
                <a:gridCol w="1153121"/>
                <a:gridCol w="1153121"/>
                <a:gridCol w="1153121"/>
              </a:tblGrid>
              <a:tr h="353244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Zoé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Lana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Paul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Camille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Tableau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403309"/>
              </p:ext>
            </p:extLst>
          </p:nvPr>
        </p:nvGraphicFramePr>
        <p:xfrm>
          <a:off x="6003051" y="1282837"/>
          <a:ext cx="46514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2850"/>
                <a:gridCol w="1162850"/>
                <a:gridCol w="1162850"/>
                <a:gridCol w="1162850"/>
              </a:tblGrid>
              <a:tr h="35324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Dimitri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Lucien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Alexis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Nathan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Spring Pinwhe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48" y="4245907"/>
            <a:ext cx="1062588" cy="160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pring Dragonfl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607" y="223231"/>
            <a:ext cx="1243189" cy="93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Yellow Spring Bird Wearing a Rain Hat Wearing a Rain Ha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70" y="6649662"/>
            <a:ext cx="753226" cy="81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643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rme 1"/>
          <p:cNvSpPr/>
          <p:nvPr/>
        </p:nvSpPr>
        <p:spPr>
          <a:xfrm>
            <a:off x="56414" y="180231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6414" y="307879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7</a:t>
            </a:r>
          </a:p>
        </p:txBody>
      </p:sp>
      <p:sp>
        <p:nvSpPr>
          <p:cNvPr id="8" name="Larme 7"/>
          <p:cNvSpPr/>
          <p:nvPr/>
        </p:nvSpPr>
        <p:spPr>
          <a:xfrm>
            <a:off x="5111442" y="180231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155273" y="290920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8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813826" y="565485"/>
            <a:ext cx="4879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>
                <a:latin typeface="Comic Sans MS" panose="030F0702030302020204" pitchFamily="66" charset="0"/>
              </a:rPr>
              <a:t>Je reproduis </a:t>
            </a:r>
            <a:r>
              <a:rPr lang="fr-FR" sz="1600" u="sng" dirty="0" smtClean="0">
                <a:latin typeface="Comic Sans MS" panose="030F0702030302020204" pitchFamily="66" charset="0"/>
              </a:rPr>
              <a:t>les </a:t>
            </a:r>
            <a:r>
              <a:rPr lang="fr-FR" sz="1600" u="sng" dirty="0" smtClean="0">
                <a:latin typeface="Comic Sans MS" panose="030F0702030302020204" pitchFamily="66" charset="0"/>
              </a:rPr>
              <a:t>frise à la règle et je </a:t>
            </a:r>
            <a:r>
              <a:rPr lang="fr-FR" sz="1600" u="sng" dirty="0" smtClean="0">
                <a:latin typeface="Comic Sans MS" panose="030F0702030302020204" pitchFamily="66" charset="0"/>
              </a:rPr>
              <a:t>les </a:t>
            </a:r>
            <a:r>
              <a:rPr lang="fr-FR" sz="1600" u="sng" dirty="0" smtClean="0">
                <a:latin typeface="Comic Sans MS" panose="030F0702030302020204" pitchFamily="66" charset="0"/>
              </a:rPr>
              <a:t>colorie</a:t>
            </a:r>
            <a:r>
              <a:rPr lang="fr-FR" sz="1800" dirty="0" smtClean="0">
                <a:latin typeface="Comic Sans MS" panose="030F0702030302020204" pitchFamily="66" charset="0"/>
              </a:rPr>
              <a:t>: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813827" y="180231"/>
            <a:ext cx="17526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Géométrie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791981" y="155581"/>
            <a:ext cx="17526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Grammaire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77461" y="526466"/>
            <a:ext cx="4824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C</a:t>
            </a:r>
            <a:r>
              <a:rPr lang="fr-FR" dirty="0" smtClean="0">
                <a:latin typeface="Cursive standard" pitchFamily="2" charset="0"/>
              </a:rPr>
              <a:t>omplète chaque phrase avec un </a:t>
            </a:r>
            <a:r>
              <a:rPr lang="fr-FR" dirty="0" smtClean="0">
                <a:latin typeface="Cursive standard" pitchFamily="2" charset="0"/>
              </a:rPr>
              <a:t>des</a:t>
            </a:r>
          </a:p>
          <a:p>
            <a:r>
              <a:rPr lang="fr-FR" dirty="0" smtClean="0">
                <a:latin typeface="Cursive standard" pitchFamily="2" charset="0"/>
              </a:rPr>
              <a:t> </a:t>
            </a:r>
            <a:r>
              <a:rPr lang="fr-FR" dirty="0" smtClean="0">
                <a:latin typeface="Cursive standard" pitchFamily="2" charset="0"/>
              </a:rPr>
              <a:t>verbes du tableau:</a:t>
            </a:r>
            <a:endParaRPr lang="fr-FR" dirty="0">
              <a:latin typeface="Cursive standard" pitchFamily="2" charset="0"/>
            </a:endParaRPr>
          </a:p>
        </p:txBody>
      </p:sp>
      <p:graphicFrame>
        <p:nvGraphicFramePr>
          <p:cNvPr id="38" name="Tableau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407972"/>
              </p:ext>
            </p:extLst>
          </p:nvPr>
        </p:nvGraphicFramePr>
        <p:xfrm>
          <a:off x="142493" y="1265130"/>
          <a:ext cx="5192353" cy="4540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9667"/>
                <a:gridCol w="1009667"/>
                <a:gridCol w="878968"/>
                <a:gridCol w="1140367"/>
                <a:gridCol w="1153684"/>
              </a:tblGrid>
              <a:tr h="45401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 standard" pitchFamily="2" charset="0"/>
                        </a:rPr>
                        <a:t>jouent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 standard" pitchFamily="2" charset="0"/>
                        </a:rPr>
                        <a:t>danse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 standard" pitchFamily="2" charset="0"/>
                        </a:rPr>
                        <a:t>offre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 standard" pitchFamily="2" charset="0"/>
                        </a:rPr>
                        <a:t>dribblent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ursive standard" pitchFamily="2" charset="0"/>
                        </a:rPr>
                        <a:t>ramasse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2" name="Imag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7" y="1905362"/>
            <a:ext cx="696667" cy="884913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" y="3125187"/>
            <a:ext cx="1036561" cy="1036561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43" y="4284687"/>
            <a:ext cx="633671" cy="913071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7" y="5364807"/>
            <a:ext cx="766949" cy="770803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7" y="6372919"/>
            <a:ext cx="882031" cy="776187"/>
          </a:xfrm>
          <a:prstGeom prst="rect">
            <a:avLst/>
          </a:prstGeom>
        </p:spPr>
      </p:pic>
      <p:sp>
        <p:nvSpPr>
          <p:cNvPr id="48" name="ZoneTexte 47"/>
          <p:cNvSpPr txBox="1"/>
          <p:nvPr/>
        </p:nvSpPr>
        <p:spPr>
          <a:xfrm>
            <a:off x="1071858" y="1931102"/>
            <a:ext cx="43826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L</a:t>
            </a:r>
            <a:r>
              <a:rPr lang="fr-FR" dirty="0" smtClean="0">
                <a:latin typeface="Cursive standard" pitchFamily="2" charset="0"/>
              </a:rPr>
              <a:t>ouise</a:t>
            </a:r>
            <a:r>
              <a:rPr lang="fr-FR" dirty="0" smtClean="0">
                <a:latin typeface="Cursive standard" pitchFamily="2" charset="0"/>
              </a:rPr>
              <a:t> </a:t>
            </a:r>
            <a:r>
              <a:rPr lang="fr-FR" dirty="0" smtClean="0">
                <a:latin typeface="Cursive standard" pitchFamily="2" charset="0"/>
              </a:rPr>
              <a:t>………………………………. des œufs de Pâques dans le </a:t>
            </a:r>
            <a:r>
              <a:rPr lang="fr-FR" dirty="0" smtClean="0">
                <a:latin typeface="Cursive standard" pitchFamily="2" charset="0"/>
              </a:rPr>
              <a:t>jardin avec </a:t>
            </a:r>
            <a:r>
              <a:rPr lang="fr-FR" dirty="0" smtClean="0">
                <a:latin typeface="Comic Sans MS" panose="030F0702030302020204" pitchFamily="66" charset="0"/>
              </a:rPr>
              <a:t>A</a:t>
            </a:r>
            <a:r>
              <a:rPr lang="fr-FR" dirty="0" smtClean="0">
                <a:latin typeface="Cursive standard" pitchFamily="2" charset="0"/>
              </a:rPr>
              <a:t>urélia.</a:t>
            </a:r>
            <a:endParaRPr lang="fr-FR" dirty="0">
              <a:latin typeface="Cursive standard" pitchFamily="2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988155" y="3126594"/>
            <a:ext cx="44663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M</a:t>
            </a:r>
            <a:r>
              <a:rPr lang="fr-FR" dirty="0" smtClean="0">
                <a:latin typeface="Cursive standard" pitchFamily="2" charset="0"/>
              </a:rPr>
              <a:t>argot</a:t>
            </a:r>
            <a:r>
              <a:rPr lang="fr-FR" dirty="0" smtClean="0">
                <a:latin typeface="Cursive standard" pitchFamily="2" charset="0"/>
              </a:rPr>
              <a:t> </a:t>
            </a:r>
            <a:r>
              <a:rPr lang="fr-FR" dirty="0" smtClean="0">
                <a:latin typeface="Cursive standard" pitchFamily="2" charset="0"/>
              </a:rPr>
              <a:t>…………………………….. </a:t>
            </a:r>
            <a:r>
              <a:rPr lang="fr-FR" dirty="0">
                <a:latin typeface="Cursive standard" pitchFamily="2" charset="0"/>
              </a:rPr>
              <a:t>a</a:t>
            </a:r>
            <a:r>
              <a:rPr lang="fr-FR" dirty="0" smtClean="0">
                <a:latin typeface="Cursive standard" pitchFamily="2" charset="0"/>
              </a:rPr>
              <a:t>vec son </a:t>
            </a:r>
            <a:r>
              <a:rPr lang="fr-FR" dirty="0" smtClean="0">
                <a:latin typeface="Cursive standard" pitchFamily="2" charset="0"/>
              </a:rPr>
              <a:t>amie </a:t>
            </a:r>
            <a:r>
              <a:rPr lang="fr-FR" dirty="0" err="1" smtClean="0">
                <a:latin typeface="Comic Sans MS" panose="030F0702030302020204" pitchFamily="66" charset="0"/>
              </a:rPr>
              <a:t>M</a:t>
            </a:r>
            <a:r>
              <a:rPr lang="fr-FR" dirty="0" err="1" smtClean="0">
                <a:latin typeface="Cursive standard" pitchFamily="2" charset="0"/>
              </a:rPr>
              <a:t>ayline</a:t>
            </a:r>
            <a:r>
              <a:rPr lang="fr-FR" dirty="0" smtClean="0">
                <a:latin typeface="Cursive standard" pitchFamily="2" charset="0"/>
              </a:rPr>
              <a:t>.</a:t>
            </a:r>
            <a:endParaRPr lang="fr-FR" dirty="0">
              <a:latin typeface="Cursive standard" pitchFamily="2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1071857" y="4371890"/>
            <a:ext cx="43826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Z</a:t>
            </a:r>
            <a:r>
              <a:rPr lang="fr-FR" dirty="0" smtClean="0">
                <a:latin typeface="Cursive standard" pitchFamily="2" charset="0"/>
              </a:rPr>
              <a:t>oé </a:t>
            </a:r>
            <a:r>
              <a:rPr lang="fr-FR" dirty="0" smtClean="0">
                <a:latin typeface="Cursive standard" pitchFamily="2" charset="0"/>
              </a:rPr>
              <a:t>……………………………….. une fleur à sa maman.</a:t>
            </a:r>
            <a:endParaRPr lang="fr-FR" dirty="0">
              <a:latin typeface="Cursive standard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91958" y="5364807"/>
            <a:ext cx="42100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A</a:t>
            </a:r>
            <a:r>
              <a:rPr lang="fr-FR" dirty="0" smtClean="0">
                <a:latin typeface="Cursive standard" pitchFamily="2" charset="0"/>
              </a:rPr>
              <a:t>rthur et </a:t>
            </a:r>
            <a:r>
              <a:rPr lang="fr-FR" dirty="0" smtClean="0">
                <a:latin typeface="Comic Sans MS" panose="030F0702030302020204" pitchFamily="66" charset="0"/>
              </a:rPr>
              <a:t>D</a:t>
            </a:r>
            <a:r>
              <a:rPr lang="fr-FR" dirty="0" smtClean="0">
                <a:latin typeface="Cursive standard" pitchFamily="2" charset="0"/>
              </a:rPr>
              <a:t>imitri …………… au foot à la récréation.</a:t>
            </a:r>
            <a:endParaRPr lang="fr-FR" dirty="0">
              <a:latin typeface="Cursive standard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242244" y="6372919"/>
            <a:ext cx="40597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1" name="ZoneTexte 50"/>
          <p:cNvSpPr txBox="1"/>
          <p:nvPr/>
        </p:nvSpPr>
        <p:spPr>
          <a:xfrm>
            <a:off x="1314251" y="6588811"/>
            <a:ext cx="39877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P</a:t>
            </a:r>
            <a:r>
              <a:rPr lang="fr-FR" dirty="0" smtClean="0">
                <a:latin typeface="Cursive standard" pitchFamily="2" charset="0"/>
              </a:rPr>
              <a:t>aul</a:t>
            </a:r>
            <a:r>
              <a:rPr lang="fr-FR" dirty="0" smtClean="0">
                <a:latin typeface="Cursive standard" pitchFamily="2" charset="0"/>
              </a:rPr>
              <a:t> </a:t>
            </a:r>
            <a:r>
              <a:rPr lang="fr-FR" dirty="0" smtClean="0">
                <a:latin typeface="Cursive standard" pitchFamily="2" charset="0"/>
              </a:rPr>
              <a:t>et </a:t>
            </a:r>
            <a:r>
              <a:rPr lang="fr-FR" dirty="0" smtClean="0">
                <a:latin typeface="Comic Sans MS" panose="030F0702030302020204" pitchFamily="66" charset="0"/>
              </a:rPr>
              <a:t>L</a:t>
            </a:r>
            <a:r>
              <a:rPr lang="fr-FR" dirty="0" smtClean="0">
                <a:latin typeface="Cursive standard" pitchFamily="2" charset="0"/>
              </a:rPr>
              <a:t>ucas </a:t>
            </a:r>
            <a:r>
              <a:rPr lang="fr-FR" dirty="0" smtClean="0">
                <a:latin typeface="Cursive standard" pitchFamily="2" charset="0"/>
              </a:rPr>
              <a:t>…………………………………. sur le terrain de basket.</a:t>
            </a:r>
            <a:endParaRPr lang="fr-FR" dirty="0">
              <a:latin typeface="Cursive standard" pitchFamily="2" charset="0"/>
            </a:endParaRPr>
          </a:p>
        </p:txBody>
      </p:sp>
      <p:pic>
        <p:nvPicPr>
          <p:cNvPr id="5122" name="Picture 2" descr="Blue Spring Bir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805" y="100331"/>
            <a:ext cx="979129" cy="93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pring Flowers and Butterfli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350" y="3824334"/>
            <a:ext cx="879205" cy="90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65292" y="-152631"/>
            <a:ext cx="2795523" cy="515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05991" y="3459166"/>
            <a:ext cx="2783924" cy="528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Boy Catching Butterflie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132" y="3597286"/>
            <a:ext cx="1247161" cy="137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683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rme 1"/>
          <p:cNvSpPr/>
          <p:nvPr/>
        </p:nvSpPr>
        <p:spPr>
          <a:xfrm>
            <a:off x="234132" y="180230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8114" y="307878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9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20208" y="180230"/>
            <a:ext cx="41384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Numération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18" name="Larme 17"/>
          <p:cNvSpPr/>
          <p:nvPr/>
        </p:nvSpPr>
        <p:spPr>
          <a:xfrm>
            <a:off x="5634732" y="180230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6452746" y="180230"/>
            <a:ext cx="41384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Calcul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610652" y="324471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 smtClean="0">
                <a:latin typeface="Home Mad Popsters" panose="03000600000000000000" pitchFamily="66" charset="0"/>
              </a:rPr>
              <a:t>10</a:t>
            </a:r>
            <a:endParaRPr lang="fr-FR" sz="2300" b="1" dirty="0">
              <a:latin typeface="Home Mad Popsters" panose="03000600000000000000" pitchFamily="66" charset="0"/>
            </a:endParaRPr>
          </a:p>
        </p:txBody>
      </p:sp>
      <p:sp>
        <p:nvSpPr>
          <p:cNvPr id="40" name="Larme 39"/>
          <p:cNvSpPr/>
          <p:nvPr/>
        </p:nvSpPr>
        <p:spPr>
          <a:xfrm>
            <a:off x="5574916" y="2844527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5636805" y="2972175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 smtClean="0">
                <a:latin typeface="Home Mad Popsters" panose="03000600000000000000" pitchFamily="66" charset="0"/>
              </a:rPr>
              <a:t>11</a:t>
            </a:r>
            <a:endParaRPr lang="fr-FR" sz="2300" b="1" dirty="0">
              <a:latin typeface="Home Mad Popsters" panose="03000600000000000000" pitchFamily="66" charset="0"/>
            </a:endParaRPr>
          </a:p>
        </p:txBody>
      </p:sp>
      <p:graphicFrame>
        <p:nvGraphicFramePr>
          <p:cNvPr id="42" name="Tableau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526517"/>
              </p:ext>
            </p:extLst>
          </p:nvPr>
        </p:nvGraphicFramePr>
        <p:xfrm>
          <a:off x="6290228" y="5771871"/>
          <a:ext cx="1620249" cy="1656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83"/>
                <a:gridCol w="540083"/>
                <a:gridCol w="540083"/>
              </a:tblGrid>
              <a:tr h="41405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14058">
                <a:tc>
                  <a:txBody>
                    <a:bodyPr/>
                    <a:lstStyle/>
                    <a:p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1405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1405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" name="Tableau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552890"/>
              </p:ext>
            </p:extLst>
          </p:nvPr>
        </p:nvGraphicFramePr>
        <p:xfrm>
          <a:off x="8572606" y="5771871"/>
          <a:ext cx="1620249" cy="1656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83"/>
                <a:gridCol w="540083"/>
                <a:gridCol w="540083"/>
              </a:tblGrid>
              <a:tr h="41405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14058">
                <a:tc>
                  <a:txBody>
                    <a:bodyPr/>
                    <a:lstStyle/>
                    <a:p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1405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1405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ZoneTexte 43"/>
          <p:cNvSpPr txBox="1"/>
          <p:nvPr/>
        </p:nvSpPr>
        <p:spPr>
          <a:xfrm>
            <a:off x="6320808" y="2764426"/>
            <a:ext cx="41384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Opérations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>
            <a:off x="6296728" y="6732959"/>
            <a:ext cx="163277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8587060" y="6732959"/>
            <a:ext cx="163277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920208" y="554086"/>
            <a:ext cx="38504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latin typeface="Comic Sans MS" panose="030F0702030302020204" pitchFamily="66" charset="0"/>
              </a:rPr>
              <a:t>Je complète les cases vides</a:t>
            </a:r>
            <a:endParaRPr lang="fr-FR" u="sng" dirty="0">
              <a:latin typeface="Comic Sans MS" panose="030F0702030302020204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8114" y="6012879"/>
            <a:ext cx="6182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latin typeface="Comic Sans MS" panose="030F0702030302020204" pitchFamily="66" charset="0"/>
              </a:rPr>
              <a:t>Je range du plus petit au plus grand</a:t>
            </a:r>
            <a:r>
              <a:rPr lang="fr-FR" sz="2000" u="sng" dirty="0" smtClean="0">
                <a:latin typeface="Comic Sans MS" panose="030F0702030302020204" pitchFamily="66" charset="0"/>
              </a:rPr>
              <a:t>:</a:t>
            </a:r>
          </a:p>
          <a:p>
            <a:r>
              <a:rPr lang="fr-FR" sz="2000" dirty="0" smtClean="0">
                <a:latin typeface="Comic Sans MS" panose="030F0702030302020204" pitchFamily="66" charset="0"/>
              </a:rPr>
              <a:t>23 – 84 – 57 – 65 – 89 – 92 – 102 – 66 – 70 - 94</a:t>
            </a:r>
            <a:endParaRPr lang="fr-FR" sz="2000" dirty="0" smtClean="0">
              <a:latin typeface="Comic Sans MS" panose="030F0702030302020204" pitchFamily="66" charset="0"/>
            </a:endParaRPr>
          </a:p>
        </p:txBody>
      </p:sp>
      <p:graphicFrame>
        <p:nvGraphicFramePr>
          <p:cNvPr id="23" name="Tableau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248411"/>
              </p:ext>
            </p:extLst>
          </p:nvPr>
        </p:nvGraphicFramePr>
        <p:xfrm>
          <a:off x="233994" y="6948983"/>
          <a:ext cx="5340920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4092"/>
                <a:gridCol w="534092"/>
                <a:gridCol w="534092"/>
                <a:gridCol w="534092"/>
                <a:gridCol w="534092"/>
                <a:gridCol w="534092"/>
                <a:gridCol w="534092"/>
                <a:gridCol w="534092"/>
                <a:gridCol w="534092"/>
                <a:gridCol w="534092"/>
              </a:tblGrid>
              <a:tr h="43204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5" name="Tableau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107668"/>
              </p:ext>
            </p:extLst>
          </p:nvPr>
        </p:nvGraphicFramePr>
        <p:xfrm>
          <a:off x="6296728" y="3559056"/>
          <a:ext cx="1620249" cy="1656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83"/>
                <a:gridCol w="540083"/>
                <a:gridCol w="540083"/>
              </a:tblGrid>
              <a:tr h="41405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14058">
                <a:tc>
                  <a:txBody>
                    <a:bodyPr/>
                    <a:lstStyle/>
                    <a:p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1405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1405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6" name="Tableau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944449"/>
              </p:ext>
            </p:extLst>
          </p:nvPr>
        </p:nvGraphicFramePr>
        <p:xfrm>
          <a:off x="8287053" y="3559056"/>
          <a:ext cx="1620249" cy="1656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83"/>
                <a:gridCol w="540083"/>
                <a:gridCol w="540083"/>
              </a:tblGrid>
              <a:tr h="41405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14058">
                <a:tc>
                  <a:txBody>
                    <a:bodyPr/>
                    <a:lstStyle/>
                    <a:p>
                      <a:r>
                        <a:rPr lang="fr-FR" dirty="0" smtClean="0"/>
                        <a:t>+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1405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1405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8" name="Connecteur droit 47"/>
          <p:cNvCxnSpPr/>
          <p:nvPr/>
        </p:nvCxnSpPr>
        <p:spPr>
          <a:xfrm>
            <a:off x="6296727" y="4500711"/>
            <a:ext cx="163277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8299028" y="4513215"/>
            <a:ext cx="163277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6884513" y="3117983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8886814" y="3117983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6808730" y="5292799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9174846" y="524796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804" y="740161"/>
            <a:ext cx="4432447" cy="205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586808"/>
              </p:ext>
            </p:extLst>
          </p:nvPr>
        </p:nvGraphicFramePr>
        <p:xfrm>
          <a:off x="7452944" y="184248"/>
          <a:ext cx="3132416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3104"/>
                <a:gridCol w="783104"/>
                <a:gridCol w="783104"/>
                <a:gridCol w="783104"/>
              </a:tblGrid>
              <a:tr h="36480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4 bleu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10 vert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6 vert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12 jaune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Tableau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275187"/>
              </p:ext>
            </p:extLst>
          </p:nvPr>
        </p:nvGraphicFramePr>
        <p:xfrm>
          <a:off x="347306" y="1100814"/>
          <a:ext cx="5227610" cy="49487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761"/>
                <a:gridCol w="522761"/>
                <a:gridCol w="522761"/>
                <a:gridCol w="522761"/>
                <a:gridCol w="522761"/>
                <a:gridCol w="522761"/>
                <a:gridCol w="522761"/>
                <a:gridCol w="522761"/>
                <a:gridCol w="522761"/>
                <a:gridCol w="522761"/>
              </a:tblGrid>
              <a:tr h="28324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0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1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2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4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6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7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9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</a:tr>
              <a:tr h="495673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10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</a:tr>
              <a:tr h="495673"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21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23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24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29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</a:tr>
              <a:tr h="495673"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31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33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34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36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38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</a:tr>
              <a:tr h="495673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40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41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42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44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46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47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49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</a:tr>
              <a:tr h="495673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50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</a:tr>
              <a:tr h="495673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60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61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63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64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65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67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69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</a:tr>
              <a:tr h="495673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70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72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73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</a:tr>
              <a:tr h="495673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80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83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85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86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88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89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</a:tr>
              <a:tr h="495673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90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91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97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98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itchFamily="66" charset="0"/>
                        </a:rPr>
                        <a:t>99</a:t>
                      </a:r>
                      <a:endParaRPr lang="fr-FR" sz="2400" dirty="0">
                        <a:latin typeface="Comic Sans MS" pitchFamily="66" charset="0"/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pic>
        <p:nvPicPr>
          <p:cNvPr id="7172" name="Picture 4" descr="Spring Tul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606" y="5204630"/>
            <a:ext cx="818844" cy="154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urple Tuli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605" y="1078114"/>
            <a:ext cx="732468" cy="138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Yellow Spring Bir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599" y="5134397"/>
            <a:ext cx="720342" cy="6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Yellow Spring Bir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864" y="2874731"/>
            <a:ext cx="720342" cy="6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Yellow Spring Bir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635" y="117721"/>
            <a:ext cx="720342" cy="6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959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7534" y="-552879"/>
            <a:ext cx="7874116" cy="900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731076" y="180231"/>
            <a:ext cx="158417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Pour ce coloriage, tu peux poser les opérations sur ton ardoise si tu en as besoin.</a:t>
            </a:r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703835"/>
              </p:ext>
            </p:extLst>
          </p:nvPr>
        </p:nvGraphicFramePr>
        <p:xfrm>
          <a:off x="8698248" y="2759489"/>
          <a:ext cx="1967320" cy="2376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3660"/>
                <a:gridCol w="983660"/>
              </a:tblGrid>
              <a:tr h="864096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20 rouge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21 orange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22 bleu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23 jaune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24 noir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25 marron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7" name="Picture 5" descr="Pink Spring Ladybu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092" y="5339923"/>
            <a:ext cx="1505744" cy="174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498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Yurlspagina: Harlekijn groep 2b Vera en Thea ( thema Pasen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71005" y="-1327000"/>
            <a:ext cx="7479384" cy="1029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57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520</Words>
  <Application>Microsoft Office PowerPoint</Application>
  <PresentationFormat>Personnalisé</PresentationFormat>
  <Paragraphs>174</Paragraphs>
  <Slides>7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9" baseType="lpstr">
      <vt:lpstr>Thème Office</vt:lpstr>
      <vt:lpstr>Image bitmap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corinne</dc:creator>
  <cp:lastModifiedBy>corinne</cp:lastModifiedBy>
  <cp:revision>6</cp:revision>
  <dcterms:created xsi:type="dcterms:W3CDTF">2015-03-22T12:36:21Z</dcterms:created>
  <dcterms:modified xsi:type="dcterms:W3CDTF">2015-03-22T13:30:03Z</dcterms:modified>
</cp:coreProperties>
</file>