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2274"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171544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7264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1104775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4142024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18774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3038955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1142807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211802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1955397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1604276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12F2B7-DFCD-4648-A5E2-4FCDEEAD701C}" type="datetimeFigureOut">
              <a:rPr lang="fr-FR" smtClean="0"/>
              <a:t>15/08/2014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CE7A8C0-5DDF-442C-B377-76A24835FC18}" type="slidenum">
              <a:rPr lang="fr-FR" smtClean="0"/>
              <a:t>‹N°›</a:t>
            </a:fld>
            <a:endParaRPr lang="fr-FR" dirty="0"/>
          </a:p>
        </p:txBody>
      </p:sp>
    </p:spTree>
    <p:extLst>
      <p:ext uri="{BB962C8B-B14F-4D97-AF65-F5344CB8AC3E}">
        <p14:creationId xmlns:p14="http://schemas.microsoft.com/office/powerpoint/2010/main" val="273292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F12F2B7-DFCD-4648-A5E2-4FCDEEAD701C}" type="datetimeFigureOut">
              <a:rPr lang="fr-FR" smtClean="0"/>
              <a:t>15/08/2014</a:t>
            </a:fld>
            <a:endParaRPr lang="fr-FR" dirty="0"/>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CE7A8C0-5DDF-442C-B377-76A24835FC18}" type="slidenum">
              <a:rPr lang="fr-FR" smtClean="0"/>
              <a:t>‹N°›</a:t>
            </a:fld>
            <a:endParaRPr lang="fr-FR" dirty="0"/>
          </a:p>
        </p:txBody>
      </p:sp>
    </p:spTree>
    <p:extLst>
      <p:ext uri="{BB962C8B-B14F-4D97-AF65-F5344CB8AC3E}">
        <p14:creationId xmlns:p14="http://schemas.microsoft.com/office/powerpoint/2010/main" val="2031222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patrick.straub.pagesperso-orange.fr/images/images_2011/stage/ASC.jp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81890" y="2267744"/>
            <a:ext cx="3600400" cy="45000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latin typeface="Anjelika Rose" panose="02000603000000000000" pitchFamily="2" charset="0"/>
                <a:ea typeface="Anjelika Rose" panose="02000603000000000000" pitchFamily="2" charset="0"/>
              </a:rPr>
              <a:t>Cartel d’identification de l’œuvre</a:t>
            </a:r>
            <a:endParaRPr lang="fr-FR" sz="2400" dirty="0">
              <a:latin typeface="Anjelika Rose" panose="02000603000000000000" pitchFamily="2" charset="0"/>
              <a:ea typeface="Anjelika Rose" panose="02000603000000000000" pitchFamily="2" charset="0"/>
            </a:endParaRPr>
          </a:p>
        </p:txBody>
      </p:sp>
      <p:sp>
        <p:nvSpPr>
          <p:cNvPr id="9" name="Rectangle à coins arrondis 8"/>
          <p:cNvSpPr/>
          <p:nvPr/>
        </p:nvSpPr>
        <p:spPr>
          <a:xfrm>
            <a:off x="52860" y="4499992"/>
            <a:ext cx="2249524" cy="45000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latin typeface="Anjelika Rose" panose="02000603000000000000" pitchFamily="2" charset="0"/>
                <a:ea typeface="Anjelika Rose" panose="02000603000000000000" pitchFamily="2" charset="0"/>
              </a:rPr>
              <a:t>Repères historiques</a:t>
            </a:r>
            <a:endParaRPr lang="fr-FR" sz="2400" dirty="0">
              <a:latin typeface="Anjelika Rose" panose="02000603000000000000" pitchFamily="2" charset="0"/>
              <a:ea typeface="Anjelika Rose" panose="02000603000000000000" pitchFamily="2" charset="0"/>
            </a:endParaRPr>
          </a:p>
        </p:txBody>
      </p:sp>
      <p:sp>
        <p:nvSpPr>
          <p:cNvPr id="10" name="Rectangle à coins arrondis 9"/>
          <p:cNvSpPr/>
          <p:nvPr/>
        </p:nvSpPr>
        <p:spPr>
          <a:xfrm>
            <a:off x="52860" y="6444208"/>
            <a:ext cx="5328592" cy="45000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Anjelika Rose" panose="02000603000000000000" pitchFamily="2" charset="0"/>
                <a:ea typeface="Anjelika Rose" panose="02000603000000000000" pitchFamily="2" charset="0"/>
              </a:rPr>
              <a:t>A propos de l’œuvre, de l’artiste, du contexte de création</a:t>
            </a:r>
            <a:endParaRPr lang="fr-FR" sz="2000" dirty="0">
              <a:latin typeface="Anjelika Rose" panose="02000603000000000000" pitchFamily="2" charset="0"/>
              <a:ea typeface="Anjelika Rose" panose="02000603000000000000" pitchFamily="2" charset="0"/>
            </a:endParaRPr>
          </a:p>
        </p:txBody>
      </p:sp>
      <p:pic>
        <p:nvPicPr>
          <p:cNvPr id="16" name="Image 15" descr="http://patrick.straub.pagesperso-orange.fr/images/images_2011/stage/ASC.jpg"/>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6021287" y="107503"/>
            <a:ext cx="720000" cy="720000"/>
          </a:xfrm>
          <a:prstGeom prst="rect">
            <a:avLst/>
          </a:prstGeom>
          <a:noFill/>
          <a:ln>
            <a:noFill/>
          </a:ln>
        </p:spPr>
      </p:pic>
      <p:sp>
        <p:nvSpPr>
          <p:cNvPr id="24" name="ZoneTexte 23"/>
          <p:cNvSpPr txBox="1"/>
          <p:nvPr/>
        </p:nvSpPr>
        <p:spPr>
          <a:xfrm>
            <a:off x="52860" y="2888233"/>
            <a:ext cx="3809056" cy="1015663"/>
          </a:xfrm>
          <a:prstGeom prst="rect">
            <a:avLst/>
          </a:prstGeom>
          <a:noFill/>
        </p:spPr>
        <p:txBody>
          <a:bodyPr wrap="none" rtlCol="0">
            <a:spAutoFit/>
          </a:bodyPr>
          <a:lstStyle/>
          <a:p>
            <a:r>
              <a:rPr lang="fr-FR" sz="1200" dirty="0" smtClean="0">
                <a:latin typeface="Comic Sans MS" panose="030F0702030302020204" pitchFamily="66" charset="0"/>
              </a:rPr>
              <a:t>Auteur : William Shakespeare</a:t>
            </a:r>
          </a:p>
          <a:p>
            <a:r>
              <a:rPr lang="fr-FR" sz="1200" dirty="0" smtClean="0">
                <a:latin typeface="Comic Sans MS" panose="030F0702030302020204" pitchFamily="66" charset="0"/>
              </a:rPr>
              <a:t>Période d’activité : </a:t>
            </a:r>
          </a:p>
          <a:p>
            <a:r>
              <a:rPr lang="fr-FR" sz="1200" dirty="0" smtClean="0">
                <a:latin typeface="Comic Sans MS" panose="030F0702030302020204" pitchFamily="66" charset="0"/>
              </a:rPr>
              <a:t>Titre : Roméo et Juliette</a:t>
            </a:r>
          </a:p>
          <a:p>
            <a:r>
              <a:rPr lang="fr-FR" sz="1200" dirty="0" smtClean="0">
                <a:latin typeface="Comic Sans MS" panose="030F0702030302020204" pitchFamily="66" charset="0"/>
              </a:rPr>
              <a:t>Date de création : XVI</a:t>
            </a:r>
            <a:r>
              <a:rPr lang="fr-FR" sz="1200" baseline="30000" dirty="0" smtClean="0">
                <a:latin typeface="Comic Sans MS" panose="030F0702030302020204" pitchFamily="66" charset="0"/>
              </a:rPr>
              <a:t>ème</a:t>
            </a:r>
            <a:r>
              <a:rPr lang="fr-FR" sz="1200" dirty="0" smtClean="0">
                <a:latin typeface="Comic Sans MS" panose="030F0702030302020204" pitchFamily="66" charset="0"/>
              </a:rPr>
              <a:t> siècle</a:t>
            </a:r>
          </a:p>
          <a:p>
            <a:r>
              <a:rPr lang="fr-FR" sz="1200" dirty="0" smtClean="0">
                <a:latin typeface="Comic Sans MS" panose="030F0702030302020204" pitchFamily="66" charset="0"/>
              </a:rPr>
              <a:t>Technique : Pièce de théâtre tragique (= Tragédie)</a:t>
            </a:r>
          </a:p>
        </p:txBody>
      </p:sp>
      <p:sp>
        <p:nvSpPr>
          <p:cNvPr id="26" name="ZoneTexte 25"/>
          <p:cNvSpPr txBox="1"/>
          <p:nvPr/>
        </p:nvSpPr>
        <p:spPr>
          <a:xfrm>
            <a:off x="116632" y="7092280"/>
            <a:ext cx="6614013" cy="1938992"/>
          </a:xfrm>
          <a:prstGeom prst="rect">
            <a:avLst/>
          </a:prstGeom>
          <a:noFill/>
        </p:spPr>
        <p:txBody>
          <a:bodyPr wrap="square" rtlCol="0">
            <a:spAutoFit/>
          </a:bodyPr>
          <a:lstStyle/>
          <a:p>
            <a:pPr algn="just"/>
            <a:r>
              <a:rPr lang="fr-FR" sz="1200" dirty="0" smtClean="0">
                <a:latin typeface="Comic Sans MS" panose="030F0702030302020204" pitchFamily="66" charset="0"/>
                <a:sym typeface="Wingdings"/>
              </a:rPr>
              <a:t> </a:t>
            </a:r>
            <a:r>
              <a:rPr lang="fr-FR" sz="1200" dirty="0">
                <a:latin typeface="Comic Sans MS" panose="030F0702030302020204" pitchFamily="66" charset="0"/>
              </a:rPr>
              <a:t>« Roméo et Juliette » est une tragédie écrite au XVI</a:t>
            </a:r>
            <a:r>
              <a:rPr lang="fr-FR" sz="1200" baseline="30000" dirty="0">
                <a:latin typeface="Comic Sans MS" panose="030F0702030302020204" pitchFamily="66" charset="0"/>
              </a:rPr>
              <a:t>e</a:t>
            </a:r>
            <a:r>
              <a:rPr lang="fr-FR" sz="1200" dirty="0">
                <a:latin typeface="Comic Sans MS" panose="030F0702030302020204" pitchFamily="66" charset="0"/>
              </a:rPr>
              <a:t> siècle par le Britannique William Shakespeare.</a:t>
            </a:r>
            <a:r>
              <a:rPr lang="fr-FR" sz="1200" dirty="0"/>
              <a:t> </a:t>
            </a:r>
            <a:r>
              <a:rPr lang="fr-FR" sz="1200" dirty="0">
                <a:latin typeface="Comic Sans MS" panose="030F0702030302020204" pitchFamily="66" charset="0"/>
              </a:rPr>
              <a:t>C’est l’une de ces premières pièces de théâtre.</a:t>
            </a:r>
          </a:p>
          <a:p>
            <a:pPr algn="just"/>
            <a:r>
              <a:rPr lang="fr-FR" sz="1200" dirty="0" smtClean="0">
                <a:ln>
                  <a:solidFill>
                    <a:srgbClr val="FFFF00"/>
                  </a:solidFill>
                </a:ln>
                <a:solidFill>
                  <a:srgbClr val="FFFF00"/>
                </a:solidFill>
                <a:latin typeface="Comic Sans MS" panose="030F0702030302020204" pitchFamily="66" charset="0"/>
                <a:sym typeface="Wingdings"/>
              </a:rPr>
              <a:t> </a:t>
            </a:r>
            <a:r>
              <a:rPr lang="fr-FR" sz="1200" dirty="0" smtClean="0">
                <a:latin typeface="Comic Sans MS" panose="030F0702030302020204" pitchFamily="66" charset="0"/>
              </a:rPr>
              <a:t>Elle </a:t>
            </a:r>
            <a:r>
              <a:rPr lang="fr-FR" sz="1200" dirty="0">
                <a:latin typeface="Comic Sans MS" panose="030F0702030302020204" pitchFamily="66" charset="0"/>
              </a:rPr>
              <a:t>montre l'impossibilité pour deux jeunes gens de vivre leur amour face à la haine que se vouent leurs deux familles. Cette pièce montre déjà le talent de Shakespeare.</a:t>
            </a:r>
          </a:p>
          <a:p>
            <a:pPr algn="just"/>
            <a:r>
              <a:rPr lang="fr-FR" sz="1200" dirty="0" smtClean="0">
                <a:ln>
                  <a:solidFill>
                    <a:srgbClr val="FFC000"/>
                  </a:solidFill>
                </a:ln>
                <a:solidFill>
                  <a:srgbClr val="FFC000"/>
                </a:solidFill>
                <a:latin typeface="Comic Sans MS" panose="030F0702030302020204" pitchFamily="66" charset="0"/>
                <a:sym typeface="Wingdings"/>
              </a:rPr>
              <a:t> </a:t>
            </a:r>
            <a:r>
              <a:rPr lang="fr-FR" sz="1200" dirty="0" smtClean="0">
                <a:latin typeface="Comic Sans MS" panose="030F0702030302020204" pitchFamily="66" charset="0"/>
              </a:rPr>
              <a:t>Ainsi </a:t>
            </a:r>
            <a:r>
              <a:rPr lang="fr-FR" sz="1200" dirty="0">
                <a:latin typeface="Comic Sans MS" panose="030F0702030302020204" pitchFamily="66" charset="0"/>
              </a:rPr>
              <a:t>son usage particulier de la structure, notamment l'alternance entre scènes comiques et tragiques pour accroître la tension, son développement des personnages secondaires, et son usage d'intrigues annexes pour améliorer le récit sont la preuve de son talent indéniable.</a:t>
            </a:r>
          </a:p>
          <a:p>
            <a:pPr algn="just"/>
            <a:r>
              <a:rPr lang="fr-FR" sz="1200" dirty="0" smtClean="0">
                <a:ln>
                  <a:solidFill>
                    <a:srgbClr val="00B050"/>
                  </a:solidFill>
                </a:ln>
                <a:solidFill>
                  <a:srgbClr val="00B050"/>
                </a:solidFill>
                <a:latin typeface="Comic Sans MS" panose="030F0702030302020204" pitchFamily="66" charset="0"/>
                <a:sym typeface="Wingdings"/>
              </a:rPr>
              <a:t> </a:t>
            </a:r>
            <a:r>
              <a:rPr lang="fr-FR" sz="1200" dirty="0" smtClean="0">
                <a:latin typeface="Comic Sans MS" panose="030F0702030302020204" pitchFamily="66" charset="0"/>
              </a:rPr>
              <a:t>Chaque </a:t>
            </a:r>
            <a:r>
              <a:rPr lang="fr-FR" sz="1200" dirty="0">
                <a:latin typeface="Comic Sans MS" panose="030F0702030302020204" pitchFamily="66" charset="0"/>
              </a:rPr>
              <a:t>personnage se voit attribuer une forme poétique particulière, qui peut varier au fil de son évolution : ainsi Roméo devient-il davantage adepte du sonnet au fil de la pièce</a:t>
            </a:r>
            <a:r>
              <a:rPr lang="fr-FR" sz="1200" dirty="0" smtClean="0">
                <a:latin typeface="Comic Sans MS" panose="030F0702030302020204" pitchFamily="66" charset="0"/>
              </a:rPr>
              <a:t>.</a:t>
            </a:r>
            <a:endParaRPr lang="fr-FR" sz="1200" dirty="0" smtClean="0">
              <a:latin typeface="Comic Sans MS" panose="030F0702030302020204" pitchFamily="66" charset="0"/>
              <a:sym typeface="Wingdings"/>
            </a:endParaRPr>
          </a:p>
        </p:txBody>
      </p:sp>
      <p:cxnSp>
        <p:nvCxnSpPr>
          <p:cNvPr id="1037" name="Connecteur droit 1036"/>
          <p:cNvCxnSpPr>
            <a:stCxn id="23" idx="1"/>
            <a:endCxn id="23" idx="1"/>
          </p:cNvCxnSpPr>
          <p:nvPr/>
        </p:nvCxnSpPr>
        <p:spPr>
          <a:xfrm>
            <a:off x="158168" y="6130618"/>
            <a:ext cx="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39" name="Connecteur droit 1038"/>
          <p:cNvCxnSpPr/>
          <p:nvPr/>
        </p:nvCxnSpPr>
        <p:spPr>
          <a:xfrm flipV="1">
            <a:off x="188640" y="6048184"/>
            <a:ext cx="0" cy="180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67" name="Rectangle à coins arrondis 166"/>
          <p:cNvSpPr/>
          <p:nvPr/>
        </p:nvSpPr>
        <p:spPr>
          <a:xfrm>
            <a:off x="136839" y="165160"/>
            <a:ext cx="899265" cy="45000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latin typeface="Anjelika Rose" panose="02000603000000000000" pitchFamily="2" charset="0"/>
                <a:ea typeface="Anjelika Rose" panose="02000603000000000000" pitchFamily="2" charset="0"/>
              </a:rPr>
              <a:t>Visuel</a:t>
            </a:r>
            <a:endParaRPr lang="fr-FR" sz="2400" dirty="0">
              <a:latin typeface="Anjelika Rose" panose="02000603000000000000" pitchFamily="2" charset="0"/>
              <a:ea typeface="Anjelika Rose" panose="02000603000000000000" pitchFamily="2" charset="0"/>
            </a:endParaRPr>
          </a:p>
        </p:txBody>
      </p:sp>
      <p:grpSp>
        <p:nvGrpSpPr>
          <p:cNvPr id="8" name="Groupe 7"/>
          <p:cNvGrpSpPr/>
          <p:nvPr/>
        </p:nvGrpSpPr>
        <p:grpSpPr>
          <a:xfrm>
            <a:off x="81890" y="4912146"/>
            <a:ext cx="6669360" cy="1244030"/>
            <a:chOff x="81890" y="4934022"/>
            <a:chExt cx="6669360" cy="1244030"/>
          </a:xfrm>
        </p:grpSpPr>
        <p:sp>
          <p:nvSpPr>
            <p:cNvPr id="25" name="ZoneTexte 24"/>
            <p:cNvSpPr txBox="1"/>
            <p:nvPr/>
          </p:nvSpPr>
          <p:spPr>
            <a:xfrm>
              <a:off x="5733256" y="5078038"/>
              <a:ext cx="997389" cy="307777"/>
            </a:xfrm>
            <a:prstGeom prst="rect">
              <a:avLst/>
            </a:prstGeom>
            <a:noFill/>
          </p:spPr>
          <p:txBody>
            <a:bodyPr wrap="none" rtlCol="0">
              <a:spAutoFit/>
            </a:bodyPr>
            <a:lstStyle/>
            <a:p>
              <a:pPr algn="ctr"/>
              <a:r>
                <a:rPr lang="fr-FR" sz="700" dirty="0" smtClean="0">
                  <a:latin typeface="Comic Sans MS"/>
                </a:rPr>
                <a:t>ÉPOQUE</a:t>
              </a:r>
            </a:p>
            <a:p>
              <a:pPr algn="ctr"/>
              <a:r>
                <a:rPr lang="fr-FR" sz="700" dirty="0" smtClean="0">
                  <a:latin typeface="Comic Sans MS"/>
                </a:rPr>
                <a:t>CONTEMPORAINE</a:t>
              </a:r>
              <a:endParaRPr lang="fr-FR" sz="700" dirty="0"/>
            </a:p>
          </p:txBody>
        </p:sp>
        <p:grpSp>
          <p:nvGrpSpPr>
            <p:cNvPr id="22" name="Groupe 21"/>
            <p:cNvGrpSpPr/>
            <p:nvPr/>
          </p:nvGrpSpPr>
          <p:grpSpPr>
            <a:xfrm>
              <a:off x="81890" y="4934022"/>
              <a:ext cx="6669360" cy="607293"/>
              <a:chOff x="188640" y="2123728"/>
              <a:chExt cx="6669360" cy="607293"/>
            </a:xfrm>
          </p:grpSpPr>
          <p:sp>
            <p:nvSpPr>
              <p:cNvPr id="17" name="Pentagone 16"/>
              <p:cNvSpPr/>
              <p:nvPr/>
            </p:nvSpPr>
            <p:spPr>
              <a:xfrm>
                <a:off x="188640" y="2267744"/>
                <a:ext cx="6669360" cy="288032"/>
              </a:xfrm>
              <a:prstGeom prst="homePlat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900" dirty="0" smtClean="0">
                    <a:solidFill>
                      <a:schemeClr val="tx1"/>
                    </a:solidFill>
                    <a:latin typeface="Comic Sans MS" panose="030F0702030302020204" pitchFamily="66" charset="0"/>
                  </a:rPr>
                  <a:t>          PR</a:t>
                </a:r>
                <a:r>
                  <a:rPr lang="fr-FR" sz="900" dirty="0" smtClean="0">
                    <a:solidFill>
                      <a:schemeClr val="tx1"/>
                    </a:solidFill>
                    <a:latin typeface="Comic Sans MS"/>
                  </a:rPr>
                  <a:t>É</a:t>
                </a:r>
                <a:r>
                  <a:rPr lang="fr-FR" sz="900" dirty="0" smtClean="0">
                    <a:solidFill>
                      <a:schemeClr val="tx1"/>
                    </a:solidFill>
                    <a:latin typeface="Comic Sans MS" panose="030F0702030302020204" pitchFamily="66" charset="0"/>
                  </a:rPr>
                  <a:t>HISTOIRE                     ANTIQUIT</a:t>
                </a:r>
                <a:r>
                  <a:rPr lang="fr-FR" sz="900" dirty="0" smtClean="0">
                    <a:solidFill>
                      <a:schemeClr val="tx1"/>
                    </a:solidFill>
                    <a:latin typeface="Comic Sans MS"/>
                  </a:rPr>
                  <a:t>É                    </a:t>
                </a:r>
                <a:r>
                  <a:rPr lang="fr-FR" sz="900" dirty="0" smtClean="0">
                    <a:solidFill>
                      <a:schemeClr val="tx1"/>
                    </a:solidFill>
                    <a:latin typeface="Comic Sans MS" panose="030F0702030302020204" pitchFamily="66" charset="0"/>
                  </a:rPr>
                  <a:t>MOYEN </a:t>
                </a:r>
                <a:r>
                  <a:rPr lang="fr-FR" sz="900" smtClean="0">
                    <a:solidFill>
                      <a:schemeClr val="tx1"/>
                    </a:solidFill>
                    <a:latin typeface="Comic Sans MS" panose="030F0702030302020204" pitchFamily="66" charset="0"/>
                  </a:rPr>
                  <a:t>ÂGE             TEMPS MODERNES       </a:t>
                </a:r>
                <a:endParaRPr lang="fr-FR" sz="700" dirty="0" smtClean="0">
                  <a:solidFill>
                    <a:schemeClr val="tx1"/>
                  </a:solidFill>
                  <a:latin typeface="Comic Sans MS" panose="030F0702030302020204" pitchFamily="66" charset="0"/>
                </a:endParaRPr>
              </a:p>
            </p:txBody>
          </p:sp>
          <p:sp>
            <p:nvSpPr>
              <p:cNvPr id="18" name="Éclair 17"/>
              <p:cNvSpPr/>
              <p:nvPr/>
            </p:nvSpPr>
            <p:spPr>
              <a:xfrm>
                <a:off x="1808820" y="2154957"/>
                <a:ext cx="180020" cy="576064"/>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Éclair 18"/>
              <p:cNvSpPr/>
              <p:nvPr/>
            </p:nvSpPr>
            <p:spPr>
              <a:xfrm>
                <a:off x="3187441" y="2148752"/>
                <a:ext cx="180020" cy="576064"/>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Éclair 19"/>
              <p:cNvSpPr/>
              <p:nvPr/>
            </p:nvSpPr>
            <p:spPr>
              <a:xfrm>
                <a:off x="4583832" y="2123728"/>
                <a:ext cx="180020" cy="576064"/>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Éclair 20"/>
              <p:cNvSpPr/>
              <p:nvPr/>
            </p:nvSpPr>
            <p:spPr>
              <a:xfrm>
                <a:off x="5767998" y="2154957"/>
                <a:ext cx="180020" cy="576064"/>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1027" name="Connecteur droit 1026"/>
            <p:cNvCxnSpPr>
              <a:stCxn id="21" idx="3"/>
            </p:cNvCxnSpPr>
            <p:nvPr/>
          </p:nvCxnSpPr>
          <p:spPr>
            <a:xfrm>
              <a:off x="5744691" y="5363029"/>
              <a:ext cx="711992" cy="592215"/>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flipH="1">
              <a:off x="418004" y="5385815"/>
              <a:ext cx="4174137" cy="569429"/>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45" name="Groupe 44"/>
            <p:cNvGrpSpPr/>
            <p:nvPr/>
          </p:nvGrpSpPr>
          <p:grpSpPr>
            <a:xfrm>
              <a:off x="227160" y="5792454"/>
              <a:ext cx="6408712" cy="385598"/>
              <a:chOff x="332656" y="8290858"/>
              <a:chExt cx="6408712" cy="385598"/>
            </a:xfrm>
          </p:grpSpPr>
          <p:grpSp>
            <p:nvGrpSpPr>
              <p:cNvPr id="46" name="Groupe 45"/>
              <p:cNvGrpSpPr/>
              <p:nvPr/>
            </p:nvGrpSpPr>
            <p:grpSpPr>
              <a:xfrm>
                <a:off x="332656" y="8290858"/>
                <a:ext cx="6408712" cy="385598"/>
                <a:chOff x="120507" y="6948264"/>
                <a:chExt cx="6408712" cy="385598"/>
              </a:xfrm>
            </p:grpSpPr>
            <p:sp>
              <p:nvSpPr>
                <p:cNvPr id="77" name="Rectangle 76"/>
                <p:cNvSpPr/>
                <p:nvPr/>
              </p:nvSpPr>
              <p:spPr>
                <a:xfrm>
                  <a:off x="311351" y="7138730"/>
                  <a:ext cx="6038679" cy="1951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p:cNvSpPr txBox="1"/>
                <p:nvPr/>
              </p:nvSpPr>
              <p:spPr>
                <a:xfrm>
                  <a:off x="120507" y="6948264"/>
                  <a:ext cx="6408712" cy="184666"/>
                </a:xfrm>
                <a:prstGeom prst="rect">
                  <a:avLst/>
                </a:prstGeom>
                <a:noFill/>
              </p:spPr>
              <p:txBody>
                <a:bodyPr wrap="square" rtlCol="0">
                  <a:spAutoFit/>
                </a:bodyPr>
                <a:lstStyle/>
                <a:p>
                  <a:r>
                    <a:rPr lang="fr-FR" sz="600" dirty="0" smtClean="0">
                      <a:latin typeface="Comic Sans MS" panose="030F0702030302020204" pitchFamily="66" charset="0"/>
                    </a:rPr>
                    <a:t>1 492     1 500                                                                              1 600                                                                              1 700                                                                          1 789</a:t>
                  </a:r>
                  <a:endParaRPr lang="fr-FR" sz="600" dirty="0">
                    <a:latin typeface="Comic Sans MS" panose="030F0702030302020204" pitchFamily="66" charset="0"/>
                  </a:endParaRPr>
                </a:p>
              </p:txBody>
            </p:sp>
            <p:cxnSp>
              <p:nvCxnSpPr>
                <p:cNvPr id="79" name="Connecteur droit 78"/>
                <p:cNvCxnSpPr/>
                <p:nvPr/>
              </p:nvCxnSpPr>
              <p:spPr>
                <a:xfrm>
                  <a:off x="620688" y="7132930"/>
                  <a:ext cx="0" cy="2009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Connecteur droit 79"/>
                <p:cNvCxnSpPr/>
                <p:nvPr/>
              </p:nvCxnSpPr>
              <p:spPr>
                <a:xfrm>
                  <a:off x="2564904" y="7144528"/>
                  <a:ext cx="0" cy="1893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a:off x="4509120" y="7138728"/>
                  <a:ext cx="3875" cy="19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Groupe 46"/>
              <p:cNvGrpSpPr/>
              <p:nvPr/>
            </p:nvGrpSpPr>
            <p:grpSpPr>
              <a:xfrm>
                <a:off x="1027237" y="8472486"/>
                <a:ext cx="1578470" cy="151724"/>
                <a:chOff x="1027237" y="8472486"/>
                <a:chExt cx="1578470" cy="151724"/>
              </a:xfrm>
            </p:grpSpPr>
            <p:cxnSp>
              <p:nvCxnSpPr>
                <p:cNvPr id="68" name="Connecteur droit 67"/>
                <p:cNvCxnSpPr/>
                <p:nvPr/>
              </p:nvCxnSpPr>
              <p:spPr>
                <a:xfrm>
                  <a:off x="1027237" y="8481322"/>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1214826" y="8480210"/>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necteur droit 69"/>
                <p:cNvCxnSpPr/>
                <p:nvPr/>
              </p:nvCxnSpPr>
              <p:spPr>
                <a:xfrm>
                  <a:off x="1412776" y="8484720"/>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necteur droit 70"/>
                <p:cNvCxnSpPr/>
                <p:nvPr/>
              </p:nvCxnSpPr>
              <p:spPr>
                <a:xfrm>
                  <a:off x="1600674" y="8477258"/>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necteur droit 71"/>
                <p:cNvCxnSpPr/>
                <p:nvPr/>
              </p:nvCxnSpPr>
              <p:spPr>
                <a:xfrm>
                  <a:off x="1801754" y="8480210"/>
                  <a:ext cx="0" cy="1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a:off x="1988840" y="8478921"/>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Connecteur droit 73"/>
                <p:cNvCxnSpPr/>
                <p:nvPr/>
              </p:nvCxnSpPr>
              <p:spPr>
                <a:xfrm>
                  <a:off x="2204864" y="8478921"/>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Connecteur droit 74"/>
                <p:cNvCxnSpPr/>
                <p:nvPr/>
              </p:nvCxnSpPr>
              <p:spPr>
                <a:xfrm>
                  <a:off x="2399103" y="8481324"/>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Connecteur droit 75"/>
                <p:cNvCxnSpPr/>
                <p:nvPr/>
              </p:nvCxnSpPr>
              <p:spPr>
                <a:xfrm>
                  <a:off x="2605707" y="8472486"/>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8" name="Groupe 47"/>
              <p:cNvGrpSpPr/>
              <p:nvPr/>
            </p:nvGrpSpPr>
            <p:grpSpPr>
              <a:xfrm>
                <a:off x="2971453" y="8466236"/>
                <a:ext cx="1578470" cy="144000"/>
                <a:chOff x="1027237" y="8456372"/>
                <a:chExt cx="1578470" cy="144000"/>
              </a:xfrm>
            </p:grpSpPr>
            <p:cxnSp>
              <p:nvCxnSpPr>
                <p:cNvPr id="59" name="Connecteur droit 58"/>
                <p:cNvCxnSpPr/>
                <p:nvPr/>
              </p:nvCxnSpPr>
              <p:spPr>
                <a:xfrm>
                  <a:off x="1027237" y="8462622"/>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a:off x="1218807" y="8465660"/>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1412776" y="8465660"/>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a:off x="1600674" y="8477258"/>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a:off x="1801754" y="8456372"/>
                  <a:ext cx="0" cy="1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1988840" y="8478921"/>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2204864" y="8478921"/>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necteur droit 65"/>
                <p:cNvCxnSpPr/>
                <p:nvPr/>
              </p:nvCxnSpPr>
              <p:spPr>
                <a:xfrm>
                  <a:off x="2399103" y="8474856"/>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a:off x="2605707" y="8474856"/>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 name="Groupe 48"/>
              <p:cNvGrpSpPr/>
              <p:nvPr/>
            </p:nvGrpSpPr>
            <p:grpSpPr>
              <a:xfrm>
                <a:off x="4946874" y="8479846"/>
                <a:ext cx="1371866" cy="146952"/>
                <a:chOff x="1027237" y="8477258"/>
                <a:chExt cx="1371866" cy="146952"/>
              </a:xfrm>
            </p:grpSpPr>
            <p:cxnSp>
              <p:nvCxnSpPr>
                <p:cNvPr id="50" name="Connecteur droit 49"/>
                <p:cNvCxnSpPr/>
                <p:nvPr/>
              </p:nvCxnSpPr>
              <p:spPr>
                <a:xfrm>
                  <a:off x="1027237" y="8481322"/>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a:off x="1214826" y="8480210"/>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a:off x="1412776" y="8484720"/>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a:off x="1600674" y="8477258"/>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a:off x="1801754" y="8480210"/>
                  <a:ext cx="0" cy="14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necteur droit 55"/>
                <p:cNvCxnSpPr/>
                <p:nvPr/>
              </p:nvCxnSpPr>
              <p:spPr>
                <a:xfrm>
                  <a:off x="1988840" y="8478921"/>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Connecteur droit 56"/>
                <p:cNvCxnSpPr/>
                <p:nvPr/>
              </p:nvCxnSpPr>
              <p:spPr>
                <a:xfrm>
                  <a:off x="2204864" y="8478921"/>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a:off x="2399103" y="8481324"/>
                  <a:ext cx="0" cy="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pic>
        <p:nvPicPr>
          <p:cNvPr id="2" name="Picture 2" descr="http://www.tailleurs-images.com/boutique/images_produits/t92-z.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8962" y="899593"/>
            <a:ext cx="2875210" cy="397967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upload.wikimedia.org/wikipedia/commons/thumb/4/4c/Romeoandjuliet1597.jpg/250px-Romeoandjuliet1597.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8548" y="168748"/>
            <a:ext cx="1190625" cy="19764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medias.onesttousdesartistes.tv/capsules/Images/Romeo_Juliette.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11391" y="106276"/>
            <a:ext cx="1416169" cy="2064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43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42646" y="107504"/>
            <a:ext cx="6426714" cy="139215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spc="150" dirty="0" smtClean="0">
                <a:solidFill>
                  <a:schemeClr val="tx1"/>
                </a:solidFill>
                <a:latin typeface="cursive" panose="02000000000000000000" pitchFamily="2" charset="0"/>
              </a:rPr>
              <a:t>Dictée - Roméo et Juliette</a:t>
            </a:r>
          </a:p>
          <a:p>
            <a:pPr algn="ctr"/>
            <a:r>
              <a:rPr lang="fr-FR" sz="4400" b="1" spc="150" dirty="0" smtClean="0">
                <a:solidFill>
                  <a:schemeClr val="tx1"/>
                </a:solidFill>
                <a:latin typeface="cursive" panose="02000000000000000000" pitchFamily="2" charset="0"/>
              </a:rPr>
              <a:t>de William Shakespeare</a:t>
            </a:r>
            <a:endParaRPr lang="fr-FR" sz="4400" b="1" spc="150" dirty="0">
              <a:solidFill>
                <a:schemeClr val="tx1"/>
              </a:solidFill>
              <a:latin typeface="cursive" panose="02000000000000000000" pitchFamily="2" charset="0"/>
            </a:endParaRPr>
          </a:p>
        </p:txBody>
      </p:sp>
      <p:sp>
        <p:nvSpPr>
          <p:cNvPr id="3" name="ZoneTexte 2"/>
          <p:cNvSpPr txBox="1"/>
          <p:nvPr/>
        </p:nvSpPr>
        <p:spPr>
          <a:xfrm>
            <a:off x="0" y="2403049"/>
            <a:ext cx="1527982" cy="584775"/>
          </a:xfrm>
          <a:prstGeom prst="rect">
            <a:avLst/>
          </a:prstGeom>
          <a:noFill/>
        </p:spPr>
        <p:txBody>
          <a:bodyPr wrap="none" rtlCol="0">
            <a:spAutoFit/>
          </a:bodyPr>
          <a:lstStyle/>
          <a:p>
            <a:r>
              <a:rPr lang="fr-FR" sz="1600" dirty="0" smtClean="0">
                <a:latin typeface="Comic Sans MS" panose="030F0702030302020204" pitchFamily="66" charset="0"/>
              </a:rPr>
              <a:t>Groupe blanc</a:t>
            </a:r>
          </a:p>
          <a:p>
            <a:r>
              <a:rPr lang="fr-FR" sz="1600" dirty="0" smtClean="0">
                <a:latin typeface="Comic Sans MS" panose="030F0702030302020204" pitchFamily="66" charset="0"/>
              </a:rPr>
              <a:t>24 mots / 125</a:t>
            </a:r>
          </a:p>
        </p:txBody>
      </p:sp>
      <p:sp>
        <p:nvSpPr>
          <p:cNvPr id="10" name="ZoneTexte 9"/>
          <p:cNvSpPr txBox="1"/>
          <p:nvPr/>
        </p:nvSpPr>
        <p:spPr>
          <a:xfrm>
            <a:off x="53665" y="3771201"/>
            <a:ext cx="1527982" cy="584775"/>
          </a:xfrm>
          <a:prstGeom prst="rect">
            <a:avLst/>
          </a:prstGeom>
          <a:noFill/>
        </p:spPr>
        <p:txBody>
          <a:bodyPr wrap="none" rtlCol="0">
            <a:spAutoFit/>
          </a:bodyPr>
          <a:lstStyle/>
          <a:p>
            <a:r>
              <a:rPr lang="fr-FR" sz="1600" dirty="0" smtClean="0">
                <a:latin typeface="Comic Sans MS" panose="030F0702030302020204" pitchFamily="66" charset="0"/>
              </a:rPr>
              <a:t>Groupe jaune</a:t>
            </a:r>
            <a:endParaRPr lang="fr-FR" sz="1600" dirty="0">
              <a:latin typeface="Comic Sans MS" panose="030F0702030302020204" pitchFamily="66" charset="0"/>
            </a:endParaRPr>
          </a:p>
          <a:p>
            <a:r>
              <a:rPr lang="fr-FR" sz="1600" dirty="0" smtClean="0">
                <a:latin typeface="Comic Sans MS" panose="030F0702030302020204" pitchFamily="66" charset="0"/>
              </a:rPr>
              <a:t>54 mots </a:t>
            </a:r>
            <a:r>
              <a:rPr lang="fr-FR" sz="1600" dirty="0">
                <a:latin typeface="Comic Sans MS" panose="030F0702030302020204" pitchFamily="66" charset="0"/>
              </a:rPr>
              <a:t>/ </a:t>
            </a:r>
            <a:r>
              <a:rPr lang="fr-FR" sz="1600" dirty="0" smtClean="0">
                <a:latin typeface="Comic Sans MS" panose="030F0702030302020204" pitchFamily="66" charset="0"/>
              </a:rPr>
              <a:t>125</a:t>
            </a:r>
            <a:endParaRPr lang="fr-FR" sz="1600" dirty="0">
              <a:latin typeface="Comic Sans MS" panose="030F0702030302020204" pitchFamily="66" charset="0"/>
            </a:endParaRPr>
          </a:p>
        </p:txBody>
      </p:sp>
      <p:sp>
        <p:nvSpPr>
          <p:cNvPr id="11" name="ZoneTexte 10"/>
          <p:cNvSpPr txBox="1"/>
          <p:nvPr/>
        </p:nvSpPr>
        <p:spPr>
          <a:xfrm>
            <a:off x="20001" y="5211361"/>
            <a:ext cx="1620957" cy="584775"/>
          </a:xfrm>
          <a:prstGeom prst="rect">
            <a:avLst/>
          </a:prstGeom>
          <a:noFill/>
        </p:spPr>
        <p:txBody>
          <a:bodyPr wrap="none" rtlCol="0">
            <a:spAutoFit/>
          </a:bodyPr>
          <a:lstStyle/>
          <a:p>
            <a:r>
              <a:rPr lang="fr-FR" sz="1600" dirty="0" smtClean="0">
                <a:latin typeface="Comic Sans MS" panose="030F0702030302020204" pitchFamily="66" charset="0"/>
              </a:rPr>
              <a:t>Groupe orange</a:t>
            </a:r>
            <a:endParaRPr lang="fr-FR" sz="1600" dirty="0">
              <a:latin typeface="Comic Sans MS" panose="030F0702030302020204" pitchFamily="66" charset="0"/>
            </a:endParaRPr>
          </a:p>
          <a:p>
            <a:r>
              <a:rPr lang="fr-FR" sz="1600" dirty="0" smtClean="0">
                <a:latin typeface="Comic Sans MS" panose="030F0702030302020204" pitchFamily="66" charset="0"/>
              </a:rPr>
              <a:t>95 mots </a:t>
            </a:r>
            <a:r>
              <a:rPr lang="fr-FR" sz="1600" dirty="0">
                <a:latin typeface="Comic Sans MS" panose="030F0702030302020204" pitchFamily="66" charset="0"/>
              </a:rPr>
              <a:t>/ </a:t>
            </a:r>
            <a:r>
              <a:rPr lang="fr-FR" sz="1600" dirty="0" smtClean="0">
                <a:latin typeface="Comic Sans MS" panose="030F0702030302020204" pitchFamily="66" charset="0"/>
              </a:rPr>
              <a:t>125</a:t>
            </a:r>
            <a:endParaRPr lang="fr-FR" sz="1600" dirty="0">
              <a:latin typeface="Comic Sans MS" panose="030F0702030302020204" pitchFamily="66" charset="0"/>
            </a:endParaRPr>
          </a:p>
        </p:txBody>
      </p:sp>
      <p:sp>
        <p:nvSpPr>
          <p:cNvPr id="12" name="ZoneTexte 11"/>
          <p:cNvSpPr txBox="1"/>
          <p:nvPr/>
        </p:nvSpPr>
        <p:spPr>
          <a:xfrm>
            <a:off x="111036" y="7452320"/>
            <a:ext cx="1327608" cy="584775"/>
          </a:xfrm>
          <a:prstGeom prst="rect">
            <a:avLst/>
          </a:prstGeom>
          <a:noFill/>
        </p:spPr>
        <p:txBody>
          <a:bodyPr wrap="none" rtlCol="0">
            <a:spAutoFit/>
          </a:bodyPr>
          <a:lstStyle/>
          <a:p>
            <a:r>
              <a:rPr lang="fr-FR" sz="1600" dirty="0" smtClean="0">
                <a:latin typeface="Comic Sans MS" panose="030F0702030302020204" pitchFamily="66" charset="0"/>
              </a:rPr>
              <a:t>Groupe vert</a:t>
            </a:r>
            <a:endParaRPr lang="fr-FR" sz="1600" dirty="0">
              <a:latin typeface="Comic Sans MS" panose="030F0702030302020204" pitchFamily="66" charset="0"/>
            </a:endParaRPr>
          </a:p>
          <a:p>
            <a:r>
              <a:rPr lang="fr-FR" sz="1600" dirty="0" smtClean="0">
                <a:latin typeface="Comic Sans MS" panose="030F0702030302020204" pitchFamily="66" charset="0"/>
              </a:rPr>
              <a:t>125 mots </a:t>
            </a:r>
            <a:endParaRPr lang="fr-FR" sz="1600" dirty="0">
              <a:latin typeface="Comic Sans MS" panose="030F0702030302020204" pitchFamily="66" charset="0"/>
            </a:endParaRPr>
          </a:p>
        </p:txBody>
      </p:sp>
      <p:sp>
        <p:nvSpPr>
          <p:cNvPr id="8" name="ZoneTexte 7"/>
          <p:cNvSpPr txBox="1"/>
          <p:nvPr/>
        </p:nvSpPr>
        <p:spPr>
          <a:xfrm>
            <a:off x="1585087" y="2219245"/>
            <a:ext cx="5207245" cy="6817251"/>
          </a:xfrm>
          <a:prstGeom prst="rect">
            <a:avLst/>
          </a:prstGeom>
          <a:noFill/>
        </p:spPr>
        <p:txBody>
          <a:bodyPr wrap="square" rtlCol="0">
            <a:spAutoFit/>
          </a:bodyPr>
          <a:lstStyle/>
          <a:p>
            <a:pPr algn="just"/>
            <a:r>
              <a:rPr lang="fr-FR" sz="1900" dirty="0" smtClean="0">
                <a:latin typeface="Comic Sans MS" panose="030F0702030302020204" pitchFamily="66" charset="0"/>
              </a:rPr>
              <a:t>« Roméo </a:t>
            </a:r>
            <a:r>
              <a:rPr lang="fr-FR" sz="1900" dirty="0">
                <a:latin typeface="Comic Sans MS" panose="030F0702030302020204" pitchFamily="66" charset="0"/>
              </a:rPr>
              <a:t>et </a:t>
            </a:r>
            <a:r>
              <a:rPr lang="fr-FR" sz="1900" dirty="0" smtClean="0">
                <a:latin typeface="Comic Sans MS" panose="030F0702030302020204" pitchFamily="66" charset="0"/>
              </a:rPr>
              <a:t>Juliette » </a:t>
            </a:r>
            <a:r>
              <a:rPr lang="fr-FR" sz="1900" dirty="0">
                <a:latin typeface="Comic Sans MS" panose="030F0702030302020204" pitchFamily="66" charset="0"/>
              </a:rPr>
              <a:t>est une </a:t>
            </a:r>
            <a:r>
              <a:rPr lang="fr-FR" sz="1900" dirty="0" smtClean="0">
                <a:latin typeface="Comic Sans MS" panose="030F0702030302020204" pitchFamily="66" charset="0"/>
              </a:rPr>
              <a:t>tragédie écrite </a:t>
            </a:r>
            <a:r>
              <a:rPr lang="fr-FR" sz="1900" dirty="0">
                <a:latin typeface="Comic Sans MS" panose="030F0702030302020204" pitchFamily="66" charset="0"/>
              </a:rPr>
              <a:t>au XVI</a:t>
            </a:r>
            <a:r>
              <a:rPr lang="fr-FR" sz="1900" baseline="30000" dirty="0">
                <a:latin typeface="Comic Sans MS" panose="030F0702030302020204" pitchFamily="66" charset="0"/>
              </a:rPr>
              <a:t>e</a:t>
            </a:r>
            <a:r>
              <a:rPr lang="fr-FR" sz="1900" dirty="0">
                <a:latin typeface="Comic Sans MS" panose="030F0702030302020204" pitchFamily="66" charset="0"/>
              </a:rPr>
              <a:t> siècle par le Britannique William </a:t>
            </a:r>
            <a:r>
              <a:rPr lang="fr-FR" sz="1900" dirty="0" smtClean="0">
                <a:latin typeface="Comic Sans MS" panose="030F0702030302020204" pitchFamily="66" charset="0"/>
              </a:rPr>
              <a:t>Shakespeare.</a:t>
            </a:r>
            <a:r>
              <a:rPr lang="fr-FR" sz="1900" dirty="0"/>
              <a:t> </a:t>
            </a:r>
            <a:r>
              <a:rPr lang="fr-FR" sz="1900" dirty="0" smtClean="0">
                <a:latin typeface="Comic Sans MS" panose="030F0702030302020204" pitchFamily="66" charset="0"/>
              </a:rPr>
              <a:t>C’est l’une de ces premières pièces de théâtre.</a:t>
            </a:r>
          </a:p>
          <a:p>
            <a:pPr algn="just"/>
            <a:endParaRPr lang="fr-FR" sz="1900" dirty="0">
              <a:latin typeface="Comic Sans MS" panose="030F0702030302020204" pitchFamily="66" charset="0"/>
            </a:endParaRPr>
          </a:p>
          <a:p>
            <a:pPr algn="just"/>
            <a:r>
              <a:rPr lang="fr-FR" sz="1900" dirty="0" smtClean="0">
                <a:latin typeface="Comic Sans MS" panose="030F0702030302020204" pitchFamily="66" charset="0"/>
              </a:rPr>
              <a:t>Elle </a:t>
            </a:r>
            <a:r>
              <a:rPr lang="fr-FR" sz="1900" dirty="0">
                <a:latin typeface="Comic Sans MS" panose="030F0702030302020204" pitchFamily="66" charset="0"/>
              </a:rPr>
              <a:t>montre l'impossibilité pour deux jeunes gens de vivre leur amour face à la haine que se vouent leurs deux familles</a:t>
            </a:r>
            <a:r>
              <a:rPr lang="fr-FR" sz="1900" dirty="0" smtClean="0">
                <a:latin typeface="Comic Sans MS" panose="030F0702030302020204" pitchFamily="66" charset="0"/>
              </a:rPr>
              <a:t>. Cette pièce montre déjà le talent de Shakespeare.</a:t>
            </a:r>
          </a:p>
          <a:p>
            <a:pPr algn="just"/>
            <a:endParaRPr lang="fr-FR" sz="1900" dirty="0" smtClean="0">
              <a:latin typeface="Comic Sans MS" panose="030F0702030302020204" pitchFamily="66" charset="0"/>
            </a:endParaRPr>
          </a:p>
          <a:p>
            <a:pPr algn="just"/>
            <a:r>
              <a:rPr lang="fr-FR" sz="1900" dirty="0" smtClean="0">
                <a:latin typeface="Comic Sans MS" panose="030F0702030302020204" pitchFamily="66" charset="0"/>
              </a:rPr>
              <a:t>Ainsi son </a:t>
            </a:r>
            <a:r>
              <a:rPr lang="fr-FR" sz="1900" dirty="0">
                <a:latin typeface="Comic Sans MS" panose="030F0702030302020204" pitchFamily="66" charset="0"/>
              </a:rPr>
              <a:t>usage particulier de la structure, notamment l'alternance entre scènes comiques et tragiques pour accroître la tension, son développement des personnages secondaires, et son usage d'intrigues annexes pour améliorer le </a:t>
            </a:r>
            <a:r>
              <a:rPr lang="fr-FR" sz="1900" dirty="0" smtClean="0">
                <a:latin typeface="Comic Sans MS" panose="030F0702030302020204" pitchFamily="66" charset="0"/>
              </a:rPr>
              <a:t>récit sont la preuve de son talent indéniable.</a:t>
            </a:r>
          </a:p>
          <a:p>
            <a:pPr algn="just"/>
            <a:endParaRPr lang="fr-FR" sz="1900" dirty="0">
              <a:latin typeface="Comic Sans MS" panose="030F0702030302020204" pitchFamily="66" charset="0"/>
            </a:endParaRPr>
          </a:p>
          <a:p>
            <a:pPr algn="just"/>
            <a:r>
              <a:rPr lang="fr-FR" sz="1900" dirty="0" smtClean="0">
                <a:latin typeface="Comic Sans MS" panose="030F0702030302020204" pitchFamily="66" charset="0"/>
              </a:rPr>
              <a:t>Chaque </a:t>
            </a:r>
            <a:r>
              <a:rPr lang="fr-FR" sz="1900" dirty="0">
                <a:latin typeface="Comic Sans MS" panose="030F0702030302020204" pitchFamily="66" charset="0"/>
              </a:rPr>
              <a:t>personnage se voit attribuer une forme poétique particulière, qui peut varier au fil de son évolution : ainsi Roméo devient-il davantage adepte du sonnet au fil de la pièce.</a:t>
            </a:r>
          </a:p>
        </p:txBody>
      </p:sp>
    </p:spTree>
    <p:extLst>
      <p:ext uri="{BB962C8B-B14F-4D97-AF65-F5344CB8AC3E}">
        <p14:creationId xmlns:p14="http://schemas.microsoft.com/office/powerpoint/2010/main" val="1659624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16632" y="35496"/>
            <a:ext cx="6624736" cy="3277820"/>
          </a:xfrm>
          <a:prstGeom prst="rect">
            <a:avLst/>
          </a:prstGeom>
          <a:noFill/>
        </p:spPr>
        <p:txBody>
          <a:bodyPr wrap="square" rtlCol="0">
            <a:spAutoFit/>
          </a:bodyPr>
          <a:lstStyle/>
          <a:p>
            <a:pPr algn="ctr"/>
            <a:r>
              <a:rPr lang="fr-FR" sz="1400" b="1" dirty="0" smtClean="0">
                <a:latin typeface="Comic Sans MS" panose="030F0702030302020204" pitchFamily="66" charset="0"/>
              </a:rPr>
              <a:t>TRAVAIL À FAIRE POUR LA PROCHAINE FOIS</a:t>
            </a:r>
          </a:p>
          <a:p>
            <a:pPr algn="just"/>
            <a:endParaRPr lang="fr-FR" sz="1400" b="1" dirty="0" smtClean="0">
              <a:latin typeface="Comic Sans MS" panose="030F0702030302020204" pitchFamily="66" charset="0"/>
            </a:endParaRPr>
          </a:p>
          <a:p>
            <a:pPr algn="just"/>
            <a:r>
              <a:rPr lang="fr-FR" sz="1200" b="1" dirty="0" smtClean="0">
                <a:latin typeface="Comic Sans MS" panose="030F0702030302020204" pitchFamily="66" charset="0"/>
              </a:rPr>
              <a:t>Classe </a:t>
            </a:r>
            <a:r>
              <a:rPr lang="fr-FR" sz="1200" b="1" dirty="0">
                <a:latin typeface="Comic Sans MS" panose="030F0702030302020204" pitchFamily="66" charset="0"/>
              </a:rPr>
              <a:t>ces mots dans le tableau selon </a:t>
            </a:r>
            <a:r>
              <a:rPr lang="fr-FR" sz="1200" b="1" dirty="0" smtClean="0">
                <a:latin typeface="Comic Sans MS" panose="030F0702030302020204" pitchFamily="66" charset="0"/>
              </a:rPr>
              <a:t>la nature qu’ils ont dans la phrase du jour </a:t>
            </a:r>
            <a:r>
              <a:rPr lang="fr-FR" sz="1200" b="1" dirty="0">
                <a:latin typeface="Comic Sans MS" panose="030F0702030302020204" pitchFamily="66" charset="0"/>
              </a:rPr>
              <a:t>:</a:t>
            </a:r>
          </a:p>
          <a:p>
            <a:pPr marL="171450" indent="-171450" algn="just">
              <a:buFont typeface="Courier New" panose="02070309020205020404" pitchFamily="49" charset="0"/>
              <a:buChar char="o"/>
            </a:pPr>
            <a:r>
              <a:rPr lang="fr-FR" sz="1100" dirty="0">
                <a:latin typeface="Comic Sans MS" panose="030F0702030302020204" pitchFamily="66" charset="0"/>
              </a:rPr>
              <a:t>XVI - au - Britannique - ce - de - </a:t>
            </a:r>
            <a:r>
              <a:rPr lang="fr-FR" sz="1100" dirty="0" smtClean="0">
                <a:latin typeface="Comic Sans MS" panose="030F0702030302020204" pitchFamily="66" charset="0"/>
              </a:rPr>
              <a:t>écrire </a:t>
            </a:r>
            <a:r>
              <a:rPr lang="fr-FR" sz="1100" dirty="0">
                <a:latin typeface="Comic Sans MS" panose="030F0702030302020204" pitchFamily="66" charset="0"/>
              </a:rPr>
              <a:t>- être - le - </a:t>
            </a:r>
            <a:r>
              <a:rPr lang="fr-FR" sz="1100" dirty="0" smtClean="0">
                <a:latin typeface="Comic Sans MS" panose="030F0702030302020204" pitchFamily="66" charset="0"/>
              </a:rPr>
              <a:t>par</a:t>
            </a:r>
            <a:r>
              <a:rPr lang="fr-FR" sz="1100" dirty="0">
                <a:latin typeface="Comic Sans MS" panose="030F0702030302020204" pitchFamily="66" charset="0"/>
              </a:rPr>
              <a:t> - pièce de théâtre - </a:t>
            </a:r>
            <a:r>
              <a:rPr lang="fr-FR" sz="1100" dirty="0" smtClean="0">
                <a:latin typeface="Comic Sans MS" panose="030F0702030302020204" pitchFamily="66" charset="0"/>
              </a:rPr>
              <a:t>premier </a:t>
            </a:r>
            <a:r>
              <a:rPr lang="fr-FR" sz="1100" dirty="0">
                <a:latin typeface="Comic Sans MS" panose="030F0702030302020204" pitchFamily="66" charset="0"/>
              </a:rPr>
              <a:t>- </a:t>
            </a:r>
            <a:r>
              <a:rPr lang="fr-FR" sz="1100" dirty="0" smtClean="0">
                <a:latin typeface="Comic Sans MS" panose="030F0702030302020204" pitchFamily="66" charset="0"/>
              </a:rPr>
              <a:t>«</a:t>
            </a:r>
            <a:r>
              <a:rPr lang="fr-FR" sz="1100" dirty="0">
                <a:latin typeface="Comic Sans MS" panose="030F0702030302020204" pitchFamily="66" charset="0"/>
              </a:rPr>
              <a:t> Roméo et Juliette » </a:t>
            </a:r>
            <a:r>
              <a:rPr lang="fr-FR" sz="1100" dirty="0" smtClean="0">
                <a:latin typeface="Comic Sans MS" panose="030F0702030302020204" pitchFamily="66" charset="0"/>
              </a:rPr>
              <a:t>- </a:t>
            </a:r>
            <a:r>
              <a:rPr lang="fr-FR" sz="1100" dirty="0">
                <a:latin typeface="Comic Sans MS" panose="030F0702030302020204" pitchFamily="66" charset="0"/>
              </a:rPr>
              <a:t>siècle - tragédie - </a:t>
            </a:r>
            <a:r>
              <a:rPr lang="fr-FR" sz="1100" dirty="0" smtClean="0">
                <a:latin typeface="Comic Sans MS" panose="030F0702030302020204" pitchFamily="66" charset="0"/>
              </a:rPr>
              <a:t>un </a:t>
            </a:r>
            <a:r>
              <a:rPr lang="fr-FR" sz="1100" dirty="0" smtClean="0">
                <a:latin typeface="Comic Sans MS" panose="030F0702030302020204" pitchFamily="66" charset="0"/>
              </a:rPr>
              <a:t>- </a:t>
            </a:r>
            <a:r>
              <a:rPr lang="fr-FR" sz="1100" dirty="0" smtClean="0">
                <a:latin typeface="Comic Sans MS" panose="030F0702030302020204" pitchFamily="66" charset="0"/>
              </a:rPr>
              <a:t>William Shakespeare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à - </a:t>
            </a:r>
            <a:r>
              <a:rPr lang="fr-FR" sz="1100" dirty="0" smtClean="0">
                <a:latin typeface="Comic Sans MS" panose="030F0702030302020204" pitchFamily="66" charset="0"/>
              </a:rPr>
              <a:t>amour </a:t>
            </a:r>
            <a:r>
              <a:rPr lang="fr-FR" sz="1100" dirty="0">
                <a:latin typeface="Comic Sans MS" panose="030F0702030302020204" pitchFamily="66" charset="0"/>
              </a:rPr>
              <a:t>- déjà - deux - face - famille - gens - haine - </a:t>
            </a:r>
            <a:r>
              <a:rPr lang="fr-FR" sz="1100" dirty="0" smtClean="0">
                <a:latin typeface="Comic Sans MS" panose="030F0702030302020204" pitchFamily="66" charset="0"/>
              </a:rPr>
              <a:t>il </a:t>
            </a:r>
            <a:r>
              <a:rPr lang="fr-FR" sz="1100" dirty="0" smtClean="0">
                <a:latin typeface="Comic Sans MS" panose="030F0702030302020204" pitchFamily="66" charset="0"/>
              </a:rPr>
              <a:t>- </a:t>
            </a:r>
            <a:r>
              <a:rPr lang="fr-FR" sz="1100" dirty="0">
                <a:latin typeface="Comic Sans MS" panose="030F0702030302020204" pitchFamily="66" charset="0"/>
              </a:rPr>
              <a:t>impossibilité - jeune - leur - </a:t>
            </a:r>
            <a:r>
              <a:rPr lang="fr-FR" sz="1100" dirty="0" smtClean="0">
                <a:latin typeface="Comic Sans MS" panose="030F0702030302020204" pitchFamily="66" charset="0"/>
              </a:rPr>
              <a:t>montrer </a:t>
            </a:r>
            <a:r>
              <a:rPr lang="fr-FR" sz="1100" dirty="0" smtClean="0">
                <a:latin typeface="Comic Sans MS" panose="030F0702030302020204" pitchFamily="66" charset="0"/>
              </a:rPr>
              <a:t>- </a:t>
            </a:r>
            <a:r>
              <a:rPr lang="fr-FR" sz="1100" dirty="0">
                <a:latin typeface="Comic Sans MS" panose="030F0702030302020204" pitchFamily="66" charset="0"/>
              </a:rPr>
              <a:t>pièce - pour </a:t>
            </a:r>
            <a:r>
              <a:rPr lang="fr-FR" sz="1100" dirty="0" smtClean="0">
                <a:latin typeface="Comic Sans MS" panose="030F0702030302020204" pitchFamily="66" charset="0"/>
              </a:rPr>
              <a:t>- </a:t>
            </a:r>
            <a:r>
              <a:rPr lang="fr-FR" sz="1100" dirty="0" smtClean="0">
                <a:latin typeface="Comic Sans MS" panose="030F0702030302020204" pitchFamily="66" charset="0"/>
              </a:rPr>
              <a:t>que</a:t>
            </a:r>
            <a:r>
              <a:rPr lang="fr-FR" sz="1100" dirty="0">
                <a:latin typeface="Comic Sans MS" panose="030F0702030302020204" pitchFamily="66" charset="0"/>
              </a:rPr>
              <a:t> - se vouer - talent</a:t>
            </a:r>
            <a:r>
              <a:rPr lang="fr-FR" sz="1100" dirty="0" smtClean="0">
                <a:latin typeface="Comic Sans MS" panose="030F0702030302020204" pitchFamily="66" charset="0"/>
              </a:rPr>
              <a:t> </a:t>
            </a:r>
            <a:r>
              <a:rPr lang="fr-FR" sz="1100" dirty="0">
                <a:latin typeface="Comic Sans MS" panose="030F0702030302020204" pitchFamily="66" charset="0"/>
              </a:rPr>
              <a:t>- </a:t>
            </a:r>
            <a:r>
              <a:rPr lang="fr-FR" sz="1100" dirty="0" smtClean="0">
                <a:latin typeface="Comic Sans MS" panose="030F0702030302020204" pitchFamily="66" charset="0"/>
              </a:rPr>
              <a:t>vivre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accroître - ainsi </a:t>
            </a:r>
            <a:r>
              <a:rPr lang="fr-FR" sz="1100" dirty="0" smtClean="0">
                <a:latin typeface="Comic Sans MS" panose="030F0702030302020204" pitchFamily="66" charset="0"/>
              </a:rPr>
              <a:t>- </a:t>
            </a:r>
            <a:r>
              <a:rPr lang="fr-FR" sz="1100" dirty="0">
                <a:latin typeface="Comic Sans MS" panose="030F0702030302020204" pitchFamily="66" charset="0"/>
              </a:rPr>
              <a:t>alternance - </a:t>
            </a:r>
            <a:r>
              <a:rPr lang="fr-FR" sz="1100" dirty="0" smtClean="0">
                <a:latin typeface="Comic Sans MS" panose="030F0702030302020204" pitchFamily="66" charset="0"/>
              </a:rPr>
              <a:t>améliorer </a:t>
            </a:r>
            <a:r>
              <a:rPr lang="fr-FR" sz="1100" dirty="0">
                <a:latin typeface="Comic Sans MS" panose="030F0702030302020204" pitchFamily="66" charset="0"/>
              </a:rPr>
              <a:t>- annexe - </a:t>
            </a:r>
            <a:r>
              <a:rPr lang="fr-FR" sz="1100" dirty="0" smtClean="0">
                <a:latin typeface="Comic Sans MS" panose="030F0702030302020204" pitchFamily="66" charset="0"/>
              </a:rPr>
              <a:t>comique </a:t>
            </a:r>
            <a:r>
              <a:rPr lang="fr-FR" sz="1100" dirty="0">
                <a:latin typeface="Comic Sans MS" panose="030F0702030302020204" pitchFamily="66" charset="0"/>
              </a:rPr>
              <a:t>- développement - entre - </a:t>
            </a:r>
            <a:r>
              <a:rPr lang="fr-FR" sz="1100" dirty="0" smtClean="0">
                <a:latin typeface="Comic Sans MS" panose="030F0702030302020204" pitchFamily="66" charset="0"/>
              </a:rPr>
              <a:t>et</a:t>
            </a:r>
            <a:r>
              <a:rPr lang="fr-FR" sz="1100" dirty="0">
                <a:latin typeface="Comic Sans MS" panose="030F0702030302020204" pitchFamily="66" charset="0"/>
              </a:rPr>
              <a:t> - indéniable</a:t>
            </a:r>
            <a:r>
              <a:rPr lang="fr-FR" sz="1100" dirty="0" smtClean="0">
                <a:latin typeface="Comic Sans MS" panose="030F0702030302020204" pitchFamily="66" charset="0"/>
              </a:rPr>
              <a:t> </a:t>
            </a:r>
            <a:r>
              <a:rPr lang="fr-FR" sz="1100" dirty="0">
                <a:latin typeface="Comic Sans MS" panose="030F0702030302020204" pitchFamily="66" charset="0"/>
              </a:rPr>
              <a:t>- </a:t>
            </a:r>
            <a:r>
              <a:rPr lang="fr-FR" sz="1100" dirty="0" smtClean="0">
                <a:latin typeface="Comic Sans MS" panose="030F0702030302020204" pitchFamily="66" charset="0"/>
              </a:rPr>
              <a:t>intrigue - </a:t>
            </a:r>
            <a:r>
              <a:rPr lang="fr-FR" sz="1100" dirty="0">
                <a:latin typeface="Comic Sans MS" panose="030F0702030302020204" pitchFamily="66" charset="0"/>
              </a:rPr>
              <a:t>notamment - </a:t>
            </a:r>
            <a:r>
              <a:rPr lang="fr-FR" sz="1100" dirty="0" smtClean="0">
                <a:latin typeface="Comic Sans MS" panose="030F0702030302020204" pitchFamily="66" charset="0"/>
              </a:rPr>
              <a:t>particulier </a:t>
            </a:r>
            <a:r>
              <a:rPr lang="fr-FR" sz="1100" dirty="0">
                <a:latin typeface="Comic Sans MS" panose="030F0702030302020204" pitchFamily="66" charset="0"/>
              </a:rPr>
              <a:t>- </a:t>
            </a:r>
            <a:r>
              <a:rPr lang="fr-FR" sz="1100" dirty="0" smtClean="0">
                <a:latin typeface="Comic Sans MS" panose="030F0702030302020204" pitchFamily="66" charset="0"/>
              </a:rPr>
              <a:t> personnage </a:t>
            </a:r>
            <a:r>
              <a:rPr lang="fr-FR" sz="1100" dirty="0">
                <a:latin typeface="Comic Sans MS" panose="030F0702030302020204" pitchFamily="66" charset="0"/>
              </a:rPr>
              <a:t>- preuve - récit - </a:t>
            </a:r>
            <a:r>
              <a:rPr lang="fr-FR" sz="1100" dirty="0" smtClean="0">
                <a:latin typeface="Comic Sans MS" panose="030F0702030302020204" pitchFamily="66" charset="0"/>
              </a:rPr>
              <a:t>scène </a:t>
            </a:r>
            <a:r>
              <a:rPr lang="fr-FR" sz="1100" dirty="0">
                <a:latin typeface="Comic Sans MS" panose="030F0702030302020204" pitchFamily="66" charset="0"/>
              </a:rPr>
              <a:t>- secondaire - </a:t>
            </a:r>
            <a:r>
              <a:rPr lang="fr-FR" sz="1100" dirty="0" smtClean="0">
                <a:latin typeface="Comic Sans MS" panose="030F0702030302020204" pitchFamily="66" charset="0"/>
              </a:rPr>
              <a:t>son</a:t>
            </a:r>
            <a:r>
              <a:rPr lang="fr-FR" sz="1100" dirty="0" smtClean="0">
                <a:latin typeface="Comic Sans MS" panose="030F0702030302020204" pitchFamily="66" charset="0"/>
              </a:rPr>
              <a:t> </a:t>
            </a:r>
            <a:r>
              <a:rPr lang="fr-FR" sz="1100" dirty="0" smtClean="0">
                <a:latin typeface="Comic Sans MS" panose="030F0702030302020204" pitchFamily="66" charset="0"/>
              </a:rPr>
              <a:t>- </a:t>
            </a:r>
            <a:r>
              <a:rPr lang="fr-FR" sz="1100" dirty="0" smtClean="0">
                <a:latin typeface="Comic Sans MS" panose="030F0702030302020204" pitchFamily="66" charset="0"/>
              </a:rPr>
              <a:t>structure </a:t>
            </a:r>
            <a:r>
              <a:rPr lang="fr-FR" sz="1100" dirty="0" smtClean="0">
                <a:latin typeface="Comic Sans MS" panose="030F0702030302020204" pitchFamily="66" charset="0"/>
              </a:rPr>
              <a:t>- </a:t>
            </a:r>
            <a:r>
              <a:rPr lang="fr-FR" sz="1100" dirty="0" smtClean="0">
                <a:latin typeface="Comic Sans MS" panose="030F0702030302020204" pitchFamily="66" charset="0"/>
              </a:rPr>
              <a:t>tension </a:t>
            </a:r>
            <a:r>
              <a:rPr lang="fr-FR" sz="1100" dirty="0" smtClean="0">
                <a:latin typeface="Comic Sans MS" panose="030F0702030302020204" pitchFamily="66" charset="0"/>
              </a:rPr>
              <a:t>- </a:t>
            </a:r>
            <a:r>
              <a:rPr lang="fr-FR" sz="1100" dirty="0">
                <a:latin typeface="Comic Sans MS" panose="030F0702030302020204" pitchFamily="66" charset="0"/>
              </a:rPr>
              <a:t>tragique - </a:t>
            </a:r>
            <a:r>
              <a:rPr lang="fr-FR" sz="1100" dirty="0" smtClean="0">
                <a:latin typeface="Comic Sans MS" panose="030F0702030302020204" pitchFamily="66" charset="0"/>
              </a:rPr>
              <a:t>usage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adepte - attribuer - </a:t>
            </a:r>
            <a:r>
              <a:rPr lang="fr-FR" sz="1100" dirty="0" smtClean="0">
                <a:latin typeface="Comic Sans MS" panose="030F0702030302020204" pitchFamily="66" charset="0"/>
              </a:rPr>
              <a:t>chaque </a:t>
            </a:r>
            <a:r>
              <a:rPr lang="fr-FR" sz="1100" dirty="0" smtClean="0">
                <a:latin typeface="Comic Sans MS" panose="030F0702030302020204" pitchFamily="66" charset="0"/>
              </a:rPr>
              <a:t>- </a:t>
            </a:r>
            <a:r>
              <a:rPr lang="fr-FR" sz="1100" dirty="0">
                <a:latin typeface="Comic Sans MS" panose="030F0702030302020204" pitchFamily="66" charset="0"/>
              </a:rPr>
              <a:t>davantage - </a:t>
            </a:r>
            <a:r>
              <a:rPr lang="fr-FR" sz="1100" dirty="0" smtClean="0">
                <a:latin typeface="Comic Sans MS" panose="030F0702030302020204" pitchFamily="66" charset="0"/>
              </a:rPr>
              <a:t>devenir </a:t>
            </a:r>
            <a:r>
              <a:rPr lang="fr-FR" sz="1100" dirty="0">
                <a:latin typeface="Comic Sans MS" panose="030F0702030302020204" pitchFamily="66" charset="0"/>
              </a:rPr>
              <a:t>- </a:t>
            </a:r>
            <a:r>
              <a:rPr lang="fr-FR" sz="1100" dirty="0" smtClean="0">
                <a:latin typeface="Comic Sans MS" panose="030F0702030302020204" pitchFamily="66" charset="0"/>
              </a:rPr>
              <a:t>évolution</a:t>
            </a:r>
            <a:r>
              <a:rPr lang="fr-FR" sz="1100" dirty="0">
                <a:latin typeface="Comic Sans MS" panose="030F0702030302020204" pitchFamily="66" charset="0"/>
              </a:rPr>
              <a:t> -  fil - </a:t>
            </a:r>
            <a:r>
              <a:rPr lang="fr-FR" sz="1100" dirty="0" smtClean="0">
                <a:latin typeface="Comic Sans MS" panose="030F0702030302020204" pitchFamily="66" charset="0"/>
              </a:rPr>
              <a:t>forme </a:t>
            </a:r>
            <a:r>
              <a:rPr lang="fr-FR" sz="1100" dirty="0">
                <a:latin typeface="Comic Sans MS" panose="030F0702030302020204" pitchFamily="66" charset="0"/>
              </a:rPr>
              <a:t>- </a:t>
            </a:r>
            <a:r>
              <a:rPr lang="fr-FR" sz="1100" dirty="0" smtClean="0">
                <a:latin typeface="Comic Sans MS" panose="030F0702030302020204" pitchFamily="66" charset="0"/>
              </a:rPr>
              <a:t>poétique </a:t>
            </a:r>
            <a:r>
              <a:rPr lang="fr-FR" sz="1100" dirty="0" smtClean="0">
                <a:latin typeface="Comic Sans MS" panose="030F0702030302020204" pitchFamily="66" charset="0"/>
              </a:rPr>
              <a:t>- </a:t>
            </a:r>
            <a:r>
              <a:rPr lang="fr-FR" sz="1100" dirty="0" smtClean="0">
                <a:latin typeface="Comic Sans MS" panose="030F0702030302020204" pitchFamily="66" charset="0"/>
              </a:rPr>
              <a:t>pouvoir </a:t>
            </a:r>
            <a:r>
              <a:rPr lang="fr-FR" sz="1100" dirty="0" smtClean="0">
                <a:latin typeface="Comic Sans MS" panose="030F0702030302020204" pitchFamily="66" charset="0"/>
              </a:rPr>
              <a:t>- </a:t>
            </a:r>
            <a:r>
              <a:rPr lang="fr-FR" sz="1100" dirty="0">
                <a:latin typeface="Comic Sans MS" panose="030F0702030302020204" pitchFamily="66" charset="0"/>
              </a:rPr>
              <a:t>qui - se voir - </a:t>
            </a:r>
            <a:r>
              <a:rPr lang="fr-FR" sz="1100" dirty="0" smtClean="0">
                <a:latin typeface="Comic Sans MS" panose="030F0702030302020204" pitchFamily="66" charset="0"/>
              </a:rPr>
              <a:t>sonnet </a:t>
            </a:r>
            <a:r>
              <a:rPr lang="fr-FR" sz="1100" dirty="0">
                <a:latin typeface="Comic Sans MS" panose="030F0702030302020204" pitchFamily="66" charset="0"/>
              </a:rPr>
              <a:t>- </a:t>
            </a:r>
            <a:r>
              <a:rPr lang="fr-FR" sz="1100" dirty="0" smtClean="0">
                <a:latin typeface="Comic Sans MS" panose="030F0702030302020204" pitchFamily="66" charset="0"/>
              </a:rPr>
              <a:t>varier</a:t>
            </a:r>
            <a:endParaRPr lang="fr-FR" sz="1100" dirty="0">
              <a:latin typeface="Comic Sans MS" panose="030F0702030302020204" pitchFamily="66" charset="0"/>
            </a:endParaRPr>
          </a:p>
          <a:p>
            <a:pPr algn="just"/>
            <a:r>
              <a:rPr lang="fr-FR" sz="1200" b="1" dirty="0" smtClean="0">
                <a:latin typeface="Comic Sans MS" panose="030F0702030302020204" pitchFamily="66" charset="0"/>
              </a:rPr>
              <a:t>Transforme </a:t>
            </a:r>
            <a:r>
              <a:rPr lang="fr-FR" sz="1200" b="1" dirty="0">
                <a:latin typeface="Comic Sans MS" panose="030F0702030302020204" pitchFamily="66" charset="0"/>
              </a:rPr>
              <a:t>ensuite :</a:t>
            </a:r>
          </a:p>
          <a:p>
            <a:pPr marL="171450" indent="-171450" algn="just">
              <a:buFontTx/>
              <a:buChar char="-"/>
            </a:pPr>
            <a:r>
              <a:rPr lang="fr-FR" sz="1100" dirty="0">
                <a:latin typeface="Comic Sans MS" panose="030F0702030302020204" pitchFamily="66" charset="0"/>
              </a:rPr>
              <a:t>les noms communs au pluriel, puis au féminin quand cela est possible</a:t>
            </a:r>
          </a:p>
          <a:p>
            <a:pPr marL="171450" indent="-171450" algn="just">
              <a:buFontTx/>
              <a:buChar char="-"/>
            </a:pPr>
            <a:r>
              <a:rPr lang="fr-FR" sz="1100" dirty="0">
                <a:latin typeface="Comic Sans MS" panose="030F0702030302020204" pitchFamily="66" charset="0"/>
              </a:rPr>
              <a:t>les pronoms et les déterminants au pluriel et au féminin quand cela est possible</a:t>
            </a:r>
          </a:p>
          <a:p>
            <a:pPr marL="171450" indent="-171450" algn="just">
              <a:buFontTx/>
              <a:buChar char="-"/>
            </a:pPr>
            <a:r>
              <a:rPr lang="fr-FR" sz="1100" dirty="0">
                <a:latin typeface="Comic Sans MS" panose="030F0702030302020204" pitchFamily="66" charset="0"/>
              </a:rPr>
              <a:t>les adjectifs qualificatifs au féminin</a:t>
            </a:r>
          </a:p>
          <a:p>
            <a:pPr marL="171450" indent="-171450" algn="just">
              <a:buFontTx/>
              <a:buChar char="-"/>
            </a:pPr>
            <a:r>
              <a:rPr lang="fr-FR" sz="1100" dirty="0">
                <a:latin typeface="Comic Sans MS" panose="030F0702030302020204" pitchFamily="66" charset="0"/>
              </a:rPr>
              <a:t>les adjectifs qualificatifs au pluriel</a:t>
            </a:r>
          </a:p>
          <a:p>
            <a:pPr algn="just"/>
            <a:r>
              <a:rPr lang="fr-FR" sz="1200" b="1" dirty="0">
                <a:latin typeface="Comic Sans MS" panose="030F0702030302020204" pitchFamily="66" charset="0"/>
              </a:rPr>
              <a:t>Donne le participe passé et le participe présent des verbes</a:t>
            </a:r>
            <a:endParaRPr lang="fr-FR" sz="1200" dirty="0">
              <a:latin typeface="Comic Sans MS" panose="030F0702030302020204" pitchFamily="66" charset="0"/>
            </a:endParaRPr>
          </a:p>
        </p:txBody>
      </p:sp>
      <p:sp>
        <p:nvSpPr>
          <p:cNvPr id="3" name="ZoneTexte 2"/>
          <p:cNvSpPr txBox="1"/>
          <p:nvPr/>
        </p:nvSpPr>
        <p:spPr>
          <a:xfrm rot="16200000">
            <a:off x="-1209609" y="4489439"/>
            <a:ext cx="5814732" cy="3462486"/>
          </a:xfrm>
          <a:prstGeom prst="rect">
            <a:avLst/>
          </a:prstGeom>
          <a:noFill/>
        </p:spPr>
        <p:txBody>
          <a:bodyPr wrap="square" rtlCol="0">
            <a:spAutoFit/>
          </a:bodyPr>
          <a:lstStyle/>
          <a:p>
            <a:pPr algn="ctr"/>
            <a:r>
              <a:rPr lang="fr-FR" sz="1400" b="1" dirty="0" smtClean="0">
                <a:latin typeface="Comic Sans MS" panose="030F0702030302020204" pitchFamily="66" charset="0"/>
              </a:rPr>
              <a:t>TRAVAIL À FAIRE POUR LA PROCHAINE FOIS</a:t>
            </a:r>
          </a:p>
          <a:p>
            <a:pPr algn="just"/>
            <a:endParaRPr lang="fr-FR" sz="1400" b="1" dirty="0" smtClean="0">
              <a:latin typeface="Comic Sans MS" panose="030F0702030302020204" pitchFamily="66" charset="0"/>
            </a:endParaRPr>
          </a:p>
          <a:p>
            <a:pPr algn="just"/>
            <a:r>
              <a:rPr lang="fr-FR" sz="1200" b="1" dirty="0" smtClean="0">
                <a:latin typeface="Comic Sans MS" panose="030F0702030302020204" pitchFamily="66" charset="0"/>
              </a:rPr>
              <a:t>Classe </a:t>
            </a:r>
            <a:r>
              <a:rPr lang="fr-FR" sz="1200" b="1" dirty="0">
                <a:latin typeface="Comic Sans MS" panose="030F0702030302020204" pitchFamily="66" charset="0"/>
              </a:rPr>
              <a:t>ces mots dans le tableau selon </a:t>
            </a:r>
            <a:r>
              <a:rPr lang="fr-FR" sz="1200" b="1" dirty="0" smtClean="0">
                <a:latin typeface="Comic Sans MS" panose="030F0702030302020204" pitchFamily="66" charset="0"/>
              </a:rPr>
              <a:t>la nature qu’ils ont dans la phrase du jour </a:t>
            </a:r>
            <a:r>
              <a:rPr lang="fr-FR" sz="1200" b="1" dirty="0">
                <a:latin typeface="Comic Sans MS" panose="030F0702030302020204" pitchFamily="66" charset="0"/>
              </a:rPr>
              <a:t>:</a:t>
            </a:r>
          </a:p>
          <a:p>
            <a:pPr marL="171450" indent="-171450" algn="just">
              <a:buFont typeface="Courier New" panose="02070309020205020404" pitchFamily="49" charset="0"/>
              <a:buChar char="o"/>
            </a:pPr>
            <a:r>
              <a:rPr lang="fr-FR" sz="1100" dirty="0">
                <a:latin typeface="Comic Sans MS" panose="030F0702030302020204" pitchFamily="66" charset="0"/>
              </a:rPr>
              <a:t>XVI - au - Britannique - ce - de - </a:t>
            </a:r>
            <a:r>
              <a:rPr lang="fr-FR" sz="1100" dirty="0" smtClean="0">
                <a:latin typeface="Comic Sans MS" panose="030F0702030302020204" pitchFamily="66" charset="0"/>
              </a:rPr>
              <a:t>écrire </a:t>
            </a:r>
            <a:r>
              <a:rPr lang="fr-FR" sz="1100" dirty="0">
                <a:latin typeface="Comic Sans MS" panose="030F0702030302020204" pitchFamily="66" charset="0"/>
              </a:rPr>
              <a:t>- être - le - </a:t>
            </a:r>
            <a:r>
              <a:rPr lang="fr-FR" sz="1100" dirty="0" smtClean="0">
                <a:latin typeface="Comic Sans MS" panose="030F0702030302020204" pitchFamily="66" charset="0"/>
              </a:rPr>
              <a:t>par</a:t>
            </a:r>
            <a:r>
              <a:rPr lang="fr-FR" sz="1100" dirty="0">
                <a:latin typeface="Comic Sans MS" panose="030F0702030302020204" pitchFamily="66" charset="0"/>
              </a:rPr>
              <a:t> - pièce de théâtre - </a:t>
            </a:r>
            <a:r>
              <a:rPr lang="fr-FR" sz="1100" dirty="0" smtClean="0">
                <a:latin typeface="Comic Sans MS" panose="030F0702030302020204" pitchFamily="66" charset="0"/>
              </a:rPr>
              <a:t>premier </a:t>
            </a:r>
            <a:r>
              <a:rPr lang="fr-FR" sz="1100" dirty="0">
                <a:latin typeface="Comic Sans MS" panose="030F0702030302020204" pitchFamily="66" charset="0"/>
              </a:rPr>
              <a:t>- </a:t>
            </a:r>
            <a:r>
              <a:rPr lang="fr-FR" sz="1100" dirty="0" smtClean="0">
                <a:latin typeface="Comic Sans MS" panose="030F0702030302020204" pitchFamily="66" charset="0"/>
              </a:rPr>
              <a:t>«</a:t>
            </a:r>
            <a:r>
              <a:rPr lang="fr-FR" sz="1100" dirty="0">
                <a:latin typeface="Comic Sans MS" panose="030F0702030302020204" pitchFamily="66" charset="0"/>
              </a:rPr>
              <a:t> Roméo et Juliette » </a:t>
            </a:r>
            <a:r>
              <a:rPr lang="fr-FR" sz="1100" dirty="0" smtClean="0">
                <a:latin typeface="Comic Sans MS" panose="030F0702030302020204" pitchFamily="66" charset="0"/>
              </a:rPr>
              <a:t>- </a:t>
            </a:r>
            <a:r>
              <a:rPr lang="fr-FR" sz="1100" dirty="0">
                <a:latin typeface="Comic Sans MS" panose="030F0702030302020204" pitchFamily="66" charset="0"/>
              </a:rPr>
              <a:t>siècle - tragédie - </a:t>
            </a:r>
            <a:r>
              <a:rPr lang="fr-FR" sz="1100" dirty="0" smtClean="0">
                <a:latin typeface="Comic Sans MS" panose="030F0702030302020204" pitchFamily="66" charset="0"/>
              </a:rPr>
              <a:t>un </a:t>
            </a:r>
            <a:r>
              <a:rPr lang="fr-FR" sz="1100" dirty="0" smtClean="0">
                <a:latin typeface="Comic Sans MS" panose="030F0702030302020204" pitchFamily="66" charset="0"/>
              </a:rPr>
              <a:t>- </a:t>
            </a:r>
            <a:r>
              <a:rPr lang="fr-FR" sz="1100" dirty="0" smtClean="0">
                <a:latin typeface="Comic Sans MS" panose="030F0702030302020204" pitchFamily="66" charset="0"/>
              </a:rPr>
              <a:t>William Shakespeare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à - </a:t>
            </a:r>
            <a:r>
              <a:rPr lang="fr-FR" sz="1100" dirty="0" smtClean="0">
                <a:latin typeface="Comic Sans MS" panose="030F0702030302020204" pitchFamily="66" charset="0"/>
              </a:rPr>
              <a:t>amour </a:t>
            </a:r>
            <a:r>
              <a:rPr lang="fr-FR" sz="1100" dirty="0">
                <a:latin typeface="Comic Sans MS" panose="030F0702030302020204" pitchFamily="66" charset="0"/>
              </a:rPr>
              <a:t>- déjà - deux - face - famille - gens - haine - </a:t>
            </a:r>
            <a:r>
              <a:rPr lang="fr-FR" sz="1100" dirty="0" smtClean="0">
                <a:latin typeface="Comic Sans MS" panose="030F0702030302020204" pitchFamily="66" charset="0"/>
              </a:rPr>
              <a:t>il </a:t>
            </a:r>
            <a:r>
              <a:rPr lang="fr-FR" sz="1100" dirty="0" smtClean="0">
                <a:latin typeface="Comic Sans MS" panose="030F0702030302020204" pitchFamily="66" charset="0"/>
              </a:rPr>
              <a:t>- </a:t>
            </a:r>
            <a:r>
              <a:rPr lang="fr-FR" sz="1100" dirty="0">
                <a:latin typeface="Comic Sans MS" panose="030F0702030302020204" pitchFamily="66" charset="0"/>
              </a:rPr>
              <a:t>impossibilité - jeune - leur - </a:t>
            </a:r>
            <a:r>
              <a:rPr lang="fr-FR" sz="1100" dirty="0" smtClean="0">
                <a:latin typeface="Comic Sans MS" panose="030F0702030302020204" pitchFamily="66" charset="0"/>
              </a:rPr>
              <a:t>montrer </a:t>
            </a:r>
            <a:r>
              <a:rPr lang="fr-FR" sz="1100" dirty="0" smtClean="0">
                <a:latin typeface="Comic Sans MS" panose="030F0702030302020204" pitchFamily="66" charset="0"/>
              </a:rPr>
              <a:t>- </a:t>
            </a:r>
            <a:r>
              <a:rPr lang="fr-FR" sz="1100" dirty="0">
                <a:latin typeface="Comic Sans MS" panose="030F0702030302020204" pitchFamily="66" charset="0"/>
              </a:rPr>
              <a:t>pièce - pour </a:t>
            </a:r>
            <a:r>
              <a:rPr lang="fr-FR" sz="1100" dirty="0" smtClean="0">
                <a:latin typeface="Comic Sans MS" panose="030F0702030302020204" pitchFamily="66" charset="0"/>
              </a:rPr>
              <a:t>- </a:t>
            </a:r>
            <a:r>
              <a:rPr lang="fr-FR" sz="1100" dirty="0" smtClean="0">
                <a:latin typeface="Comic Sans MS" panose="030F0702030302020204" pitchFamily="66" charset="0"/>
              </a:rPr>
              <a:t>que</a:t>
            </a:r>
            <a:r>
              <a:rPr lang="fr-FR" sz="1100" dirty="0">
                <a:latin typeface="Comic Sans MS" panose="030F0702030302020204" pitchFamily="66" charset="0"/>
              </a:rPr>
              <a:t> - se vouer - talent</a:t>
            </a:r>
            <a:r>
              <a:rPr lang="fr-FR" sz="1100" dirty="0" smtClean="0">
                <a:latin typeface="Comic Sans MS" panose="030F0702030302020204" pitchFamily="66" charset="0"/>
              </a:rPr>
              <a:t> </a:t>
            </a:r>
            <a:r>
              <a:rPr lang="fr-FR" sz="1100" dirty="0">
                <a:latin typeface="Comic Sans MS" panose="030F0702030302020204" pitchFamily="66" charset="0"/>
              </a:rPr>
              <a:t>- </a:t>
            </a:r>
            <a:r>
              <a:rPr lang="fr-FR" sz="1100" dirty="0" smtClean="0">
                <a:latin typeface="Comic Sans MS" panose="030F0702030302020204" pitchFamily="66" charset="0"/>
              </a:rPr>
              <a:t>vivre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accroître - ainsi </a:t>
            </a:r>
            <a:r>
              <a:rPr lang="fr-FR" sz="1100" dirty="0" smtClean="0">
                <a:latin typeface="Comic Sans MS" panose="030F0702030302020204" pitchFamily="66" charset="0"/>
              </a:rPr>
              <a:t>- </a:t>
            </a:r>
            <a:r>
              <a:rPr lang="fr-FR" sz="1100" dirty="0">
                <a:latin typeface="Comic Sans MS" panose="030F0702030302020204" pitchFamily="66" charset="0"/>
              </a:rPr>
              <a:t>alternance - </a:t>
            </a:r>
            <a:r>
              <a:rPr lang="fr-FR" sz="1100" dirty="0" smtClean="0">
                <a:latin typeface="Comic Sans MS" panose="030F0702030302020204" pitchFamily="66" charset="0"/>
              </a:rPr>
              <a:t>améliorer </a:t>
            </a:r>
            <a:r>
              <a:rPr lang="fr-FR" sz="1100" dirty="0">
                <a:latin typeface="Comic Sans MS" panose="030F0702030302020204" pitchFamily="66" charset="0"/>
              </a:rPr>
              <a:t>- annexe - </a:t>
            </a:r>
            <a:r>
              <a:rPr lang="fr-FR" sz="1100" dirty="0" smtClean="0">
                <a:latin typeface="Comic Sans MS" panose="030F0702030302020204" pitchFamily="66" charset="0"/>
              </a:rPr>
              <a:t>comique </a:t>
            </a:r>
            <a:r>
              <a:rPr lang="fr-FR" sz="1100" dirty="0">
                <a:latin typeface="Comic Sans MS" panose="030F0702030302020204" pitchFamily="66" charset="0"/>
              </a:rPr>
              <a:t>- développement - entre - </a:t>
            </a:r>
            <a:r>
              <a:rPr lang="fr-FR" sz="1100" dirty="0" smtClean="0">
                <a:latin typeface="Comic Sans MS" panose="030F0702030302020204" pitchFamily="66" charset="0"/>
              </a:rPr>
              <a:t>et</a:t>
            </a:r>
            <a:r>
              <a:rPr lang="fr-FR" sz="1100" dirty="0">
                <a:latin typeface="Comic Sans MS" panose="030F0702030302020204" pitchFamily="66" charset="0"/>
              </a:rPr>
              <a:t> - indéniable</a:t>
            </a:r>
            <a:r>
              <a:rPr lang="fr-FR" sz="1100" dirty="0" smtClean="0">
                <a:latin typeface="Comic Sans MS" panose="030F0702030302020204" pitchFamily="66" charset="0"/>
              </a:rPr>
              <a:t> </a:t>
            </a:r>
            <a:r>
              <a:rPr lang="fr-FR" sz="1100" dirty="0">
                <a:latin typeface="Comic Sans MS" panose="030F0702030302020204" pitchFamily="66" charset="0"/>
              </a:rPr>
              <a:t>- </a:t>
            </a:r>
            <a:r>
              <a:rPr lang="fr-FR" sz="1100" dirty="0" smtClean="0">
                <a:latin typeface="Comic Sans MS" panose="030F0702030302020204" pitchFamily="66" charset="0"/>
              </a:rPr>
              <a:t>intrigue - </a:t>
            </a:r>
            <a:r>
              <a:rPr lang="fr-FR" sz="1100" dirty="0">
                <a:latin typeface="Comic Sans MS" panose="030F0702030302020204" pitchFamily="66" charset="0"/>
              </a:rPr>
              <a:t>notamment - </a:t>
            </a:r>
            <a:r>
              <a:rPr lang="fr-FR" sz="1100" dirty="0" smtClean="0">
                <a:latin typeface="Comic Sans MS" panose="030F0702030302020204" pitchFamily="66" charset="0"/>
              </a:rPr>
              <a:t>particulier </a:t>
            </a:r>
            <a:r>
              <a:rPr lang="fr-FR" sz="1100" dirty="0">
                <a:latin typeface="Comic Sans MS" panose="030F0702030302020204" pitchFamily="66" charset="0"/>
              </a:rPr>
              <a:t>- </a:t>
            </a:r>
            <a:r>
              <a:rPr lang="fr-FR" sz="1100" dirty="0" smtClean="0">
                <a:latin typeface="Comic Sans MS" panose="030F0702030302020204" pitchFamily="66" charset="0"/>
              </a:rPr>
              <a:t> personnage </a:t>
            </a:r>
            <a:r>
              <a:rPr lang="fr-FR" sz="1100" dirty="0">
                <a:latin typeface="Comic Sans MS" panose="030F0702030302020204" pitchFamily="66" charset="0"/>
              </a:rPr>
              <a:t>- preuve - récit - </a:t>
            </a:r>
            <a:r>
              <a:rPr lang="fr-FR" sz="1100" dirty="0" smtClean="0">
                <a:latin typeface="Comic Sans MS" panose="030F0702030302020204" pitchFamily="66" charset="0"/>
              </a:rPr>
              <a:t>scène </a:t>
            </a:r>
            <a:r>
              <a:rPr lang="fr-FR" sz="1100" dirty="0">
                <a:latin typeface="Comic Sans MS" panose="030F0702030302020204" pitchFamily="66" charset="0"/>
              </a:rPr>
              <a:t>- secondaire - </a:t>
            </a:r>
            <a:r>
              <a:rPr lang="fr-FR" sz="1100" dirty="0" smtClean="0">
                <a:latin typeface="Comic Sans MS" panose="030F0702030302020204" pitchFamily="66" charset="0"/>
              </a:rPr>
              <a:t>son</a:t>
            </a:r>
            <a:r>
              <a:rPr lang="fr-FR" sz="1100" dirty="0" smtClean="0">
                <a:latin typeface="Comic Sans MS" panose="030F0702030302020204" pitchFamily="66" charset="0"/>
              </a:rPr>
              <a:t> </a:t>
            </a:r>
            <a:r>
              <a:rPr lang="fr-FR" sz="1100" dirty="0" smtClean="0">
                <a:latin typeface="Comic Sans MS" panose="030F0702030302020204" pitchFamily="66" charset="0"/>
              </a:rPr>
              <a:t>- </a:t>
            </a:r>
            <a:r>
              <a:rPr lang="fr-FR" sz="1100" dirty="0" smtClean="0">
                <a:latin typeface="Comic Sans MS" panose="030F0702030302020204" pitchFamily="66" charset="0"/>
              </a:rPr>
              <a:t>structure </a:t>
            </a:r>
            <a:r>
              <a:rPr lang="fr-FR" sz="1100" dirty="0" smtClean="0">
                <a:latin typeface="Comic Sans MS" panose="030F0702030302020204" pitchFamily="66" charset="0"/>
              </a:rPr>
              <a:t>- </a:t>
            </a:r>
            <a:r>
              <a:rPr lang="fr-FR" sz="1100" dirty="0" smtClean="0">
                <a:latin typeface="Comic Sans MS" panose="030F0702030302020204" pitchFamily="66" charset="0"/>
              </a:rPr>
              <a:t>tension </a:t>
            </a:r>
            <a:r>
              <a:rPr lang="fr-FR" sz="1100" dirty="0" smtClean="0">
                <a:latin typeface="Comic Sans MS" panose="030F0702030302020204" pitchFamily="66" charset="0"/>
              </a:rPr>
              <a:t>- </a:t>
            </a:r>
            <a:r>
              <a:rPr lang="fr-FR" sz="1100" dirty="0">
                <a:latin typeface="Comic Sans MS" panose="030F0702030302020204" pitchFamily="66" charset="0"/>
              </a:rPr>
              <a:t>tragique - </a:t>
            </a:r>
            <a:r>
              <a:rPr lang="fr-FR" sz="1100" dirty="0" smtClean="0">
                <a:latin typeface="Comic Sans MS" panose="030F0702030302020204" pitchFamily="66" charset="0"/>
              </a:rPr>
              <a:t>usage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adepte - attribuer - </a:t>
            </a:r>
            <a:r>
              <a:rPr lang="fr-FR" sz="1100" dirty="0" smtClean="0">
                <a:latin typeface="Comic Sans MS" panose="030F0702030302020204" pitchFamily="66" charset="0"/>
              </a:rPr>
              <a:t>chaque </a:t>
            </a:r>
            <a:r>
              <a:rPr lang="fr-FR" sz="1100" dirty="0" smtClean="0">
                <a:latin typeface="Comic Sans MS" panose="030F0702030302020204" pitchFamily="66" charset="0"/>
              </a:rPr>
              <a:t>- </a:t>
            </a:r>
            <a:r>
              <a:rPr lang="fr-FR" sz="1100" dirty="0">
                <a:latin typeface="Comic Sans MS" panose="030F0702030302020204" pitchFamily="66" charset="0"/>
              </a:rPr>
              <a:t>davantage - </a:t>
            </a:r>
            <a:r>
              <a:rPr lang="fr-FR" sz="1100" dirty="0" smtClean="0">
                <a:latin typeface="Comic Sans MS" panose="030F0702030302020204" pitchFamily="66" charset="0"/>
              </a:rPr>
              <a:t>devenir </a:t>
            </a:r>
            <a:r>
              <a:rPr lang="fr-FR" sz="1100" dirty="0">
                <a:latin typeface="Comic Sans MS" panose="030F0702030302020204" pitchFamily="66" charset="0"/>
              </a:rPr>
              <a:t>- </a:t>
            </a:r>
            <a:r>
              <a:rPr lang="fr-FR" sz="1100" dirty="0" smtClean="0">
                <a:latin typeface="Comic Sans MS" panose="030F0702030302020204" pitchFamily="66" charset="0"/>
              </a:rPr>
              <a:t>évolution</a:t>
            </a:r>
            <a:r>
              <a:rPr lang="fr-FR" sz="1100" dirty="0">
                <a:latin typeface="Comic Sans MS" panose="030F0702030302020204" pitchFamily="66" charset="0"/>
              </a:rPr>
              <a:t> -  fil - </a:t>
            </a:r>
            <a:r>
              <a:rPr lang="fr-FR" sz="1100" dirty="0" smtClean="0">
                <a:latin typeface="Comic Sans MS" panose="030F0702030302020204" pitchFamily="66" charset="0"/>
              </a:rPr>
              <a:t>forme </a:t>
            </a:r>
            <a:r>
              <a:rPr lang="fr-FR" sz="1100" dirty="0">
                <a:latin typeface="Comic Sans MS" panose="030F0702030302020204" pitchFamily="66" charset="0"/>
              </a:rPr>
              <a:t>- </a:t>
            </a:r>
            <a:r>
              <a:rPr lang="fr-FR" sz="1100" dirty="0" smtClean="0">
                <a:latin typeface="Comic Sans MS" panose="030F0702030302020204" pitchFamily="66" charset="0"/>
              </a:rPr>
              <a:t>poétique </a:t>
            </a:r>
            <a:r>
              <a:rPr lang="fr-FR" sz="1100" dirty="0" smtClean="0">
                <a:latin typeface="Comic Sans MS" panose="030F0702030302020204" pitchFamily="66" charset="0"/>
              </a:rPr>
              <a:t>- </a:t>
            </a:r>
            <a:r>
              <a:rPr lang="fr-FR" sz="1100" dirty="0" smtClean="0">
                <a:latin typeface="Comic Sans MS" panose="030F0702030302020204" pitchFamily="66" charset="0"/>
              </a:rPr>
              <a:t>pouvoir </a:t>
            </a:r>
            <a:r>
              <a:rPr lang="fr-FR" sz="1100" dirty="0" smtClean="0">
                <a:latin typeface="Comic Sans MS" panose="030F0702030302020204" pitchFamily="66" charset="0"/>
              </a:rPr>
              <a:t>- </a:t>
            </a:r>
            <a:r>
              <a:rPr lang="fr-FR" sz="1100" dirty="0">
                <a:latin typeface="Comic Sans MS" panose="030F0702030302020204" pitchFamily="66" charset="0"/>
              </a:rPr>
              <a:t>qui - se voir - </a:t>
            </a:r>
            <a:r>
              <a:rPr lang="fr-FR" sz="1100" dirty="0" smtClean="0">
                <a:latin typeface="Comic Sans MS" panose="030F0702030302020204" pitchFamily="66" charset="0"/>
              </a:rPr>
              <a:t>sonnet </a:t>
            </a:r>
            <a:r>
              <a:rPr lang="fr-FR" sz="1100" dirty="0">
                <a:latin typeface="Comic Sans MS" panose="030F0702030302020204" pitchFamily="66" charset="0"/>
              </a:rPr>
              <a:t>- </a:t>
            </a:r>
            <a:r>
              <a:rPr lang="fr-FR" sz="1100" dirty="0" smtClean="0">
                <a:latin typeface="Comic Sans MS" panose="030F0702030302020204" pitchFamily="66" charset="0"/>
              </a:rPr>
              <a:t>varier</a:t>
            </a:r>
            <a:endParaRPr lang="fr-FR" sz="1100" dirty="0">
              <a:latin typeface="Comic Sans MS" panose="030F0702030302020204" pitchFamily="66" charset="0"/>
            </a:endParaRPr>
          </a:p>
          <a:p>
            <a:pPr algn="just"/>
            <a:r>
              <a:rPr lang="fr-FR" sz="1200" b="1" dirty="0" smtClean="0">
                <a:latin typeface="Comic Sans MS" panose="030F0702030302020204" pitchFamily="66" charset="0"/>
              </a:rPr>
              <a:t>Transforme </a:t>
            </a:r>
            <a:r>
              <a:rPr lang="fr-FR" sz="1200" b="1" dirty="0">
                <a:latin typeface="Comic Sans MS" panose="030F0702030302020204" pitchFamily="66" charset="0"/>
              </a:rPr>
              <a:t>ensuite :</a:t>
            </a:r>
          </a:p>
          <a:p>
            <a:pPr marL="171450" indent="-171450" algn="just">
              <a:buFontTx/>
              <a:buChar char="-"/>
            </a:pPr>
            <a:r>
              <a:rPr lang="fr-FR" sz="1100" dirty="0">
                <a:latin typeface="Comic Sans MS" panose="030F0702030302020204" pitchFamily="66" charset="0"/>
              </a:rPr>
              <a:t>les noms communs au pluriel, puis au féminin quand cela est possible</a:t>
            </a:r>
          </a:p>
          <a:p>
            <a:pPr marL="171450" indent="-171450" algn="just">
              <a:buFontTx/>
              <a:buChar char="-"/>
            </a:pPr>
            <a:r>
              <a:rPr lang="fr-FR" sz="1100" dirty="0">
                <a:latin typeface="Comic Sans MS" panose="030F0702030302020204" pitchFamily="66" charset="0"/>
              </a:rPr>
              <a:t>les pronoms et les déterminants au pluriel et au féminin quand cela est possible</a:t>
            </a:r>
          </a:p>
          <a:p>
            <a:pPr marL="171450" indent="-171450" algn="just">
              <a:buFontTx/>
              <a:buChar char="-"/>
            </a:pPr>
            <a:r>
              <a:rPr lang="fr-FR" sz="1100" dirty="0">
                <a:latin typeface="Comic Sans MS" panose="030F0702030302020204" pitchFamily="66" charset="0"/>
              </a:rPr>
              <a:t>les adjectifs qualificatifs au féminin</a:t>
            </a:r>
          </a:p>
          <a:p>
            <a:pPr marL="171450" indent="-171450" algn="just">
              <a:buFontTx/>
              <a:buChar char="-"/>
            </a:pPr>
            <a:r>
              <a:rPr lang="fr-FR" sz="1100" dirty="0">
                <a:latin typeface="Comic Sans MS" panose="030F0702030302020204" pitchFamily="66" charset="0"/>
              </a:rPr>
              <a:t>les adjectifs qualificatifs au pluriel</a:t>
            </a:r>
          </a:p>
          <a:p>
            <a:pPr algn="just"/>
            <a:r>
              <a:rPr lang="fr-FR" sz="1200" b="1" dirty="0">
                <a:latin typeface="Comic Sans MS" panose="030F0702030302020204" pitchFamily="66" charset="0"/>
              </a:rPr>
              <a:t>Donne le participe passé et le participe présent des verbes</a:t>
            </a:r>
            <a:endParaRPr lang="fr-FR" sz="1200" dirty="0">
              <a:latin typeface="Comic Sans MS" panose="030F0702030302020204" pitchFamily="66" charset="0"/>
            </a:endParaRPr>
          </a:p>
        </p:txBody>
      </p:sp>
      <p:sp>
        <p:nvSpPr>
          <p:cNvPr id="5" name="ZoneTexte 4"/>
          <p:cNvSpPr txBox="1"/>
          <p:nvPr/>
        </p:nvSpPr>
        <p:spPr>
          <a:xfrm rot="16200000">
            <a:off x="2252877" y="4498721"/>
            <a:ext cx="5814732" cy="3462486"/>
          </a:xfrm>
          <a:prstGeom prst="rect">
            <a:avLst/>
          </a:prstGeom>
          <a:noFill/>
        </p:spPr>
        <p:txBody>
          <a:bodyPr wrap="square" rtlCol="0">
            <a:spAutoFit/>
          </a:bodyPr>
          <a:lstStyle/>
          <a:p>
            <a:pPr algn="ctr"/>
            <a:r>
              <a:rPr lang="fr-FR" sz="1400" b="1" dirty="0" smtClean="0">
                <a:latin typeface="Comic Sans MS" panose="030F0702030302020204" pitchFamily="66" charset="0"/>
              </a:rPr>
              <a:t>TRAVAIL À FAIRE POUR LA PROCHAINE FOIS</a:t>
            </a:r>
          </a:p>
          <a:p>
            <a:pPr algn="just"/>
            <a:endParaRPr lang="fr-FR" sz="1400" b="1" dirty="0" smtClean="0">
              <a:latin typeface="Comic Sans MS" panose="030F0702030302020204" pitchFamily="66" charset="0"/>
            </a:endParaRPr>
          </a:p>
          <a:p>
            <a:pPr algn="just"/>
            <a:r>
              <a:rPr lang="fr-FR" sz="1200" b="1" dirty="0" smtClean="0">
                <a:latin typeface="Comic Sans MS" panose="030F0702030302020204" pitchFamily="66" charset="0"/>
              </a:rPr>
              <a:t>Classe </a:t>
            </a:r>
            <a:r>
              <a:rPr lang="fr-FR" sz="1200" b="1" dirty="0">
                <a:latin typeface="Comic Sans MS" panose="030F0702030302020204" pitchFamily="66" charset="0"/>
              </a:rPr>
              <a:t>ces mots dans le tableau selon </a:t>
            </a:r>
            <a:r>
              <a:rPr lang="fr-FR" sz="1200" b="1" dirty="0" smtClean="0">
                <a:latin typeface="Comic Sans MS" panose="030F0702030302020204" pitchFamily="66" charset="0"/>
              </a:rPr>
              <a:t>la nature qu’ils ont dans la phrase du jour </a:t>
            </a:r>
            <a:r>
              <a:rPr lang="fr-FR" sz="1200" b="1" dirty="0">
                <a:latin typeface="Comic Sans MS" panose="030F0702030302020204" pitchFamily="66" charset="0"/>
              </a:rPr>
              <a:t>:</a:t>
            </a:r>
          </a:p>
          <a:p>
            <a:pPr marL="171450" indent="-171450" algn="just">
              <a:buFont typeface="Courier New" panose="02070309020205020404" pitchFamily="49" charset="0"/>
              <a:buChar char="o"/>
            </a:pPr>
            <a:r>
              <a:rPr lang="fr-FR" sz="1100" dirty="0">
                <a:latin typeface="Comic Sans MS" panose="030F0702030302020204" pitchFamily="66" charset="0"/>
              </a:rPr>
              <a:t>XVI - au - Britannique - ce - de - </a:t>
            </a:r>
            <a:r>
              <a:rPr lang="fr-FR" sz="1100" dirty="0" smtClean="0">
                <a:latin typeface="Comic Sans MS" panose="030F0702030302020204" pitchFamily="66" charset="0"/>
              </a:rPr>
              <a:t>écrire </a:t>
            </a:r>
            <a:r>
              <a:rPr lang="fr-FR" sz="1100" dirty="0">
                <a:latin typeface="Comic Sans MS" panose="030F0702030302020204" pitchFamily="66" charset="0"/>
              </a:rPr>
              <a:t>- être - le - </a:t>
            </a:r>
            <a:r>
              <a:rPr lang="fr-FR" sz="1100" dirty="0" smtClean="0">
                <a:latin typeface="Comic Sans MS" panose="030F0702030302020204" pitchFamily="66" charset="0"/>
              </a:rPr>
              <a:t>par</a:t>
            </a:r>
            <a:r>
              <a:rPr lang="fr-FR" sz="1100" dirty="0">
                <a:latin typeface="Comic Sans MS" panose="030F0702030302020204" pitchFamily="66" charset="0"/>
              </a:rPr>
              <a:t> - pièce de théâtre - </a:t>
            </a:r>
            <a:r>
              <a:rPr lang="fr-FR" sz="1100" dirty="0" smtClean="0">
                <a:latin typeface="Comic Sans MS" panose="030F0702030302020204" pitchFamily="66" charset="0"/>
              </a:rPr>
              <a:t>premier </a:t>
            </a:r>
            <a:r>
              <a:rPr lang="fr-FR" sz="1100" dirty="0">
                <a:latin typeface="Comic Sans MS" panose="030F0702030302020204" pitchFamily="66" charset="0"/>
              </a:rPr>
              <a:t>- </a:t>
            </a:r>
            <a:r>
              <a:rPr lang="fr-FR" sz="1100" dirty="0" smtClean="0">
                <a:latin typeface="Comic Sans MS" panose="030F0702030302020204" pitchFamily="66" charset="0"/>
              </a:rPr>
              <a:t>«</a:t>
            </a:r>
            <a:r>
              <a:rPr lang="fr-FR" sz="1100" dirty="0">
                <a:latin typeface="Comic Sans MS" panose="030F0702030302020204" pitchFamily="66" charset="0"/>
              </a:rPr>
              <a:t> Roméo et Juliette » </a:t>
            </a:r>
            <a:r>
              <a:rPr lang="fr-FR" sz="1100" dirty="0" smtClean="0">
                <a:latin typeface="Comic Sans MS" panose="030F0702030302020204" pitchFamily="66" charset="0"/>
              </a:rPr>
              <a:t>- </a:t>
            </a:r>
            <a:r>
              <a:rPr lang="fr-FR" sz="1100" dirty="0">
                <a:latin typeface="Comic Sans MS" panose="030F0702030302020204" pitchFamily="66" charset="0"/>
              </a:rPr>
              <a:t>siècle - tragédie - </a:t>
            </a:r>
            <a:r>
              <a:rPr lang="fr-FR" sz="1100" dirty="0" smtClean="0">
                <a:latin typeface="Comic Sans MS" panose="030F0702030302020204" pitchFamily="66" charset="0"/>
              </a:rPr>
              <a:t>un </a:t>
            </a:r>
            <a:r>
              <a:rPr lang="fr-FR" sz="1100" dirty="0" smtClean="0">
                <a:latin typeface="Comic Sans MS" panose="030F0702030302020204" pitchFamily="66" charset="0"/>
              </a:rPr>
              <a:t>- </a:t>
            </a:r>
            <a:r>
              <a:rPr lang="fr-FR" sz="1100" dirty="0" smtClean="0">
                <a:latin typeface="Comic Sans MS" panose="030F0702030302020204" pitchFamily="66" charset="0"/>
              </a:rPr>
              <a:t>William Shakespeare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à - </a:t>
            </a:r>
            <a:r>
              <a:rPr lang="fr-FR" sz="1100" dirty="0" smtClean="0">
                <a:latin typeface="Comic Sans MS" panose="030F0702030302020204" pitchFamily="66" charset="0"/>
              </a:rPr>
              <a:t>amour </a:t>
            </a:r>
            <a:r>
              <a:rPr lang="fr-FR" sz="1100" dirty="0">
                <a:latin typeface="Comic Sans MS" panose="030F0702030302020204" pitchFamily="66" charset="0"/>
              </a:rPr>
              <a:t>- déjà - deux - face - famille - gens - haine - </a:t>
            </a:r>
            <a:r>
              <a:rPr lang="fr-FR" sz="1100" dirty="0" smtClean="0">
                <a:latin typeface="Comic Sans MS" panose="030F0702030302020204" pitchFamily="66" charset="0"/>
              </a:rPr>
              <a:t>il </a:t>
            </a:r>
            <a:r>
              <a:rPr lang="fr-FR" sz="1100" dirty="0" smtClean="0">
                <a:latin typeface="Comic Sans MS" panose="030F0702030302020204" pitchFamily="66" charset="0"/>
              </a:rPr>
              <a:t>- </a:t>
            </a:r>
            <a:r>
              <a:rPr lang="fr-FR" sz="1100" dirty="0">
                <a:latin typeface="Comic Sans MS" panose="030F0702030302020204" pitchFamily="66" charset="0"/>
              </a:rPr>
              <a:t>impossibilité - jeune - leur - </a:t>
            </a:r>
            <a:r>
              <a:rPr lang="fr-FR" sz="1100" dirty="0" smtClean="0">
                <a:latin typeface="Comic Sans MS" panose="030F0702030302020204" pitchFamily="66" charset="0"/>
              </a:rPr>
              <a:t>montrer </a:t>
            </a:r>
            <a:r>
              <a:rPr lang="fr-FR" sz="1100" dirty="0" smtClean="0">
                <a:latin typeface="Comic Sans MS" panose="030F0702030302020204" pitchFamily="66" charset="0"/>
              </a:rPr>
              <a:t>- </a:t>
            </a:r>
            <a:r>
              <a:rPr lang="fr-FR" sz="1100" dirty="0">
                <a:latin typeface="Comic Sans MS" panose="030F0702030302020204" pitchFamily="66" charset="0"/>
              </a:rPr>
              <a:t>pièce - pour </a:t>
            </a:r>
            <a:r>
              <a:rPr lang="fr-FR" sz="1100" dirty="0" smtClean="0">
                <a:latin typeface="Comic Sans MS" panose="030F0702030302020204" pitchFamily="66" charset="0"/>
              </a:rPr>
              <a:t>- </a:t>
            </a:r>
            <a:r>
              <a:rPr lang="fr-FR" sz="1100" dirty="0" smtClean="0">
                <a:latin typeface="Comic Sans MS" panose="030F0702030302020204" pitchFamily="66" charset="0"/>
              </a:rPr>
              <a:t>que</a:t>
            </a:r>
            <a:r>
              <a:rPr lang="fr-FR" sz="1100" dirty="0">
                <a:latin typeface="Comic Sans MS" panose="030F0702030302020204" pitchFamily="66" charset="0"/>
              </a:rPr>
              <a:t> - se vouer - talent</a:t>
            </a:r>
            <a:r>
              <a:rPr lang="fr-FR" sz="1100" dirty="0" smtClean="0">
                <a:latin typeface="Comic Sans MS" panose="030F0702030302020204" pitchFamily="66" charset="0"/>
              </a:rPr>
              <a:t> </a:t>
            </a:r>
            <a:r>
              <a:rPr lang="fr-FR" sz="1100" dirty="0">
                <a:latin typeface="Comic Sans MS" panose="030F0702030302020204" pitchFamily="66" charset="0"/>
              </a:rPr>
              <a:t>- </a:t>
            </a:r>
            <a:r>
              <a:rPr lang="fr-FR" sz="1100" dirty="0" smtClean="0">
                <a:latin typeface="Comic Sans MS" panose="030F0702030302020204" pitchFamily="66" charset="0"/>
              </a:rPr>
              <a:t>vivre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accroître - ainsi </a:t>
            </a:r>
            <a:r>
              <a:rPr lang="fr-FR" sz="1100" dirty="0" smtClean="0">
                <a:latin typeface="Comic Sans MS" panose="030F0702030302020204" pitchFamily="66" charset="0"/>
              </a:rPr>
              <a:t>- </a:t>
            </a:r>
            <a:r>
              <a:rPr lang="fr-FR" sz="1100" dirty="0">
                <a:latin typeface="Comic Sans MS" panose="030F0702030302020204" pitchFamily="66" charset="0"/>
              </a:rPr>
              <a:t>alternance - </a:t>
            </a:r>
            <a:r>
              <a:rPr lang="fr-FR" sz="1100" dirty="0" smtClean="0">
                <a:latin typeface="Comic Sans MS" panose="030F0702030302020204" pitchFamily="66" charset="0"/>
              </a:rPr>
              <a:t>améliorer </a:t>
            </a:r>
            <a:r>
              <a:rPr lang="fr-FR" sz="1100" dirty="0">
                <a:latin typeface="Comic Sans MS" panose="030F0702030302020204" pitchFamily="66" charset="0"/>
              </a:rPr>
              <a:t>- annexe - </a:t>
            </a:r>
            <a:r>
              <a:rPr lang="fr-FR" sz="1100" dirty="0" smtClean="0">
                <a:latin typeface="Comic Sans MS" panose="030F0702030302020204" pitchFamily="66" charset="0"/>
              </a:rPr>
              <a:t>comique </a:t>
            </a:r>
            <a:r>
              <a:rPr lang="fr-FR" sz="1100" dirty="0">
                <a:latin typeface="Comic Sans MS" panose="030F0702030302020204" pitchFamily="66" charset="0"/>
              </a:rPr>
              <a:t>- développement - entre - </a:t>
            </a:r>
            <a:r>
              <a:rPr lang="fr-FR" sz="1100" dirty="0" smtClean="0">
                <a:latin typeface="Comic Sans MS" panose="030F0702030302020204" pitchFamily="66" charset="0"/>
              </a:rPr>
              <a:t>et</a:t>
            </a:r>
            <a:r>
              <a:rPr lang="fr-FR" sz="1100" dirty="0">
                <a:latin typeface="Comic Sans MS" panose="030F0702030302020204" pitchFamily="66" charset="0"/>
              </a:rPr>
              <a:t> - indéniable</a:t>
            </a:r>
            <a:r>
              <a:rPr lang="fr-FR" sz="1100" dirty="0" smtClean="0">
                <a:latin typeface="Comic Sans MS" panose="030F0702030302020204" pitchFamily="66" charset="0"/>
              </a:rPr>
              <a:t> </a:t>
            </a:r>
            <a:r>
              <a:rPr lang="fr-FR" sz="1100" dirty="0">
                <a:latin typeface="Comic Sans MS" panose="030F0702030302020204" pitchFamily="66" charset="0"/>
              </a:rPr>
              <a:t>- </a:t>
            </a:r>
            <a:r>
              <a:rPr lang="fr-FR" sz="1100" dirty="0" smtClean="0">
                <a:latin typeface="Comic Sans MS" panose="030F0702030302020204" pitchFamily="66" charset="0"/>
              </a:rPr>
              <a:t>intrigue - </a:t>
            </a:r>
            <a:r>
              <a:rPr lang="fr-FR" sz="1100" dirty="0">
                <a:latin typeface="Comic Sans MS" panose="030F0702030302020204" pitchFamily="66" charset="0"/>
              </a:rPr>
              <a:t>notamment - </a:t>
            </a:r>
            <a:r>
              <a:rPr lang="fr-FR" sz="1100" dirty="0" smtClean="0">
                <a:latin typeface="Comic Sans MS" panose="030F0702030302020204" pitchFamily="66" charset="0"/>
              </a:rPr>
              <a:t>particulier </a:t>
            </a:r>
            <a:r>
              <a:rPr lang="fr-FR" sz="1100" dirty="0">
                <a:latin typeface="Comic Sans MS" panose="030F0702030302020204" pitchFamily="66" charset="0"/>
              </a:rPr>
              <a:t>- </a:t>
            </a:r>
            <a:r>
              <a:rPr lang="fr-FR" sz="1100" dirty="0" smtClean="0">
                <a:latin typeface="Comic Sans MS" panose="030F0702030302020204" pitchFamily="66" charset="0"/>
              </a:rPr>
              <a:t> personnage </a:t>
            </a:r>
            <a:r>
              <a:rPr lang="fr-FR" sz="1100" dirty="0">
                <a:latin typeface="Comic Sans MS" panose="030F0702030302020204" pitchFamily="66" charset="0"/>
              </a:rPr>
              <a:t>- preuve - récit - </a:t>
            </a:r>
            <a:r>
              <a:rPr lang="fr-FR" sz="1100" dirty="0" smtClean="0">
                <a:latin typeface="Comic Sans MS" panose="030F0702030302020204" pitchFamily="66" charset="0"/>
              </a:rPr>
              <a:t>scène </a:t>
            </a:r>
            <a:r>
              <a:rPr lang="fr-FR" sz="1100" dirty="0">
                <a:latin typeface="Comic Sans MS" panose="030F0702030302020204" pitchFamily="66" charset="0"/>
              </a:rPr>
              <a:t>- secondaire - </a:t>
            </a:r>
            <a:r>
              <a:rPr lang="fr-FR" sz="1100" dirty="0" smtClean="0">
                <a:latin typeface="Comic Sans MS" panose="030F0702030302020204" pitchFamily="66" charset="0"/>
              </a:rPr>
              <a:t>son</a:t>
            </a:r>
            <a:r>
              <a:rPr lang="fr-FR" sz="1100" dirty="0" smtClean="0">
                <a:latin typeface="Comic Sans MS" panose="030F0702030302020204" pitchFamily="66" charset="0"/>
              </a:rPr>
              <a:t> </a:t>
            </a:r>
            <a:r>
              <a:rPr lang="fr-FR" sz="1100" dirty="0" smtClean="0">
                <a:latin typeface="Comic Sans MS" panose="030F0702030302020204" pitchFamily="66" charset="0"/>
              </a:rPr>
              <a:t>- </a:t>
            </a:r>
            <a:r>
              <a:rPr lang="fr-FR" sz="1100" dirty="0" smtClean="0">
                <a:latin typeface="Comic Sans MS" panose="030F0702030302020204" pitchFamily="66" charset="0"/>
              </a:rPr>
              <a:t>structure </a:t>
            </a:r>
            <a:r>
              <a:rPr lang="fr-FR" sz="1100" dirty="0" smtClean="0">
                <a:latin typeface="Comic Sans MS" panose="030F0702030302020204" pitchFamily="66" charset="0"/>
              </a:rPr>
              <a:t>- </a:t>
            </a:r>
            <a:r>
              <a:rPr lang="fr-FR" sz="1100" dirty="0" smtClean="0">
                <a:latin typeface="Comic Sans MS" panose="030F0702030302020204" pitchFamily="66" charset="0"/>
              </a:rPr>
              <a:t>tension </a:t>
            </a:r>
            <a:r>
              <a:rPr lang="fr-FR" sz="1100" dirty="0" smtClean="0">
                <a:latin typeface="Comic Sans MS" panose="030F0702030302020204" pitchFamily="66" charset="0"/>
              </a:rPr>
              <a:t>- </a:t>
            </a:r>
            <a:r>
              <a:rPr lang="fr-FR" sz="1100" dirty="0">
                <a:latin typeface="Comic Sans MS" panose="030F0702030302020204" pitchFamily="66" charset="0"/>
              </a:rPr>
              <a:t>tragique - </a:t>
            </a:r>
            <a:r>
              <a:rPr lang="fr-FR" sz="1100" dirty="0" smtClean="0">
                <a:latin typeface="Comic Sans MS" panose="030F0702030302020204" pitchFamily="66" charset="0"/>
              </a:rPr>
              <a:t>usage</a:t>
            </a:r>
            <a:endParaRPr lang="fr-FR" sz="1100" dirty="0">
              <a:latin typeface="Comic Sans MS" panose="030F0702030302020204" pitchFamily="66" charset="0"/>
            </a:endParaRPr>
          </a:p>
          <a:p>
            <a:pPr marL="171450" indent="-171450" algn="just">
              <a:buFont typeface="Courier New" panose="02070309020205020404" pitchFamily="49" charset="0"/>
              <a:buChar char="o"/>
            </a:pPr>
            <a:r>
              <a:rPr lang="fr-FR" sz="1100" dirty="0">
                <a:latin typeface="Comic Sans MS" panose="030F0702030302020204" pitchFamily="66" charset="0"/>
              </a:rPr>
              <a:t>adepte - attribuer - </a:t>
            </a:r>
            <a:r>
              <a:rPr lang="fr-FR" sz="1100" dirty="0" smtClean="0">
                <a:latin typeface="Comic Sans MS" panose="030F0702030302020204" pitchFamily="66" charset="0"/>
              </a:rPr>
              <a:t>chaque </a:t>
            </a:r>
            <a:r>
              <a:rPr lang="fr-FR" sz="1100" dirty="0" smtClean="0">
                <a:latin typeface="Comic Sans MS" panose="030F0702030302020204" pitchFamily="66" charset="0"/>
              </a:rPr>
              <a:t>- </a:t>
            </a:r>
            <a:r>
              <a:rPr lang="fr-FR" sz="1100" dirty="0">
                <a:latin typeface="Comic Sans MS" panose="030F0702030302020204" pitchFamily="66" charset="0"/>
              </a:rPr>
              <a:t>davantage - </a:t>
            </a:r>
            <a:r>
              <a:rPr lang="fr-FR" sz="1100" dirty="0" smtClean="0">
                <a:latin typeface="Comic Sans MS" panose="030F0702030302020204" pitchFamily="66" charset="0"/>
              </a:rPr>
              <a:t>devenir </a:t>
            </a:r>
            <a:r>
              <a:rPr lang="fr-FR" sz="1100" dirty="0">
                <a:latin typeface="Comic Sans MS" panose="030F0702030302020204" pitchFamily="66" charset="0"/>
              </a:rPr>
              <a:t>- </a:t>
            </a:r>
            <a:r>
              <a:rPr lang="fr-FR" sz="1100" dirty="0" smtClean="0">
                <a:latin typeface="Comic Sans MS" panose="030F0702030302020204" pitchFamily="66" charset="0"/>
              </a:rPr>
              <a:t>évolution</a:t>
            </a:r>
            <a:r>
              <a:rPr lang="fr-FR" sz="1100" dirty="0">
                <a:latin typeface="Comic Sans MS" panose="030F0702030302020204" pitchFamily="66" charset="0"/>
              </a:rPr>
              <a:t> -  fil - </a:t>
            </a:r>
            <a:r>
              <a:rPr lang="fr-FR" sz="1100" dirty="0" smtClean="0">
                <a:latin typeface="Comic Sans MS" panose="030F0702030302020204" pitchFamily="66" charset="0"/>
              </a:rPr>
              <a:t>forme </a:t>
            </a:r>
            <a:r>
              <a:rPr lang="fr-FR" sz="1100" dirty="0">
                <a:latin typeface="Comic Sans MS" panose="030F0702030302020204" pitchFamily="66" charset="0"/>
              </a:rPr>
              <a:t>- </a:t>
            </a:r>
            <a:r>
              <a:rPr lang="fr-FR" sz="1100" dirty="0" smtClean="0">
                <a:latin typeface="Comic Sans MS" panose="030F0702030302020204" pitchFamily="66" charset="0"/>
              </a:rPr>
              <a:t>poétique </a:t>
            </a:r>
            <a:r>
              <a:rPr lang="fr-FR" sz="1100" dirty="0" smtClean="0">
                <a:latin typeface="Comic Sans MS" panose="030F0702030302020204" pitchFamily="66" charset="0"/>
              </a:rPr>
              <a:t>- </a:t>
            </a:r>
            <a:r>
              <a:rPr lang="fr-FR" sz="1100" dirty="0" smtClean="0">
                <a:latin typeface="Comic Sans MS" panose="030F0702030302020204" pitchFamily="66" charset="0"/>
              </a:rPr>
              <a:t>pouvoir </a:t>
            </a:r>
            <a:r>
              <a:rPr lang="fr-FR" sz="1100" dirty="0" smtClean="0">
                <a:latin typeface="Comic Sans MS" panose="030F0702030302020204" pitchFamily="66" charset="0"/>
              </a:rPr>
              <a:t>- </a:t>
            </a:r>
            <a:r>
              <a:rPr lang="fr-FR" sz="1100" dirty="0">
                <a:latin typeface="Comic Sans MS" panose="030F0702030302020204" pitchFamily="66" charset="0"/>
              </a:rPr>
              <a:t>qui - se voir - </a:t>
            </a:r>
            <a:r>
              <a:rPr lang="fr-FR" sz="1100" dirty="0" smtClean="0">
                <a:latin typeface="Comic Sans MS" panose="030F0702030302020204" pitchFamily="66" charset="0"/>
              </a:rPr>
              <a:t>sonnet </a:t>
            </a:r>
            <a:r>
              <a:rPr lang="fr-FR" sz="1100" dirty="0">
                <a:latin typeface="Comic Sans MS" panose="030F0702030302020204" pitchFamily="66" charset="0"/>
              </a:rPr>
              <a:t>- </a:t>
            </a:r>
            <a:r>
              <a:rPr lang="fr-FR" sz="1100" dirty="0" smtClean="0">
                <a:latin typeface="Comic Sans MS" panose="030F0702030302020204" pitchFamily="66" charset="0"/>
              </a:rPr>
              <a:t>varier</a:t>
            </a:r>
            <a:endParaRPr lang="fr-FR" sz="1100" dirty="0">
              <a:latin typeface="Comic Sans MS" panose="030F0702030302020204" pitchFamily="66" charset="0"/>
            </a:endParaRPr>
          </a:p>
          <a:p>
            <a:pPr algn="just"/>
            <a:r>
              <a:rPr lang="fr-FR" sz="1200" b="1" dirty="0" smtClean="0">
                <a:latin typeface="Comic Sans MS" panose="030F0702030302020204" pitchFamily="66" charset="0"/>
              </a:rPr>
              <a:t>Transforme </a:t>
            </a:r>
            <a:r>
              <a:rPr lang="fr-FR" sz="1200" b="1" dirty="0">
                <a:latin typeface="Comic Sans MS" panose="030F0702030302020204" pitchFamily="66" charset="0"/>
              </a:rPr>
              <a:t>ensuite :</a:t>
            </a:r>
          </a:p>
          <a:p>
            <a:pPr marL="171450" indent="-171450" algn="just">
              <a:buFontTx/>
              <a:buChar char="-"/>
            </a:pPr>
            <a:r>
              <a:rPr lang="fr-FR" sz="1100" dirty="0">
                <a:latin typeface="Comic Sans MS" panose="030F0702030302020204" pitchFamily="66" charset="0"/>
              </a:rPr>
              <a:t>les noms communs au pluriel, puis au féminin quand cela est possible</a:t>
            </a:r>
          </a:p>
          <a:p>
            <a:pPr marL="171450" indent="-171450" algn="just">
              <a:buFontTx/>
              <a:buChar char="-"/>
            </a:pPr>
            <a:r>
              <a:rPr lang="fr-FR" sz="1100" dirty="0">
                <a:latin typeface="Comic Sans MS" panose="030F0702030302020204" pitchFamily="66" charset="0"/>
              </a:rPr>
              <a:t>les pronoms et les déterminants au pluriel et au féminin quand cela est possible</a:t>
            </a:r>
          </a:p>
          <a:p>
            <a:pPr marL="171450" indent="-171450" algn="just">
              <a:buFontTx/>
              <a:buChar char="-"/>
            </a:pPr>
            <a:r>
              <a:rPr lang="fr-FR" sz="1100" dirty="0">
                <a:latin typeface="Comic Sans MS" panose="030F0702030302020204" pitchFamily="66" charset="0"/>
              </a:rPr>
              <a:t>les adjectifs qualificatifs au féminin</a:t>
            </a:r>
          </a:p>
          <a:p>
            <a:pPr marL="171450" indent="-171450" algn="just">
              <a:buFontTx/>
              <a:buChar char="-"/>
            </a:pPr>
            <a:r>
              <a:rPr lang="fr-FR" sz="1100" dirty="0">
                <a:latin typeface="Comic Sans MS" panose="030F0702030302020204" pitchFamily="66" charset="0"/>
              </a:rPr>
              <a:t>les adjectifs qualificatifs au pluriel</a:t>
            </a:r>
          </a:p>
          <a:p>
            <a:pPr algn="just"/>
            <a:r>
              <a:rPr lang="fr-FR" sz="1200" b="1" dirty="0">
                <a:latin typeface="Comic Sans MS" panose="030F0702030302020204" pitchFamily="66" charset="0"/>
              </a:rPr>
              <a:t>Donne le participe passé et le participe présent des verbes</a:t>
            </a:r>
            <a:endParaRPr lang="fr-FR" sz="1200" dirty="0">
              <a:latin typeface="Comic Sans MS" panose="030F0702030302020204" pitchFamily="66" charset="0"/>
            </a:endParaRPr>
          </a:p>
        </p:txBody>
      </p:sp>
    </p:spTree>
    <p:extLst>
      <p:ext uri="{BB962C8B-B14F-4D97-AF65-F5344CB8AC3E}">
        <p14:creationId xmlns:p14="http://schemas.microsoft.com/office/powerpoint/2010/main" val="3620547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173</Words>
  <Application>Microsoft Office PowerPoint</Application>
  <PresentationFormat>Affichage à l'écran (4:3)</PresentationFormat>
  <Paragraphs>73</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 Grande Maikresse</dc:creator>
  <cp:lastModifiedBy>La Grande Maikresse</cp:lastModifiedBy>
  <cp:revision>33</cp:revision>
  <dcterms:created xsi:type="dcterms:W3CDTF">2014-07-18T13:37:01Z</dcterms:created>
  <dcterms:modified xsi:type="dcterms:W3CDTF">2014-08-15T06:25:45Z</dcterms:modified>
</cp:coreProperties>
</file>