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8" r:id="rId2"/>
    <p:sldId id="271" r:id="rId3"/>
    <p:sldId id="267" r:id="rId4"/>
    <p:sldId id="272" r:id="rId5"/>
    <p:sldId id="273" r:id="rId6"/>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00"/>
    <a:srgbClr val="F4AF88"/>
    <a:srgbClr val="FFD357"/>
    <a:srgbClr val="FFF2CD"/>
    <a:srgbClr val="FEE3AC"/>
    <a:srgbClr val="DEA400"/>
    <a:srgbClr val="C08E00"/>
    <a:srgbClr val="FEDD9C"/>
    <a:srgbClr val="FFC729"/>
    <a:srgbClr val="FFE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p:cViewPr>
        <p:scale>
          <a:sx n="100" d="100"/>
          <a:sy n="100" d="100"/>
        </p:scale>
        <p:origin x="-1056" y="2508"/>
      </p:cViewPr>
      <p:guideLst>
        <p:guide orient="horz" pos="3289"/>
        <p:guide pos="2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31/10/2014</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smtClean="0"/>
              <a:t>Modifiez le style du titre</a:t>
            </a:r>
            <a:endParaRPr lang="fr-F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smtClean="0"/>
              <a:t>Modifiez le style du titre</a:t>
            </a:r>
            <a:endParaRPr lang="fr-F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46EECC-1494-4A94-92E8-2069CFE9F7B8}" type="datetimeFigureOut">
              <a:rPr lang="fr-FR" smtClean="0"/>
              <a:t>31/10/2014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46EECC-1494-4A94-92E8-2069CFE9F7B8}" type="datetimeFigureOut">
              <a:rPr lang="fr-FR" smtClean="0"/>
              <a:t>31/10/2014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46EECC-1494-4A94-92E8-2069CFE9F7B8}" type="datetimeFigureOut">
              <a:rPr lang="fr-FR" smtClean="0"/>
              <a:t>31/10/2014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31/10/2014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31/10/2014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31/10/2014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31/10/2014</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à coins arrondis 6"/>
          <p:cNvSpPr/>
          <p:nvPr/>
        </p:nvSpPr>
        <p:spPr>
          <a:xfrm>
            <a:off x="202046" y="1420396"/>
            <a:ext cx="3338915" cy="1639858"/>
          </a:xfrm>
          <a:prstGeom prst="roundRect">
            <a:avLst>
              <a:gd name="adj" fmla="val 8758"/>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8" name="ZoneTexte 7"/>
          <p:cNvSpPr txBox="1"/>
          <p:nvPr/>
        </p:nvSpPr>
        <p:spPr>
          <a:xfrm>
            <a:off x="202047" y="1480298"/>
            <a:ext cx="3338914" cy="1579956"/>
          </a:xfrm>
          <a:prstGeom prst="rect">
            <a:avLst/>
          </a:prstGeom>
          <a:noFill/>
        </p:spPr>
        <p:txBody>
          <a:bodyPr wrap="square" lIns="101636" tIns="50818" rIns="101636" bIns="50818" rtlCol="0">
            <a:spAutoFit/>
          </a:bodyPr>
          <a:lstStyle/>
          <a:p>
            <a:pPr>
              <a:lnSpc>
                <a:spcPct val="80000"/>
              </a:lnSpc>
            </a:pPr>
            <a:r>
              <a:rPr lang="fr-FR" sz="1500" dirty="0" smtClean="0">
                <a:latin typeface="KG Primary Italics" panose="02000506000000020003" pitchFamily="2" charset="0"/>
                <a:ea typeface="Clensey" panose="02000603000000000000" pitchFamily="2" charset="0"/>
              </a:rPr>
              <a:t>Vers 1520, un moine allemand appelé Luther critique fortement l’église catholique. Il pense que le clergé ne donne pas bon exemple : les curés sont ignorants, les évêques et les papes font mal leur travail et vivent dans le luxe. Il crée la première église protestante. Vers 1540, le Français Calvin introduit en France les idées de cette réforme. </a:t>
            </a:r>
          </a:p>
        </p:txBody>
      </p:sp>
      <p:sp>
        <p:nvSpPr>
          <p:cNvPr id="10" name="ZoneTexte 9"/>
          <p:cNvSpPr txBox="1"/>
          <p:nvPr/>
        </p:nvSpPr>
        <p:spPr>
          <a:xfrm>
            <a:off x="555087" y="885943"/>
            <a:ext cx="3321815" cy="518127"/>
          </a:xfrm>
          <a:prstGeom prst="rect">
            <a:avLst/>
          </a:prstGeom>
          <a:noFill/>
        </p:spPr>
        <p:txBody>
          <a:bodyPr wrap="square" lIns="101636" tIns="50818" rIns="101636" bIns="50818" rtlCol="0">
            <a:spAutoFit/>
          </a:bodyPr>
          <a:lstStyle/>
          <a:p>
            <a:r>
              <a:rPr lang="fr-FR" sz="2700" spc="-50" dirty="0" smtClean="0">
                <a:latin typeface="Fineliner Script" pitchFamily="50" charset="0"/>
              </a:rPr>
              <a:t>Les débuts du protestantisme</a:t>
            </a:r>
            <a:endParaRPr lang="fr-FR" sz="2700" spc="-50" dirty="0">
              <a:latin typeface="Fineliner Script" pitchFamily="50" charset="0"/>
            </a:endParaRPr>
          </a:p>
        </p:txBody>
      </p:sp>
      <p:sp>
        <p:nvSpPr>
          <p:cNvPr id="41" name="Ellipse 4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83896" y="153716"/>
            <a:ext cx="633259"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082207" y="88919"/>
            <a:ext cx="4917509"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réformes religieuses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39" name="ZoneTexte 38"/>
          <p:cNvSpPr txBox="1"/>
          <p:nvPr/>
        </p:nvSpPr>
        <p:spPr>
          <a:xfrm>
            <a:off x="5505125" y="3400589"/>
            <a:ext cx="1754424" cy="1099825"/>
          </a:xfrm>
          <a:prstGeom prst="rect">
            <a:avLst/>
          </a:prstGeom>
          <a:noFill/>
        </p:spPr>
        <p:txBody>
          <a:bodyPr wrap="square" lIns="101636" tIns="50818" rIns="101636" bIns="50818" rtlCol="0">
            <a:spAutoFit/>
          </a:bodyPr>
          <a:lstStyle/>
          <a:p>
            <a:pPr>
              <a:lnSpc>
                <a:spcPct val="80000"/>
              </a:lnSpc>
            </a:pPr>
            <a:r>
              <a:rPr lang="fr-FR" sz="2700" dirty="0" smtClean="0">
                <a:latin typeface="Fineliner Script" pitchFamily="50" charset="0"/>
              </a:rPr>
              <a:t>    Le redressement catholique</a:t>
            </a:r>
            <a:endParaRPr lang="fr-FR" sz="2700" dirty="0">
              <a:latin typeface="Fineliner Script" pitchFamily="50" charset="0"/>
            </a:endParaRPr>
          </a:p>
        </p:txBody>
      </p:sp>
      <p:sp>
        <p:nvSpPr>
          <p:cNvPr id="46" name="Rectangle à coins arrondis 45"/>
          <p:cNvSpPr/>
          <p:nvPr/>
        </p:nvSpPr>
        <p:spPr>
          <a:xfrm>
            <a:off x="5414356" y="4534965"/>
            <a:ext cx="1640117" cy="3493841"/>
          </a:xfrm>
          <a:prstGeom prst="roundRect">
            <a:avLst>
              <a:gd name="adj" fmla="val 7477"/>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47" name="ZoneTexte 46"/>
          <p:cNvSpPr txBox="1"/>
          <p:nvPr/>
        </p:nvSpPr>
        <p:spPr>
          <a:xfrm>
            <a:off x="5400873" y="4660910"/>
            <a:ext cx="1619866" cy="3241949"/>
          </a:xfrm>
          <a:prstGeom prst="rect">
            <a:avLst/>
          </a:prstGeom>
          <a:noFill/>
        </p:spPr>
        <p:txBody>
          <a:bodyPr wrap="square" lIns="101636" tIns="50818" rIns="101636" bIns="50818" rtlCol="0">
            <a:spAutoFit/>
          </a:bodyPr>
          <a:lstStyle/>
          <a:p>
            <a:pPr>
              <a:lnSpc>
                <a:spcPct val="80000"/>
              </a:lnSpc>
              <a:spcAft>
                <a:spcPts val="600"/>
              </a:spcAft>
            </a:pPr>
            <a:r>
              <a:rPr lang="fr-FR" sz="1500" dirty="0" smtClean="0">
                <a:latin typeface="KG Primary Italics" panose="02000506000000020003" pitchFamily="2" charset="0"/>
              </a:rPr>
              <a:t>L’église catholique doit se redresser pour arrêter les progrès du protestantisme et se renouveler. Pour cela, elle précise sa doctrine (l’ensemble de ses croyances) au cours du concile (réunion des évêques) de Trente (doc 2) de 1545 à 1563. Elle améliore la conduite du clergé et réaffirme l’autorité du pape. </a:t>
            </a:r>
            <a:endParaRPr lang="fr-FR" sz="1500" dirty="0" smtClean="0">
              <a:latin typeface="KG Primary Italics" panose="02000506000000020003" pitchFamily="2" charset="0"/>
              <a:ea typeface="Clensey" panose="02000603000000000000" pitchFamily="2" charset="0"/>
            </a:endParaRPr>
          </a:p>
        </p:txBody>
      </p:sp>
      <p:sp>
        <p:nvSpPr>
          <p:cNvPr id="13" name="Rectangle 12"/>
          <p:cNvSpPr/>
          <p:nvPr/>
        </p:nvSpPr>
        <p:spPr>
          <a:xfrm>
            <a:off x="159593" y="8284481"/>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Réponds aux questions</a:t>
            </a:r>
            <a:endParaRPr lang="fr-FR" dirty="0"/>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9" y="887309"/>
            <a:ext cx="487640" cy="458823"/>
          </a:xfrm>
          <a:prstGeom prst="rect">
            <a:avLst/>
          </a:prstGeom>
        </p:spPr>
      </p:pic>
      <p:sp>
        <p:nvSpPr>
          <p:cNvPr id="11" name="ZoneTexte 10"/>
          <p:cNvSpPr txBox="1"/>
          <p:nvPr/>
        </p:nvSpPr>
        <p:spPr>
          <a:xfrm>
            <a:off x="151772" y="917797"/>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1</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pic>
        <p:nvPicPr>
          <p:cNvPr id="40" name="Imag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9199" y="3348286"/>
            <a:ext cx="451732" cy="479259"/>
          </a:xfrm>
          <a:prstGeom prst="rect">
            <a:avLst/>
          </a:prstGeom>
        </p:spPr>
      </p:pic>
      <p:sp>
        <p:nvSpPr>
          <p:cNvPr id="48" name="ZoneTexte 47"/>
          <p:cNvSpPr txBox="1"/>
          <p:nvPr/>
        </p:nvSpPr>
        <p:spPr>
          <a:xfrm>
            <a:off x="5612064" y="3378774"/>
            <a:ext cx="183141"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2</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sp>
        <p:nvSpPr>
          <p:cNvPr id="15" name="ZoneTexte 14"/>
          <p:cNvSpPr txBox="1"/>
          <p:nvPr/>
        </p:nvSpPr>
        <p:spPr>
          <a:xfrm>
            <a:off x="190308" y="8657858"/>
            <a:ext cx="7014501" cy="1531188"/>
          </a:xfrm>
          <a:prstGeom prst="rect">
            <a:avLst/>
          </a:prstGeom>
          <a:noFill/>
        </p:spPr>
        <p:txBody>
          <a:bodyPr wrap="square" rtlCol="0">
            <a:spAutoFit/>
          </a:bodyPr>
          <a:lstStyle/>
          <a:p>
            <a:pPr>
              <a:spcAft>
                <a:spcPts val="600"/>
              </a:spcAft>
            </a:pPr>
            <a:r>
              <a:rPr lang="fr-FR" sz="1050" dirty="0" smtClean="0">
                <a:latin typeface="Short Stack" panose="02010500040000000007" pitchFamily="2" charset="0"/>
              </a:rPr>
              <a:t>1) Quels personnages sont à l’origine de ces réformes religieuses ? ____________________</a:t>
            </a:r>
          </a:p>
          <a:p>
            <a:pPr>
              <a:lnSpc>
                <a:spcPct val="150000"/>
              </a:lnSpc>
              <a:spcAft>
                <a:spcPts val="600"/>
              </a:spcAft>
            </a:pPr>
            <a:r>
              <a:rPr lang="fr-FR" sz="1050" dirty="0" smtClean="0">
                <a:latin typeface="Short Stack" panose="02010500040000000007" pitchFamily="2" charset="0"/>
              </a:rPr>
              <a:t>_________________________________________________________________________________</a:t>
            </a:r>
          </a:p>
          <a:p>
            <a:pPr>
              <a:lnSpc>
                <a:spcPct val="150000"/>
              </a:lnSpc>
              <a:spcAft>
                <a:spcPts val="600"/>
              </a:spcAft>
            </a:pPr>
            <a:r>
              <a:rPr lang="fr-FR" sz="1050" dirty="0" smtClean="0">
                <a:latin typeface="Short Stack" panose="02010500040000000007" pitchFamily="2" charset="0"/>
              </a:rPr>
              <a:t>2) Pourquoi l’église catholique </a:t>
            </a:r>
            <a:r>
              <a:rPr lang="fr-FR" sz="1050" dirty="0" err="1" smtClean="0">
                <a:latin typeface="Short Stack" panose="02010500040000000007" pitchFamily="2" charset="0"/>
              </a:rPr>
              <a:t>veut-elle</a:t>
            </a:r>
            <a:r>
              <a:rPr lang="fr-FR" sz="1050" dirty="0" smtClean="0">
                <a:latin typeface="Short Stack" panose="02010500040000000007" pitchFamily="2" charset="0"/>
              </a:rPr>
              <a:t> se redresser ? _______________________________</a:t>
            </a:r>
          </a:p>
          <a:p>
            <a:pPr>
              <a:lnSpc>
                <a:spcPct val="150000"/>
              </a:lnSpc>
              <a:spcAft>
                <a:spcPts val="600"/>
              </a:spcAft>
            </a:pPr>
            <a:r>
              <a:rPr lang="fr-FR" sz="1050" dirty="0" smtClean="0">
                <a:latin typeface="Short Stack" panose="02010500040000000007" pitchFamily="2" charset="0"/>
              </a:rPr>
              <a:t>_________________________________________________________________________________</a:t>
            </a:r>
          </a:p>
          <a:p>
            <a:pPr>
              <a:lnSpc>
                <a:spcPct val="150000"/>
              </a:lnSpc>
              <a:spcAft>
                <a:spcPts val="600"/>
              </a:spcAft>
            </a:pPr>
            <a:r>
              <a:rPr lang="fr-FR" sz="1050" dirty="0" smtClean="0">
                <a:latin typeface="Short Stack" panose="02010500040000000007" pitchFamily="2" charset="0"/>
              </a:rPr>
              <a:t>3) Comment le fait-elle ? Et quand ? ________________________________________________</a:t>
            </a:r>
          </a:p>
        </p:txBody>
      </p:sp>
      <p:sp>
        <p:nvSpPr>
          <p:cNvPr id="53" name="ZoneTexte 52"/>
          <p:cNvSpPr txBox="1"/>
          <p:nvPr/>
        </p:nvSpPr>
        <p:spPr>
          <a:xfrm>
            <a:off x="5703634" y="3044179"/>
            <a:ext cx="1618385" cy="276999"/>
          </a:xfrm>
          <a:prstGeom prst="rect">
            <a:avLst/>
          </a:prstGeom>
          <a:noFill/>
        </p:spPr>
        <p:txBody>
          <a:bodyPr wrap="square" rtlCol="0">
            <a:spAutoFit/>
          </a:bodyPr>
          <a:lstStyle/>
          <a:p>
            <a:pPr algn="ctr"/>
            <a:r>
              <a:rPr lang="fr-FR" sz="1200" dirty="0" smtClean="0">
                <a:latin typeface="KG Primary Italics" panose="02000506000000020003" pitchFamily="2" charset="0"/>
              </a:rPr>
              <a:t>Doc 1 : Luther et Calvin</a:t>
            </a:r>
            <a:endParaRPr lang="fr-FR" sz="1200" dirty="0">
              <a:latin typeface="KG Primary Italics" panose="02000506000000020003" pitchFamily="2" charset="0"/>
            </a:endParaRPr>
          </a:p>
        </p:txBody>
      </p:sp>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788742" y="1116038"/>
            <a:ext cx="3416067" cy="1928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descr="C:\Users\Sandrine\Pictures\2014-10-30 hist cm2\1.jpg"/>
          <p:cNvPicPr>
            <a:picLocks noChangeAspect="1" noChangeArrowheads="1"/>
          </p:cNvPicPr>
          <p:nvPr/>
        </p:nvPicPr>
        <p:blipFill rotWithShape="1">
          <a:blip r:embed="rId7">
            <a:extLst>
              <a:ext uri="{28A0092B-C50C-407E-A947-70E740481C1C}">
                <a14:useLocalDpi xmlns:a14="http://schemas.microsoft.com/office/drawing/2010/main" val="0"/>
              </a:ext>
            </a:extLst>
          </a:blip>
          <a:srcRect l="5559" r="5496"/>
          <a:stretch/>
        </p:blipFill>
        <p:spPr bwMode="auto">
          <a:xfrm>
            <a:off x="221010" y="4283402"/>
            <a:ext cx="4993701" cy="3816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7" name="ZoneTexte 36"/>
          <p:cNvSpPr txBox="1"/>
          <p:nvPr/>
        </p:nvSpPr>
        <p:spPr>
          <a:xfrm>
            <a:off x="2776299" y="8111847"/>
            <a:ext cx="2455006" cy="276999"/>
          </a:xfrm>
          <a:prstGeom prst="rect">
            <a:avLst/>
          </a:prstGeom>
          <a:noFill/>
        </p:spPr>
        <p:txBody>
          <a:bodyPr wrap="square" rtlCol="0">
            <a:spAutoFit/>
          </a:bodyPr>
          <a:lstStyle/>
          <a:p>
            <a:pPr algn="r"/>
            <a:r>
              <a:rPr lang="fr-FR" sz="1200" b="1" dirty="0" smtClean="0">
                <a:latin typeface="KG Primary Italics" panose="02000506000000020003" pitchFamily="2" charset="0"/>
              </a:rPr>
              <a:t>Doc 2 : </a:t>
            </a:r>
            <a:r>
              <a:rPr lang="fr-FR" sz="1200" dirty="0" smtClean="0">
                <a:latin typeface="KG Primary Italics" panose="02000506000000020003" pitchFamily="2" charset="0"/>
              </a:rPr>
              <a:t>Concile de Trente (1545-1563)</a:t>
            </a:r>
            <a:endParaRPr lang="fr-FR" sz="1200" dirty="0">
              <a:latin typeface="KG Primary Italics" panose="02000506000000020003" pitchFamily="2" charset="0"/>
            </a:endParaRP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6417" y="3276278"/>
            <a:ext cx="4032448" cy="792088"/>
          </a:xfrm>
          <a:prstGeom prst="rect">
            <a:avLst/>
          </a:prstGeom>
        </p:spPr>
      </p:pic>
      <p:sp>
        <p:nvSpPr>
          <p:cNvPr id="17" name="Ellipse 16"/>
          <p:cNvSpPr/>
          <p:nvPr/>
        </p:nvSpPr>
        <p:spPr>
          <a:xfrm>
            <a:off x="241178" y="3367172"/>
            <a:ext cx="953184" cy="593571"/>
          </a:xfrm>
          <a:prstGeom prst="ellipse">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271747" y="3437524"/>
            <a:ext cx="922614" cy="523220"/>
          </a:xfrm>
          <a:prstGeom prst="rect">
            <a:avLst/>
          </a:prstGeom>
          <a:noFill/>
        </p:spPr>
        <p:txBody>
          <a:bodyPr wrap="square" rtlCol="0">
            <a:spAutoFit/>
          </a:bodyPr>
          <a:lstStyle/>
          <a:p>
            <a:pPr algn="ctr"/>
            <a:r>
              <a:rPr lang="fr-FR" sz="1400" dirty="0" smtClean="0">
                <a:latin typeface="Mrs Chocolat" pitchFamily="2" charset="0"/>
              </a:rPr>
              <a:t>Le sais-tu ?</a:t>
            </a:r>
            <a:endParaRPr lang="fr-FR" sz="1400" dirty="0">
              <a:latin typeface="Mrs Chocolat" pitchFamily="2" charset="0"/>
            </a:endParaRPr>
          </a:p>
        </p:txBody>
      </p:sp>
      <p:sp>
        <p:nvSpPr>
          <p:cNvPr id="18" name="ZoneTexte 17"/>
          <p:cNvSpPr txBox="1"/>
          <p:nvPr/>
        </p:nvSpPr>
        <p:spPr>
          <a:xfrm>
            <a:off x="1440433" y="3340064"/>
            <a:ext cx="3732434" cy="646331"/>
          </a:xfrm>
          <a:prstGeom prst="rect">
            <a:avLst/>
          </a:prstGeom>
          <a:noFill/>
        </p:spPr>
        <p:txBody>
          <a:bodyPr wrap="square" rtlCol="0">
            <a:spAutoFit/>
          </a:bodyPr>
          <a:lstStyle/>
          <a:p>
            <a:r>
              <a:rPr lang="fr-FR" sz="1200" dirty="0" smtClean="0"/>
              <a:t>La réforme commence en octobre 1517 lorsque Luther affiche sur la porte de l’église d’un château les reproches qu’il fait à l’Eglise et ses propositions pour la réformer.</a:t>
            </a:r>
            <a:endParaRPr lang="fr-FR" sz="1200"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5544" y="7279531"/>
            <a:ext cx="309264" cy="1231330"/>
          </a:xfrm>
          <a:prstGeom prst="rect">
            <a:avLst/>
          </a:prstGeom>
        </p:spPr>
      </p:pic>
    </p:spTree>
    <p:extLst>
      <p:ext uri="{BB962C8B-B14F-4D97-AF65-F5344CB8AC3E}">
        <p14:creationId xmlns:p14="http://schemas.microsoft.com/office/powerpoint/2010/main" val="78677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Ellipse 4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2" name="Rectangle 41"/>
          <p:cNvSpPr/>
          <p:nvPr/>
        </p:nvSpPr>
        <p:spPr>
          <a:xfrm>
            <a:off x="183896" y="153716"/>
            <a:ext cx="633259"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4" name="Rectangle 43"/>
          <p:cNvSpPr/>
          <p:nvPr/>
        </p:nvSpPr>
        <p:spPr>
          <a:xfrm>
            <a:off x="1082207" y="88919"/>
            <a:ext cx="4917509"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réformes religieuses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13" name="Rectangle 12"/>
          <p:cNvSpPr/>
          <p:nvPr/>
        </p:nvSpPr>
        <p:spPr>
          <a:xfrm>
            <a:off x="72281" y="3524240"/>
            <a:ext cx="3096619"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28" name="Rectangle à coins arrondis 27"/>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7" name="ZoneTexte 26"/>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9" name="ZoneTexte 28"/>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15" name="ZoneTexte 14"/>
          <p:cNvSpPr txBox="1"/>
          <p:nvPr/>
        </p:nvSpPr>
        <p:spPr>
          <a:xfrm>
            <a:off x="102996" y="3865548"/>
            <a:ext cx="3213291" cy="3284745"/>
          </a:xfrm>
          <a:prstGeom prst="rect">
            <a:avLst/>
          </a:prstGeom>
          <a:noFill/>
        </p:spPr>
        <p:txBody>
          <a:bodyPr wrap="square" rtlCol="0">
            <a:spAutoFit/>
          </a:bodyPr>
          <a:lstStyle/>
          <a:p>
            <a:pPr marL="228600" indent="-228600">
              <a:lnSpc>
                <a:spcPct val="130000"/>
              </a:lnSpc>
              <a:spcAft>
                <a:spcPts val="600"/>
              </a:spcAft>
              <a:buAutoNum type="arabicParenR"/>
            </a:pPr>
            <a:r>
              <a:rPr lang="fr-FR" sz="1050" dirty="0" smtClean="0">
                <a:latin typeface="Short Stack" panose="02010500040000000007" pitchFamily="2" charset="0"/>
              </a:rPr>
              <a:t>Il y a eu 8 </a:t>
            </a:r>
            <a:r>
              <a:rPr lang="fr-FR" sz="1050" spc="-70" dirty="0" smtClean="0">
                <a:latin typeface="Short Stack" panose="02010500040000000007" pitchFamily="2" charset="0"/>
              </a:rPr>
              <a:t>guerres</a:t>
            </a:r>
            <a:r>
              <a:rPr lang="fr-FR" sz="1050" dirty="0" smtClean="0">
                <a:latin typeface="Short Stack" panose="02010500040000000007" pitchFamily="2" charset="0"/>
              </a:rPr>
              <a:t> de religion ______</a:t>
            </a:r>
          </a:p>
          <a:p>
            <a:pPr marL="228600" indent="-228600">
              <a:lnSpc>
                <a:spcPct val="130000"/>
              </a:lnSpc>
              <a:spcAft>
                <a:spcPts val="600"/>
              </a:spcAft>
              <a:buAutoNum type="arabicParenR"/>
            </a:pPr>
            <a:r>
              <a:rPr lang="fr-FR" sz="1050" dirty="0" smtClean="0">
                <a:latin typeface="Short Stack" panose="02010500040000000007" pitchFamily="2" charset="0"/>
              </a:rPr>
              <a:t>Pendant les guerres de religion, de nombreux catholiques sont tués ______</a:t>
            </a:r>
          </a:p>
          <a:p>
            <a:pPr marL="228600" indent="-228600">
              <a:lnSpc>
                <a:spcPct val="130000"/>
              </a:lnSpc>
              <a:spcAft>
                <a:spcPts val="600"/>
              </a:spcAft>
              <a:buAutoNum type="arabicParenR"/>
            </a:pPr>
            <a:r>
              <a:rPr lang="fr-FR" sz="1050" dirty="0" smtClean="0">
                <a:latin typeface="Short Stack" panose="02010500040000000007" pitchFamily="2" charset="0"/>
              </a:rPr>
              <a:t>Le nouveau roi s’appelle Henri IV ______</a:t>
            </a:r>
          </a:p>
          <a:p>
            <a:pPr marL="228600" indent="-228600">
              <a:lnSpc>
                <a:spcPct val="130000"/>
              </a:lnSpc>
              <a:spcAft>
                <a:spcPts val="600"/>
              </a:spcAft>
              <a:buAutoNum type="arabicParenR"/>
            </a:pPr>
            <a:r>
              <a:rPr lang="fr-FR" sz="1050" dirty="0" smtClean="0">
                <a:latin typeface="Short Stack" panose="02010500040000000007" pitchFamily="2" charset="0"/>
              </a:rPr>
              <a:t>Il est tout de suite accepté par les catholiques ______</a:t>
            </a:r>
          </a:p>
          <a:p>
            <a:pPr marL="228600" indent="-228600">
              <a:lnSpc>
                <a:spcPct val="130000"/>
              </a:lnSpc>
              <a:spcAft>
                <a:spcPts val="600"/>
              </a:spcAft>
              <a:buAutoNum type="arabicParenR"/>
            </a:pPr>
            <a:r>
              <a:rPr lang="fr-FR" sz="1050" dirty="0" smtClean="0">
                <a:latin typeface="Short Stack" panose="02010500040000000007" pitchFamily="2" charset="0"/>
              </a:rPr>
              <a:t>Il devient protestant en 1589 ______</a:t>
            </a:r>
          </a:p>
          <a:p>
            <a:pPr marL="228600" indent="-228600">
              <a:lnSpc>
                <a:spcPct val="130000"/>
              </a:lnSpc>
              <a:spcAft>
                <a:spcPts val="600"/>
              </a:spcAft>
              <a:buAutoNum type="arabicParenR"/>
            </a:pPr>
            <a:r>
              <a:rPr lang="fr-FR" sz="1050" dirty="0" smtClean="0">
                <a:latin typeface="Short Stack" panose="02010500040000000007" pitchFamily="2" charset="0"/>
              </a:rPr>
              <a:t>L’Edit de Nantes permet de pratiquer la religion que l’on veut ______</a:t>
            </a:r>
          </a:p>
          <a:p>
            <a:pPr marL="228600" indent="-228600">
              <a:lnSpc>
                <a:spcPct val="130000"/>
              </a:lnSpc>
              <a:spcAft>
                <a:spcPts val="600"/>
              </a:spcAft>
              <a:buAutoNum type="arabicParenR"/>
            </a:pPr>
            <a:r>
              <a:rPr lang="fr-FR" sz="1050" spc="-50" dirty="0" smtClean="0">
                <a:latin typeface="Short Stack" panose="02010500040000000007" pitchFamily="2" charset="0"/>
              </a:rPr>
              <a:t>Henri IV est mort de </a:t>
            </a:r>
            <a:r>
              <a:rPr lang="fr-FR" sz="1050" dirty="0" smtClean="0">
                <a:latin typeface="Short Stack" panose="02010500040000000007" pitchFamily="2" charset="0"/>
              </a:rPr>
              <a:t>vieillesse</a:t>
            </a:r>
            <a:r>
              <a:rPr lang="fr-FR" sz="1050" spc="-50" dirty="0" smtClean="0">
                <a:latin typeface="Short Stack" panose="02010500040000000007" pitchFamily="2" charset="0"/>
              </a:rPr>
              <a:t> ______</a:t>
            </a:r>
          </a:p>
        </p:txBody>
      </p:sp>
      <p:sp>
        <p:nvSpPr>
          <p:cNvPr id="38" name="ZoneTexte 37"/>
          <p:cNvSpPr txBox="1"/>
          <p:nvPr/>
        </p:nvSpPr>
        <p:spPr>
          <a:xfrm>
            <a:off x="568936" y="973733"/>
            <a:ext cx="2747352" cy="518127"/>
          </a:xfrm>
          <a:prstGeom prst="rect">
            <a:avLst/>
          </a:prstGeom>
          <a:noFill/>
        </p:spPr>
        <p:txBody>
          <a:bodyPr wrap="square" lIns="101636" tIns="50818" rIns="101636" bIns="50818" rtlCol="0">
            <a:spAutoFit/>
          </a:bodyPr>
          <a:lstStyle/>
          <a:p>
            <a:r>
              <a:rPr lang="fr-FR" sz="2700" dirty="0" smtClean="0">
                <a:latin typeface="Fineliner Script" pitchFamily="50" charset="0"/>
              </a:rPr>
              <a:t>Les guerres de religion</a:t>
            </a:r>
            <a:endParaRPr lang="fr-FR" sz="2700" dirty="0">
              <a:latin typeface="Fineliner Script" pitchFamily="50" charset="0"/>
            </a:endParaRPr>
          </a:p>
        </p:txBody>
      </p:sp>
      <p:sp>
        <p:nvSpPr>
          <p:cNvPr id="49" name="Rectangle à coins arrondis 48"/>
          <p:cNvSpPr/>
          <p:nvPr/>
        </p:nvSpPr>
        <p:spPr>
          <a:xfrm>
            <a:off x="226563" y="1460548"/>
            <a:ext cx="2870054" cy="1527698"/>
          </a:xfrm>
          <a:prstGeom prst="roundRect">
            <a:avLst>
              <a:gd name="adj" fmla="val 7477"/>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50" name="ZoneTexte 49"/>
          <p:cNvSpPr txBox="1"/>
          <p:nvPr/>
        </p:nvSpPr>
        <p:spPr>
          <a:xfrm>
            <a:off x="235918" y="1527774"/>
            <a:ext cx="2860699" cy="1395290"/>
          </a:xfrm>
          <a:prstGeom prst="rect">
            <a:avLst/>
          </a:prstGeom>
          <a:noFill/>
        </p:spPr>
        <p:txBody>
          <a:bodyPr wrap="square" lIns="101636" tIns="50818" rIns="101636" bIns="50818" rtlCol="0">
            <a:spAutoFit/>
          </a:bodyPr>
          <a:lstStyle/>
          <a:p>
            <a:pPr>
              <a:lnSpc>
                <a:spcPct val="80000"/>
              </a:lnSpc>
              <a:spcAft>
                <a:spcPts val="600"/>
              </a:spcAft>
            </a:pPr>
            <a:r>
              <a:rPr lang="fr-FR" sz="1500" dirty="0" smtClean="0">
                <a:latin typeface="KG Primary Italics" panose="02000506000000020003" pitchFamily="2" charset="0"/>
              </a:rPr>
              <a:t>De 1562 à 1598, huit guerres de religion opposent les catholiques et le roi aux protestants. L’épisode le plus connu est le massacre de la Saint Barthélémy dans la nuit du 23 au 24 août 1572. Des milliers de protestants sont tués à Paris et en Province.</a:t>
            </a:r>
            <a:endParaRPr lang="fr-FR" sz="1500" dirty="0" smtClean="0">
              <a:latin typeface="KG Primary Italics" panose="02000506000000020003" pitchFamily="2" charset="0"/>
              <a:ea typeface="Clensey" panose="02000603000000000000" pitchFamily="2" charset="0"/>
            </a:endParaRPr>
          </a:p>
        </p:txBody>
      </p:sp>
      <p:pic>
        <p:nvPicPr>
          <p:cNvPr id="51" name="Imag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00" y="972022"/>
            <a:ext cx="487640" cy="458823"/>
          </a:xfrm>
          <a:prstGeom prst="rect">
            <a:avLst/>
          </a:prstGeom>
        </p:spPr>
      </p:pic>
      <p:sp>
        <p:nvSpPr>
          <p:cNvPr id="55" name="ZoneTexte 54"/>
          <p:cNvSpPr txBox="1"/>
          <p:nvPr/>
        </p:nvSpPr>
        <p:spPr>
          <a:xfrm>
            <a:off x="161683" y="100251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3</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705" y="1027738"/>
            <a:ext cx="3744360" cy="2319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ZoneTexte 51"/>
          <p:cNvSpPr txBox="1"/>
          <p:nvPr/>
        </p:nvSpPr>
        <p:spPr>
          <a:xfrm>
            <a:off x="508762" y="3147410"/>
            <a:ext cx="2747450" cy="276999"/>
          </a:xfrm>
          <a:prstGeom prst="rect">
            <a:avLst/>
          </a:prstGeom>
          <a:noFill/>
        </p:spPr>
        <p:txBody>
          <a:bodyPr wrap="square" rtlCol="0">
            <a:spAutoFit/>
          </a:bodyPr>
          <a:lstStyle/>
          <a:p>
            <a:pPr algn="r"/>
            <a:r>
              <a:rPr lang="fr-FR" sz="1200" dirty="0" smtClean="0">
                <a:latin typeface="KG Primary Italics" panose="02000506000000020003" pitchFamily="2" charset="0"/>
              </a:rPr>
              <a:t>Doc 3 : Le massacre de la Saint Barthélémy</a:t>
            </a:r>
            <a:endParaRPr lang="fr-FR" sz="1200" dirty="0">
              <a:latin typeface="KG Primary Italics" panose="02000506000000020003" pitchFamily="2" charset="0"/>
            </a:endParaRPr>
          </a:p>
        </p:txBody>
      </p:sp>
      <p:sp>
        <p:nvSpPr>
          <p:cNvPr id="54" name="ZoneTexte 53"/>
          <p:cNvSpPr txBox="1"/>
          <p:nvPr/>
        </p:nvSpPr>
        <p:spPr>
          <a:xfrm>
            <a:off x="3825902" y="3494013"/>
            <a:ext cx="2747352" cy="518127"/>
          </a:xfrm>
          <a:prstGeom prst="rect">
            <a:avLst/>
          </a:prstGeom>
          <a:noFill/>
        </p:spPr>
        <p:txBody>
          <a:bodyPr wrap="square" lIns="101636" tIns="50818" rIns="101636" bIns="50818" rtlCol="0">
            <a:spAutoFit/>
          </a:bodyPr>
          <a:lstStyle/>
          <a:p>
            <a:r>
              <a:rPr lang="fr-FR" sz="2700" dirty="0" smtClean="0">
                <a:latin typeface="Fineliner Script" pitchFamily="50" charset="0"/>
              </a:rPr>
              <a:t>Henri IV</a:t>
            </a:r>
            <a:endParaRPr lang="fr-FR" sz="2700" dirty="0">
              <a:latin typeface="Fineliner Script" pitchFamily="50" charset="0"/>
            </a:endParaRPr>
          </a:p>
        </p:txBody>
      </p:sp>
      <p:sp>
        <p:nvSpPr>
          <p:cNvPr id="56" name="Rectangle à coins arrondis 55"/>
          <p:cNvSpPr/>
          <p:nvPr/>
        </p:nvSpPr>
        <p:spPr>
          <a:xfrm>
            <a:off x="3411521" y="3980827"/>
            <a:ext cx="3717544" cy="2031755"/>
          </a:xfrm>
          <a:prstGeom prst="roundRect">
            <a:avLst>
              <a:gd name="adj" fmla="val 7477"/>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dirty="0"/>
          </a:p>
        </p:txBody>
      </p:sp>
      <p:sp>
        <p:nvSpPr>
          <p:cNvPr id="57" name="ZoneTexte 56"/>
          <p:cNvSpPr txBox="1"/>
          <p:nvPr/>
        </p:nvSpPr>
        <p:spPr>
          <a:xfrm>
            <a:off x="3420877" y="4048054"/>
            <a:ext cx="3708188" cy="1918510"/>
          </a:xfrm>
          <a:prstGeom prst="rect">
            <a:avLst/>
          </a:prstGeom>
          <a:noFill/>
        </p:spPr>
        <p:txBody>
          <a:bodyPr wrap="square" lIns="101636" tIns="50818" rIns="101636" bIns="50818" rtlCol="0">
            <a:spAutoFit/>
          </a:bodyPr>
          <a:lstStyle/>
          <a:p>
            <a:pPr>
              <a:lnSpc>
                <a:spcPct val="80000"/>
              </a:lnSpc>
              <a:spcAft>
                <a:spcPts val="600"/>
              </a:spcAft>
            </a:pPr>
            <a:r>
              <a:rPr lang="fr-FR" sz="1500" dirty="0" smtClean="0">
                <a:latin typeface="KG Primary Italics" panose="02000506000000020003" pitchFamily="2" charset="0"/>
              </a:rPr>
              <a:t>Le trône revient en 1589 au protestant Henri de Navarre, futur Henri IV. Mais les catholiques ne veulent pas d’un roi protestant. Il se convertit au catholicisme en 1593 pour rétablir la paix et se faire reconnaître par les catholiques.</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Il met fin aux guerres de religion et accorde la liberté religieuse par l’Edit de Nantes en 1598.</a:t>
            </a:r>
          </a:p>
          <a:p>
            <a:pPr>
              <a:lnSpc>
                <a:spcPct val="80000"/>
              </a:lnSpc>
              <a:spcAft>
                <a:spcPts val="600"/>
              </a:spcAft>
            </a:pPr>
            <a:r>
              <a:rPr lang="fr-FR" sz="1500" dirty="0" smtClean="0">
                <a:latin typeface="KG Primary Italics" panose="02000506000000020003" pitchFamily="2" charset="0"/>
                <a:ea typeface="Clensey" panose="02000603000000000000" pitchFamily="2" charset="0"/>
              </a:rPr>
              <a:t>Mais ce roi, artisan de paix, se fait assassiner par Ravaillac en 1610.</a:t>
            </a:r>
          </a:p>
        </p:txBody>
      </p:sp>
      <p:pic>
        <p:nvPicPr>
          <p:cNvPr id="58" name="Imag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166" y="3492302"/>
            <a:ext cx="487640" cy="458823"/>
          </a:xfrm>
          <a:prstGeom prst="rect">
            <a:avLst/>
          </a:prstGeom>
        </p:spPr>
      </p:pic>
      <p:sp>
        <p:nvSpPr>
          <p:cNvPr id="59" name="ZoneTexte 58"/>
          <p:cNvSpPr txBox="1"/>
          <p:nvPr/>
        </p:nvSpPr>
        <p:spPr>
          <a:xfrm>
            <a:off x="3418649" y="3522790"/>
            <a:ext cx="407252" cy="379627"/>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1800" b="1"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rPr>
              <a:t>4</a:t>
            </a:r>
            <a:endParaRPr lang="fr-FR" sz="1600" b="1" dirty="0">
              <a:ln w="18415" cmpd="sng">
                <a:solidFill>
                  <a:schemeClr val="bg1"/>
                </a:solidFill>
                <a:prstDash val="solid"/>
              </a:ln>
              <a:solidFill>
                <a:schemeClr val="bg1"/>
              </a:solidFill>
              <a:effectLst>
                <a:outerShdw blurRad="63500" dir="3600000" algn="tl" rotWithShape="0">
                  <a:srgbClr val="000000">
                    <a:alpha val="70000"/>
                  </a:srgbClr>
                </a:outerShdw>
              </a:effectLst>
              <a:latin typeface="Chinacat" panose="00000400000000000000" pitchFamily="2" charset="0"/>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326" y="7308726"/>
            <a:ext cx="1782930"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95" b="6873"/>
          <a:stretch/>
        </p:blipFill>
        <p:spPr bwMode="auto">
          <a:xfrm>
            <a:off x="4187622" y="6222431"/>
            <a:ext cx="2928231" cy="2094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entagone 1"/>
          <p:cNvSpPr/>
          <p:nvPr/>
        </p:nvSpPr>
        <p:spPr>
          <a:xfrm>
            <a:off x="365309" y="9684990"/>
            <a:ext cx="6839501" cy="576064"/>
          </a:xfrm>
          <a:prstGeom prst="homePlat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207249" y="8532862"/>
            <a:ext cx="5065832" cy="683264"/>
          </a:xfrm>
          <a:prstGeom prst="rect">
            <a:avLst/>
          </a:prstGeom>
        </p:spPr>
        <p:txBody>
          <a:bodyPr wrap="square">
            <a:spAutoFit/>
          </a:bodyPr>
          <a:lstStyle/>
          <a:p>
            <a:pPr marL="342900" indent="-342900">
              <a:lnSpc>
                <a:spcPct val="80000"/>
              </a:lnSpc>
              <a:buFont typeface="Arial" charset="0"/>
              <a:buChar char="•"/>
            </a:pPr>
            <a:r>
              <a:rPr lang="fr-FR" sz="1600" dirty="0" smtClean="0">
                <a:latin typeface="Fineliner Script" pitchFamily="50" charset="0"/>
              </a:rPr>
              <a:t>Ecris au bon endroit :   a) Edit de Nantes,   b) mort de Ravaillac c) Calvin,   d) massacre St Barthélémy,   e) Luther</a:t>
            </a:r>
          </a:p>
          <a:p>
            <a:pPr marL="342900" indent="-342900">
              <a:lnSpc>
                <a:spcPct val="80000"/>
              </a:lnSpc>
              <a:buFont typeface="Arial" charset="0"/>
              <a:buChar char="•"/>
            </a:pPr>
            <a:r>
              <a:rPr lang="fr-FR" sz="1600" dirty="0" smtClean="0">
                <a:latin typeface="Fineliner Script" pitchFamily="50" charset="0"/>
              </a:rPr>
              <a:t>Repasse en rouge la période du règne de Henri IV </a:t>
            </a:r>
            <a:endParaRPr lang="fr-FR" sz="1600" dirty="0"/>
          </a:p>
        </p:txBody>
      </p:sp>
      <p:cxnSp>
        <p:nvCxnSpPr>
          <p:cNvPr id="4" name="Connecteur droit 3"/>
          <p:cNvCxnSpPr/>
          <p:nvPr/>
        </p:nvCxnSpPr>
        <p:spPr>
          <a:xfrm>
            <a:off x="360313" y="9540974"/>
            <a:ext cx="656091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92755" y="946896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2046209" y="946896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3914698" y="946896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5642890" y="946896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594968" y="9468966"/>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6731" y="9252942"/>
            <a:ext cx="432104" cy="234286"/>
          </a:xfrm>
          <a:prstGeom prst="rect">
            <a:avLst/>
          </a:prstGeom>
          <a:noFill/>
        </p:spPr>
        <p:txBody>
          <a:bodyPr wrap="square" lIns="36000" tIns="36000" rIns="36000" bIns="36000" rtlCol="0">
            <a:spAutoFit/>
          </a:bodyPr>
          <a:lstStyle/>
          <a:p>
            <a:pPr algn="ctr"/>
            <a:r>
              <a:rPr lang="fr-FR" sz="1050" dirty="0" smtClean="0"/>
              <a:t>1520</a:t>
            </a:r>
            <a:endParaRPr lang="fr-FR" sz="1050" dirty="0"/>
          </a:p>
        </p:txBody>
      </p:sp>
      <p:sp>
        <p:nvSpPr>
          <p:cNvPr id="60" name="ZoneTexte 59"/>
          <p:cNvSpPr txBox="1"/>
          <p:nvPr/>
        </p:nvSpPr>
        <p:spPr>
          <a:xfrm>
            <a:off x="1828915" y="9252942"/>
            <a:ext cx="432104" cy="234286"/>
          </a:xfrm>
          <a:prstGeom prst="rect">
            <a:avLst/>
          </a:prstGeom>
          <a:noFill/>
        </p:spPr>
        <p:txBody>
          <a:bodyPr wrap="square" lIns="36000" tIns="36000" rIns="36000" bIns="36000" rtlCol="0">
            <a:spAutoFit/>
          </a:bodyPr>
          <a:lstStyle/>
          <a:p>
            <a:pPr algn="ctr"/>
            <a:r>
              <a:rPr lang="fr-FR" sz="1050" dirty="0" smtClean="0"/>
              <a:t>1540</a:t>
            </a:r>
            <a:endParaRPr lang="fr-FR" sz="1050" dirty="0"/>
          </a:p>
        </p:txBody>
      </p:sp>
      <p:sp>
        <p:nvSpPr>
          <p:cNvPr id="62" name="ZoneTexte 61"/>
          <p:cNvSpPr txBox="1"/>
          <p:nvPr/>
        </p:nvSpPr>
        <p:spPr>
          <a:xfrm>
            <a:off x="3692693" y="9252942"/>
            <a:ext cx="432104" cy="234286"/>
          </a:xfrm>
          <a:prstGeom prst="rect">
            <a:avLst/>
          </a:prstGeom>
          <a:noFill/>
        </p:spPr>
        <p:txBody>
          <a:bodyPr wrap="square" lIns="36000" tIns="36000" rIns="36000" bIns="36000" rtlCol="0">
            <a:spAutoFit/>
          </a:bodyPr>
          <a:lstStyle/>
          <a:p>
            <a:pPr algn="ctr"/>
            <a:r>
              <a:rPr lang="fr-FR" sz="1050" dirty="0" smtClean="0"/>
              <a:t>1572</a:t>
            </a:r>
            <a:endParaRPr lang="fr-FR" sz="1050" dirty="0"/>
          </a:p>
        </p:txBody>
      </p:sp>
      <p:sp>
        <p:nvSpPr>
          <p:cNvPr id="64" name="ZoneTexte 63"/>
          <p:cNvSpPr txBox="1"/>
          <p:nvPr/>
        </p:nvSpPr>
        <p:spPr>
          <a:xfrm>
            <a:off x="5435686" y="9252942"/>
            <a:ext cx="432104" cy="234286"/>
          </a:xfrm>
          <a:prstGeom prst="rect">
            <a:avLst/>
          </a:prstGeom>
          <a:noFill/>
        </p:spPr>
        <p:txBody>
          <a:bodyPr wrap="square" lIns="36000" tIns="36000" rIns="36000" bIns="36000" rtlCol="0">
            <a:spAutoFit/>
          </a:bodyPr>
          <a:lstStyle/>
          <a:p>
            <a:pPr algn="ctr"/>
            <a:r>
              <a:rPr lang="fr-FR" sz="1050" dirty="0" smtClean="0"/>
              <a:t>1598</a:t>
            </a:r>
            <a:endParaRPr lang="fr-FR" sz="1050" dirty="0"/>
          </a:p>
        </p:txBody>
      </p:sp>
      <p:sp>
        <p:nvSpPr>
          <p:cNvPr id="65" name="ZoneTexte 64"/>
          <p:cNvSpPr txBox="1"/>
          <p:nvPr/>
        </p:nvSpPr>
        <p:spPr>
          <a:xfrm>
            <a:off x="6365363" y="9252942"/>
            <a:ext cx="432104" cy="234286"/>
          </a:xfrm>
          <a:prstGeom prst="rect">
            <a:avLst/>
          </a:prstGeom>
          <a:noFill/>
        </p:spPr>
        <p:txBody>
          <a:bodyPr wrap="square" lIns="36000" tIns="36000" rIns="36000" bIns="36000" rtlCol="0">
            <a:spAutoFit/>
          </a:bodyPr>
          <a:lstStyle/>
          <a:p>
            <a:pPr algn="ctr"/>
            <a:r>
              <a:rPr lang="fr-FR" sz="1050" dirty="0" smtClean="0"/>
              <a:t>1610</a:t>
            </a:r>
            <a:endParaRPr lang="fr-FR" sz="1050" dirty="0"/>
          </a:p>
        </p:txBody>
      </p:sp>
      <p:sp>
        <p:nvSpPr>
          <p:cNvPr id="17" name="Rectangle 16"/>
          <p:cNvSpPr/>
          <p:nvPr/>
        </p:nvSpPr>
        <p:spPr>
          <a:xfrm>
            <a:off x="2218214" y="7824976"/>
            <a:ext cx="1670491" cy="707886"/>
          </a:xfrm>
          <a:prstGeom prst="rect">
            <a:avLst/>
          </a:prstGeom>
        </p:spPr>
        <p:txBody>
          <a:bodyPr wrap="square">
            <a:spAutoFit/>
          </a:bodyPr>
          <a:lstStyle/>
          <a:p>
            <a:pPr lvl="0"/>
            <a:r>
              <a:rPr lang="fr-FR" dirty="0">
                <a:solidFill>
                  <a:prstClr val="black"/>
                </a:solidFill>
                <a:latin typeface="Short Stack" panose="02010500040000000007" pitchFamily="2" charset="0"/>
                <a:sym typeface="Wingdings"/>
              </a:rPr>
              <a:t> </a:t>
            </a:r>
            <a:r>
              <a:rPr lang="fr-FR" dirty="0">
                <a:solidFill>
                  <a:prstClr val="black"/>
                </a:solidFill>
                <a:latin typeface="Fineliner Script" pitchFamily="50" charset="0"/>
              </a:rPr>
              <a:t>Sur cette ligne du temps : </a:t>
            </a:r>
          </a:p>
        </p:txBody>
      </p:sp>
      <p:sp>
        <p:nvSpPr>
          <p:cNvPr id="18" name="Ellipse 17"/>
          <p:cNvSpPr/>
          <p:nvPr/>
        </p:nvSpPr>
        <p:spPr>
          <a:xfrm>
            <a:off x="641840" y="9756998"/>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1803372" y="9756998"/>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p:cNvSpPr/>
          <p:nvPr/>
        </p:nvSpPr>
        <p:spPr>
          <a:xfrm>
            <a:off x="3659868" y="9756998"/>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5400053" y="9756998"/>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3238048" y="6222431"/>
            <a:ext cx="938574" cy="830997"/>
          </a:xfrm>
          <a:prstGeom prst="rect">
            <a:avLst/>
          </a:prstGeom>
          <a:noFill/>
        </p:spPr>
        <p:txBody>
          <a:bodyPr wrap="square" rtlCol="0">
            <a:spAutoFit/>
          </a:bodyPr>
          <a:lstStyle/>
          <a:p>
            <a:pPr algn="r"/>
            <a:r>
              <a:rPr lang="fr-FR" sz="1200" dirty="0" smtClean="0">
                <a:latin typeface="KG Primary Italics" panose="02000506000000020003" pitchFamily="2" charset="0"/>
              </a:rPr>
              <a:t>Doc 4 : L’assassinat de Henri IV par Ravaillac</a:t>
            </a:r>
            <a:endParaRPr lang="fr-FR" sz="1200" dirty="0">
              <a:latin typeface="KG Primary Italics" panose="02000506000000020003" pitchFamily="2" charset="0"/>
            </a:endParaRPr>
          </a:p>
        </p:txBody>
      </p:sp>
      <p:sp>
        <p:nvSpPr>
          <p:cNvPr id="72" name="ZoneTexte 71"/>
          <p:cNvSpPr txBox="1"/>
          <p:nvPr/>
        </p:nvSpPr>
        <p:spPr>
          <a:xfrm>
            <a:off x="2047152" y="7308726"/>
            <a:ext cx="1575123" cy="276999"/>
          </a:xfrm>
          <a:prstGeom prst="rect">
            <a:avLst/>
          </a:prstGeom>
          <a:noFill/>
        </p:spPr>
        <p:txBody>
          <a:bodyPr wrap="square" rtlCol="0">
            <a:spAutoFit/>
          </a:bodyPr>
          <a:lstStyle/>
          <a:p>
            <a:r>
              <a:rPr lang="fr-FR" sz="1200" dirty="0" smtClean="0">
                <a:latin typeface="KG Primary Italics" panose="02000506000000020003" pitchFamily="2" charset="0"/>
              </a:rPr>
              <a:t>Doc 4 : Le roi Henri IV</a:t>
            </a:r>
            <a:endParaRPr lang="fr-FR" sz="1200" dirty="0">
              <a:latin typeface="KG Primary Italics" panose="02000506000000020003" pitchFamily="2" charset="0"/>
            </a:endParaRPr>
          </a:p>
        </p:txBody>
      </p:sp>
      <p:sp>
        <p:nvSpPr>
          <p:cNvPr id="73" name="Ellipse 72"/>
          <p:cNvSpPr/>
          <p:nvPr/>
        </p:nvSpPr>
        <p:spPr>
          <a:xfrm>
            <a:off x="6338578" y="9756998"/>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Image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7057" y="8381652"/>
            <a:ext cx="309264" cy="1231330"/>
          </a:xfrm>
          <a:prstGeom prst="rect">
            <a:avLst/>
          </a:prstGeom>
        </p:spPr>
      </p:pic>
    </p:spTree>
    <p:extLst>
      <p:ext uri="{BB962C8B-B14F-4D97-AF65-F5344CB8AC3E}">
        <p14:creationId xmlns:p14="http://schemas.microsoft.com/office/powerpoint/2010/main" val="357785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3603341"/>
            <a:ext cx="6984492" cy="5001529"/>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627417"/>
            <a:ext cx="6971296" cy="5122464"/>
          </a:xfrm>
          <a:prstGeom prst="rect">
            <a:avLst/>
          </a:prstGeom>
        </p:spPr>
        <p:txBody>
          <a:bodyPr wrap="square" lIns="101636" tIns="50818" rIns="101636" bIns="50818">
            <a:spAutoFit/>
          </a:bodyPr>
          <a:lstStyle/>
          <a:p>
            <a:r>
              <a:rPr lang="fr-FR" sz="1600" dirty="0" smtClean="0">
                <a:latin typeface="KG Primary Italics" panose="02000506000000020003" pitchFamily="2" charset="0"/>
              </a:rPr>
              <a:t>	         </a:t>
            </a:r>
            <a:r>
              <a:rPr lang="fr-FR" sz="1800" dirty="0" smtClean="0">
                <a:effectLst>
                  <a:outerShdw blurRad="38100" dist="38100" dir="2700000" algn="tl">
                    <a:srgbClr val="000000">
                      <a:alpha val="43137"/>
                    </a:srgbClr>
                  </a:outerShdw>
                </a:effectLst>
                <a:latin typeface="KG Primary Italics" panose="02000506000000020003" pitchFamily="2" charset="0"/>
              </a:rPr>
              <a:t>Le début du protestantisme</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a:latin typeface="Short Stack" panose="02010500040000000007" pitchFamily="2" charset="0"/>
                <a:ea typeface="Clensey" panose="02000603000000000000" pitchFamily="2" charset="0"/>
              </a:rPr>
              <a:t>Vers 1520, un moine allemand appelé </a:t>
            </a:r>
            <a:r>
              <a:rPr lang="fr-FR" sz="1000" dirty="0" smtClean="0">
                <a:latin typeface="Short Stack" panose="02010500040000000007" pitchFamily="2" charset="0"/>
                <a:ea typeface="Clensey" panose="02000603000000000000" pitchFamily="2" charset="0"/>
              </a:rPr>
              <a:t>______________ critique </a:t>
            </a:r>
            <a:r>
              <a:rPr lang="fr-FR" sz="1000" dirty="0">
                <a:latin typeface="Short Stack" panose="02010500040000000007" pitchFamily="2" charset="0"/>
                <a:ea typeface="Clensey" panose="02000603000000000000" pitchFamily="2" charset="0"/>
              </a:rPr>
              <a:t>fortement l’église </a:t>
            </a:r>
            <a:r>
              <a:rPr lang="fr-FR" sz="1000" dirty="0" smtClean="0">
                <a:latin typeface="Short Stack" panose="02010500040000000007" pitchFamily="2" charset="0"/>
                <a:ea typeface="Clensey" panose="02000603000000000000" pitchFamily="2" charset="0"/>
              </a:rPr>
              <a:t>__________________________ . Il </a:t>
            </a:r>
            <a:r>
              <a:rPr lang="fr-FR" sz="1000" dirty="0">
                <a:latin typeface="Short Stack" panose="02010500040000000007" pitchFamily="2" charset="0"/>
                <a:ea typeface="Clensey" panose="02000603000000000000" pitchFamily="2" charset="0"/>
              </a:rPr>
              <a:t>crée la première église __________________________ </a:t>
            </a:r>
            <a:r>
              <a:rPr lang="fr-FR" sz="1000" dirty="0" smtClean="0">
                <a:latin typeface="Short Stack" panose="02010500040000000007" pitchFamily="2" charset="0"/>
                <a:ea typeface="Clensey" panose="02000603000000000000" pitchFamily="2" charset="0"/>
              </a:rPr>
              <a:t>. </a:t>
            </a:r>
            <a:r>
              <a:rPr lang="fr-FR" sz="1000" dirty="0">
                <a:latin typeface="Short Stack" panose="02010500040000000007" pitchFamily="2" charset="0"/>
                <a:ea typeface="Clensey" panose="02000603000000000000" pitchFamily="2" charset="0"/>
              </a:rPr>
              <a:t>Vers 1540, le Français ______________ </a:t>
            </a:r>
            <a:r>
              <a:rPr lang="fr-FR" sz="1000" dirty="0" smtClean="0">
                <a:latin typeface="Short Stack" panose="02010500040000000007" pitchFamily="2" charset="0"/>
                <a:ea typeface="Clensey" panose="02000603000000000000" pitchFamily="2" charset="0"/>
              </a:rPr>
              <a:t>introduit </a:t>
            </a:r>
            <a:r>
              <a:rPr lang="fr-FR" sz="1000" dirty="0">
                <a:latin typeface="Short Stack" panose="02010500040000000007" pitchFamily="2" charset="0"/>
                <a:ea typeface="Clensey" panose="02000603000000000000" pitchFamily="2" charset="0"/>
              </a:rPr>
              <a:t>en France les idées de cette réforme. </a:t>
            </a:r>
            <a:r>
              <a:rPr lang="fr-FR" sz="1000" dirty="0"/>
              <a:t> </a:t>
            </a:r>
            <a:endParaRPr lang="fr-FR" sz="1000" dirty="0" smtClean="0"/>
          </a:p>
          <a:p>
            <a:endParaRPr lang="fr-FR" sz="1000" dirty="0"/>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 redressement de l’église catholique</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smtClean="0">
                <a:latin typeface="Short Stack" panose="02010500040000000007" pitchFamily="2" charset="0"/>
              </a:rPr>
              <a:t>L’église </a:t>
            </a:r>
            <a:r>
              <a:rPr lang="fr-FR" sz="1000" dirty="0">
                <a:latin typeface="Short Stack" panose="02010500040000000007" pitchFamily="2" charset="0"/>
              </a:rPr>
              <a:t>catholique doit se </a:t>
            </a:r>
            <a:r>
              <a:rPr lang="fr-FR" sz="1000" dirty="0" smtClean="0">
                <a:latin typeface="Short Stack" panose="02010500040000000007" pitchFamily="2" charset="0"/>
                <a:ea typeface="Clensey" panose="02000603000000000000" pitchFamily="2" charset="0"/>
              </a:rPr>
              <a:t>__________________ </a:t>
            </a:r>
            <a:r>
              <a:rPr lang="fr-FR" sz="1000" dirty="0" smtClean="0">
                <a:latin typeface="Short Stack" panose="02010500040000000007" pitchFamily="2" charset="0"/>
              </a:rPr>
              <a:t>pour </a:t>
            </a:r>
            <a:r>
              <a:rPr lang="fr-FR" sz="1000" dirty="0">
                <a:latin typeface="Short Stack" panose="02010500040000000007" pitchFamily="2" charset="0"/>
              </a:rPr>
              <a:t>arrêter les progrès du protestantisme et se renouveler. Pour cela, elle précise sa </a:t>
            </a:r>
            <a:r>
              <a:rPr lang="fr-FR" sz="1000" dirty="0" smtClean="0">
                <a:latin typeface="Short Stack" panose="02010500040000000007" pitchFamily="2" charset="0"/>
              </a:rPr>
              <a:t>doctrine* au </a:t>
            </a:r>
            <a:r>
              <a:rPr lang="fr-FR" sz="1000" dirty="0">
                <a:latin typeface="Short Stack" panose="02010500040000000007" pitchFamily="2" charset="0"/>
              </a:rPr>
              <a:t>cours du </a:t>
            </a:r>
            <a:r>
              <a:rPr lang="fr-FR" sz="1000" dirty="0" smtClean="0">
                <a:latin typeface="Short Stack" panose="02010500040000000007" pitchFamily="2" charset="0"/>
              </a:rPr>
              <a:t>concile* </a:t>
            </a:r>
            <a:r>
              <a:rPr lang="fr-FR" sz="1000" dirty="0">
                <a:latin typeface="Short Stack" panose="02010500040000000007" pitchFamily="2" charset="0"/>
              </a:rPr>
              <a:t>de Trente </a:t>
            </a:r>
            <a:r>
              <a:rPr lang="fr-FR" sz="1000" dirty="0" smtClean="0">
                <a:latin typeface="Short Stack" panose="02010500040000000007" pitchFamily="2" charset="0"/>
              </a:rPr>
              <a:t>de __________ à </a:t>
            </a:r>
            <a:r>
              <a:rPr lang="fr-FR" sz="1000" dirty="0">
                <a:latin typeface="Short Stack" panose="02010500040000000007" pitchFamily="2" charset="0"/>
              </a:rPr>
              <a:t>__________ </a:t>
            </a:r>
            <a:r>
              <a:rPr lang="fr-FR" sz="1000" dirty="0" smtClean="0">
                <a:latin typeface="Short Stack" panose="02010500040000000007" pitchFamily="2" charset="0"/>
              </a:rPr>
              <a:t>et rétablit l’autorité du ___________ .</a:t>
            </a:r>
          </a:p>
          <a:p>
            <a:endParaRPr lang="fr-FR" sz="1000" dirty="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Les guerres de religion</a:t>
            </a:r>
          </a:p>
          <a:p>
            <a:pPr>
              <a:lnSpc>
                <a:spcPct val="150000"/>
              </a:lnSpc>
            </a:pPr>
            <a:r>
              <a:rPr lang="fr-FR" sz="1000" dirty="0" smtClean="0">
                <a:latin typeface="Short Stack" panose="02010500040000000007" pitchFamily="2" charset="0"/>
              </a:rPr>
              <a:t>De </a:t>
            </a:r>
            <a:r>
              <a:rPr lang="fr-FR" sz="1000" dirty="0">
                <a:latin typeface="Short Stack" panose="02010500040000000007" pitchFamily="2" charset="0"/>
              </a:rPr>
              <a:t>1562 à 1598, huit guerres de religion opposent les catholiques et le roi aux </a:t>
            </a:r>
            <a:r>
              <a:rPr lang="fr-FR" sz="1000" dirty="0" smtClean="0">
                <a:latin typeface="Short Stack" panose="02010500040000000007" pitchFamily="2" charset="0"/>
                <a:ea typeface="Clensey" panose="02000603000000000000" pitchFamily="2" charset="0"/>
              </a:rPr>
              <a:t>__________________________ </a:t>
            </a:r>
            <a:r>
              <a:rPr lang="fr-FR" sz="1000" dirty="0" smtClean="0">
                <a:latin typeface="Short Stack" panose="02010500040000000007" pitchFamily="2" charset="0"/>
              </a:rPr>
              <a:t>. </a:t>
            </a:r>
            <a:r>
              <a:rPr lang="fr-FR" sz="1000" dirty="0">
                <a:latin typeface="Short Stack" panose="02010500040000000007" pitchFamily="2" charset="0"/>
              </a:rPr>
              <a:t>L’épisode le plus connu est le massacre de la </a:t>
            </a:r>
            <a:r>
              <a:rPr lang="fr-FR" sz="1000" dirty="0" smtClean="0">
                <a:latin typeface="Short Stack" panose="02010500040000000007" pitchFamily="2" charset="0"/>
                <a:ea typeface="Clensey" panose="02000603000000000000" pitchFamily="2" charset="0"/>
              </a:rPr>
              <a:t>_____________ </a:t>
            </a:r>
          </a:p>
          <a:p>
            <a:pPr>
              <a:lnSpc>
                <a:spcPct val="150000"/>
              </a:lnSpc>
            </a:pPr>
            <a:r>
              <a:rPr lang="fr-FR" sz="1000" dirty="0" smtClean="0">
                <a:latin typeface="Short Stack" panose="02010500040000000007" pitchFamily="2" charset="0"/>
                <a:ea typeface="Clensey" panose="02000603000000000000" pitchFamily="2" charset="0"/>
              </a:rPr>
              <a:t>______________________</a:t>
            </a:r>
            <a:r>
              <a:rPr lang="fr-FR" sz="1000" dirty="0" smtClean="0">
                <a:latin typeface="Short Stack" panose="02010500040000000007" pitchFamily="2" charset="0"/>
              </a:rPr>
              <a:t> en août </a:t>
            </a:r>
            <a:r>
              <a:rPr lang="fr-FR" sz="1000" dirty="0">
                <a:latin typeface="Short Stack" panose="02010500040000000007" pitchFamily="2" charset="0"/>
              </a:rPr>
              <a:t>1572. Des milliers de protestants sont </a:t>
            </a:r>
            <a:r>
              <a:rPr lang="fr-FR" sz="1000" dirty="0" smtClean="0">
                <a:latin typeface="Short Stack" panose="02010500040000000007" pitchFamily="2" charset="0"/>
              </a:rPr>
              <a:t>tués. </a:t>
            </a:r>
            <a:endParaRPr lang="fr-FR" sz="1000" dirty="0">
              <a:latin typeface="Short Stack" panose="02010500040000000007" pitchFamily="2" charset="0"/>
              <a:ea typeface="Clensey" panose="02000603000000000000" pitchFamily="2" charset="0"/>
            </a:endParaRPr>
          </a:p>
          <a:p>
            <a:endParaRPr lang="fr-FR" sz="1000" dirty="0" smtClean="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Henri IV</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smtClean="0">
                <a:latin typeface="Short Stack" panose="02010500040000000007" pitchFamily="2" charset="0"/>
              </a:rPr>
              <a:t>Henri IV, protestant, devient roi en __________ . Mais les catholiques le rejettent. Il se convertit au </a:t>
            </a:r>
            <a:r>
              <a:rPr lang="fr-FR" sz="1000" dirty="0">
                <a:latin typeface="Short Stack" panose="02010500040000000007" pitchFamily="2" charset="0"/>
                <a:ea typeface="Clensey" panose="02000603000000000000" pitchFamily="2" charset="0"/>
              </a:rPr>
              <a:t>______________________</a:t>
            </a:r>
            <a:r>
              <a:rPr lang="fr-FR" sz="1000" dirty="0">
                <a:latin typeface="Short Stack" panose="02010500040000000007" pitchFamily="2" charset="0"/>
              </a:rPr>
              <a:t> </a:t>
            </a:r>
            <a:r>
              <a:rPr lang="fr-FR" sz="1000" dirty="0" smtClean="0">
                <a:latin typeface="Short Stack" panose="02010500040000000007" pitchFamily="2" charset="0"/>
              </a:rPr>
              <a:t>en 1593 pour rétablir la ____________ et se faire accepter.</a:t>
            </a:r>
          </a:p>
          <a:p>
            <a:pPr>
              <a:lnSpc>
                <a:spcPct val="150000"/>
              </a:lnSpc>
            </a:pPr>
            <a:r>
              <a:rPr lang="fr-FR" sz="1000" dirty="0" smtClean="0">
                <a:latin typeface="Short Stack" panose="02010500040000000007" pitchFamily="2" charset="0"/>
                <a:ea typeface="Clensey" panose="02000603000000000000" pitchFamily="2" charset="0"/>
              </a:rPr>
              <a:t>Il </a:t>
            </a:r>
            <a:r>
              <a:rPr lang="fr-FR" sz="1000" dirty="0">
                <a:latin typeface="Short Stack" panose="02010500040000000007" pitchFamily="2" charset="0"/>
                <a:ea typeface="Clensey" panose="02000603000000000000" pitchFamily="2" charset="0"/>
              </a:rPr>
              <a:t>met fin aux guerres de religion et accorde la </a:t>
            </a:r>
            <a:r>
              <a:rPr lang="fr-FR" sz="1000" dirty="0" smtClean="0">
                <a:latin typeface="Short Stack" panose="02010500040000000007" pitchFamily="2" charset="0"/>
                <a:ea typeface="Clensey" panose="02000603000000000000" pitchFamily="2" charset="0"/>
              </a:rPr>
              <a:t>________________ ____________________ par </a:t>
            </a:r>
            <a:r>
              <a:rPr lang="fr-FR" sz="1000" dirty="0">
                <a:latin typeface="Short Stack" panose="02010500040000000007" pitchFamily="2" charset="0"/>
                <a:ea typeface="Clensey" panose="02000603000000000000" pitchFamily="2" charset="0"/>
              </a:rPr>
              <a:t>l’Edit de Nantes en 1598.</a:t>
            </a:r>
          </a:p>
          <a:p>
            <a:pPr>
              <a:lnSpc>
                <a:spcPct val="150000"/>
              </a:lnSpc>
            </a:pPr>
            <a:r>
              <a:rPr lang="fr-FR" sz="1000" dirty="0">
                <a:latin typeface="Short Stack" panose="02010500040000000007" pitchFamily="2" charset="0"/>
                <a:ea typeface="Clensey" panose="02000603000000000000" pitchFamily="2" charset="0"/>
              </a:rPr>
              <a:t>Mais ce roi, artisan de paix, se fait </a:t>
            </a:r>
            <a:r>
              <a:rPr lang="fr-FR" sz="1000" dirty="0" smtClean="0">
                <a:latin typeface="Short Stack" panose="02010500040000000007" pitchFamily="2" charset="0"/>
                <a:ea typeface="Clensey" panose="02000603000000000000" pitchFamily="2" charset="0"/>
              </a:rPr>
              <a:t>_____________________ par </a:t>
            </a:r>
            <a:r>
              <a:rPr lang="fr-FR" sz="1000" dirty="0">
                <a:latin typeface="Short Stack" panose="02010500040000000007" pitchFamily="2" charset="0"/>
                <a:ea typeface="Clensey" panose="02000603000000000000" pitchFamily="2" charset="0"/>
              </a:rPr>
              <a:t>Ravaillac en 1610.</a:t>
            </a:r>
          </a:p>
        </p:txBody>
      </p:sp>
      <p:sp>
        <p:nvSpPr>
          <p:cNvPr id="44" name="Ellipse 43"/>
          <p:cNvSpPr/>
          <p:nvPr/>
        </p:nvSpPr>
        <p:spPr>
          <a:xfrm>
            <a:off x="155019" y="3492302"/>
            <a:ext cx="1373185" cy="471960"/>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232133" y="3492302"/>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83896" y="153716"/>
            <a:ext cx="633259"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082202" y="88919"/>
            <a:ext cx="4917509" cy="595071"/>
          </a:xfrm>
          <a:prstGeom prst="rect">
            <a:avLst/>
          </a:prstGeom>
          <a:noFill/>
          <a:ln>
            <a:noFill/>
          </a:ln>
        </p:spPr>
        <p:txBody>
          <a:bodyPr wrap="none" lIns="101636" tIns="50818" rIns="101636" bIns="50818">
            <a:spAutoFit/>
          </a:bodyPr>
          <a:lstStyle/>
          <a:p>
            <a:pPr algn="ct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réformes religieuses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3" name="Pentagone 2"/>
          <p:cNvSpPr/>
          <p:nvPr/>
        </p:nvSpPr>
        <p:spPr>
          <a:xfrm>
            <a:off x="112285" y="1339335"/>
            <a:ext cx="7092525" cy="1504895"/>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504329" y="1332062"/>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611427" y="1332062"/>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288305" y="254892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p:nvPr/>
        </p:nvCxnSpPr>
        <p:spPr>
          <a:xfrm>
            <a:off x="6135219" y="1339335"/>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88305" y="2548925"/>
            <a:ext cx="493302" cy="246221"/>
          </a:xfrm>
          <a:prstGeom prst="rect">
            <a:avLst/>
          </a:prstGeom>
          <a:noFill/>
        </p:spPr>
        <p:txBody>
          <a:bodyPr wrap="square" rtlCol="0">
            <a:spAutoFit/>
          </a:bodyPr>
          <a:lstStyle/>
          <a:p>
            <a:r>
              <a:rPr lang="fr-FR" sz="1000" dirty="0" smtClean="0">
                <a:latin typeface="Chinacat" panose="00000400000000000000" pitchFamily="2" charset="0"/>
              </a:rPr>
              <a:t>1510</a:t>
            </a:r>
            <a:endParaRPr lang="fr-FR" sz="1000" dirty="0">
              <a:latin typeface="Chinacat" panose="00000400000000000000" pitchFamily="2" charset="0"/>
            </a:endParaRPr>
          </a:p>
        </p:txBody>
      </p:sp>
      <p:sp>
        <p:nvSpPr>
          <p:cNvPr id="39" name="ZoneTexte 38"/>
          <p:cNvSpPr txBox="1"/>
          <p:nvPr/>
        </p:nvSpPr>
        <p:spPr>
          <a:xfrm>
            <a:off x="4508106" y="1785596"/>
            <a:ext cx="1001093" cy="338554"/>
          </a:xfrm>
          <a:prstGeom prst="rect">
            <a:avLst/>
          </a:prstGeom>
          <a:solidFill>
            <a:schemeClr val="bg1"/>
          </a:solidFill>
        </p:spPr>
        <p:txBody>
          <a:bodyPr wrap="square" rtlCol="0">
            <a:spAutoFit/>
          </a:bodyPr>
          <a:lstStyle/>
          <a:p>
            <a:pPr algn="ctr"/>
            <a:r>
              <a:rPr lang="fr-FR" sz="800" dirty="0" smtClean="0">
                <a:latin typeface="Short Stack" panose="02010500040000000007" pitchFamily="2" charset="0"/>
              </a:rPr>
              <a:t>Les guerres de religion</a:t>
            </a:r>
            <a:endParaRPr lang="fr-FR" sz="800" dirty="0">
              <a:latin typeface="Short Stack" panose="02010500040000000007" pitchFamily="2" charset="0"/>
            </a:endParaRPr>
          </a:p>
        </p:txBody>
      </p:sp>
      <p:sp>
        <p:nvSpPr>
          <p:cNvPr id="30" name="Ellipse 29"/>
          <p:cNvSpPr/>
          <p:nvPr/>
        </p:nvSpPr>
        <p:spPr>
          <a:xfrm>
            <a:off x="3395403" y="254892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395403" y="2548925"/>
            <a:ext cx="493302" cy="246221"/>
          </a:xfrm>
          <a:prstGeom prst="rect">
            <a:avLst/>
          </a:prstGeom>
          <a:noFill/>
        </p:spPr>
        <p:txBody>
          <a:bodyPr wrap="square" rtlCol="0">
            <a:spAutoFit/>
          </a:bodyPr>
          <a:lstStyle/>
          <a:p>
            <a:r>
              <a:rPr lang="fr-FR" sz="1000" dirty="0" smtClean="0">
                <a:latin typeface="Chinacat" panose="00000400000000000000" pitchFamily="2" charset="0"/>
              </a:rPr>
              <a:t>1550</a:t>
            </a:r>
            <a:endParaRPr lang="fr-FR" sz="1000" dirty="0">
              <a:latin typeface="Chinacat" panose="00000400000000000000" pitchFamily="2" charset="0"/>
            </a:endParaRPr>
          </a:p>
        </p:txBody>
      </p:sp>
      <p:sp>
        <p:nvSpPr>
          <p:cNvPr id="32" name="Ellipse 31"/>
          <p:cNvSpPr/>
          <p:nvPr/>
        </p:nvSpPr>
        <p:spPr>
          <a:xfrm>
            <a:off x="5888568" y="255619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888568" y="2556198"/>
            <a:ext cx="493302" cy="246221"/>
          </a:xfrm>
          <a:prstGeom prst="rect">
            <a:avLst/>
          </a:prstGeom>
          <a:noFill/>
        </p:spPr>
        <p:txBody>
          <a:bodyPr wrap="square" rtlCol="0">
            <a:spAutoFit/>
          </a:bodyPr>
          <a:lstStyle/>
          <a:p>
            <a:r>
              <a:rPr lang="fr-FR" sz="1000" dirty="0" smtClean="0">
                <a:latin typeface="Chinacat" panose="00000400000000000000" pitchFamily="2" charset="0"/>
              </a:rPr>
              <a:t>1600</a:t>
            </a:r>
            <a:endParaRPr lang="fr-FR" sz="1000" dirty="0">
              <a:latin typeface="Chinacat" panose="00000400000000000000" pitchFamily="2" charset="0"/>
            </a:endParaRPr>
          </a:p>
        </p:txBody>
      </p:sp>
      <p:sp>
        <p:nvSpPr>
          <p:cNvPr id="35" name="ZoneTexte 34"/>
          <p:cNvSpPr txBox="1"/>
          <p:nvPr/>
        </p:nvSpPr>
        <p:spPr>
          <a:xfrm>
            <a:off x="697749" y="1911566"/>
            <a:ext cx="901077" cy="246221"/>
          </a:xfrm>
          <a:prstGeom prst="rect">
            <a:avLst/>
          </a:prstGeom>
          <a:noFill/>
        </p:spPr>
        <p:txBody>
          <a:bodyPr wrap="square" rtlCol="0">
            <a:spAutoFit/>
          </a:bodyPr>
          <a:lstStyle/>
          <a:p>
            <a:pPr algn="ctr"/>
            <a:r>
              <a:rPr lang="fr-FR" sz="1000" dirty="0" smtClean="0">
                <a:latin typeface="Chinacat" panose="00000400000000000000" pitchFamily="2" charset="0"/>
              </a:rPr>
              <a:t>Vers 1520</a:t>
            </a:r>
            <a:endParaRPr lang="fr-FR" sz="1000" dirty="0">
              <a:latin typeface="Chinacat" panose="00000400000000000000" pitchFamily="2" charset="0"/>
            </a:endParaRPr>
          </a:p>
        </p:txBody>
      </p:sp>
      <p:sp>
        <p:nvSpPr>
          <p:cNvPr id="11" name="ZoneTexte 10"/>
          <p:cNvSpPr txBox="1"/>
          <p:nvPr/>
        </p:nvSpPr>
        <p:spPr>
          <a:xfrm>
            <a:off x="650150" y="2094533"/>
            <a:ext cx="1006307" cy="461665"/>
          </a:xfrm>
          <a:prstGeom prst="rect">
            <a:avLst/>
          </a:prstGeom>
          <a:noFill/>
        </p:spPr>
        <p:txBody>
          <a:bodyPr wrap="square" rtlCol="0">
            <a:spAutoFit/>
          </a:bodyPr>
          <a:lstStyle/>
          <a:p>
            <a:pPr algn="ctr"/>
            <a:r>
              <a:rPr lang="fr-FR" sz="800" dirty="0" smtClean="0">
                <a:latin typeface="Short Stack" panose="02010500040000000007" pitchFamily="2" charset="0"/>
              </a:rPr>
              <a:t>Début de la réforme de Luther</a:t>
            </a:r>
            <a:endParaRPr lang="fr-FR" sz="800" dirty="0">
              <a:latin typeface="Short Stack" panose="02010500040000000007" pitchFamily="2" charset="0"/>
            </a:endParaRPr>
          </a:p>
        </p:txBody>
      </p:sp>
      <p:sp>
        <p:nvSpPr>
          <p:cNvPr id="38" name="ZoneTexte 37"/>
          <p:cNvSpPr txBox="1"/>
          <p:nvPr/>
        </p:nvSpPr>
        <p:spPr>
          <a:xfrm>
            <a:off x="4452960" y="1538474"/>
            <a:ext cx="1235945" cy="246221"/>
          </a:xfrm>
          <a:prstGeom prst="rect">
            <a:avLst/>
          </a:prstGeom>
          <a:solidFill>
            <a:schemeClr val="bg1"/>
          </a:solidFill>
        </p:spPr>
        <p:txBody>
          <a:bodyPr wrap="square" rtlCol="0">
            <a:spAutoFit/>
          </a:bodyPr>
          <a:lstStyle/>
          <a:p>
            <a:r>
              <a:rPr lang="fr-FR" sz="1000" dirty="0" smtClean="0">
                <a:latin typeface="Chinacat" panose="00000400000000000000" pitchFamily="2" charset="0"/>
              </a:rPr>
              <a:t>De 1562 à  1598</a:t>
            </a:r>
            <a:endParaRPr lang="fr-FR" sz="1000" dirty="0">
              <a:latin typeface="Chinacat" panose="00000400000000000000" pitchFamily="2" charset="0"/>
            </a:endParaRPr>
          </a:p>
        </p:txBody>
      </p:sp>
      <p:sp>
        <p:nvSpPr>
          <p:cNvPr id="46" name="Double flèche horizontale 45"/>
          <p:cNvSpPr/>
          <p:nvPr/>
        </p:nvSpPr>
        <p:spPr>
          <a:xfrm>
            <a:off x="77604" y="2988246"/>
            <a:ext cx="7127206" cy="360040"/>
          </a:xfrm>
          <a:prstGeom prst="leftRightArrow">
            <a:avLst>
              <a:gd name="adj1" fmla="val 98502"/>
              <a:gd name="adj2" fmla="val 3677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736577" y="2983649"/>
            <a:ext cx="1590178" cy="369332"/>
          </a:xfrm>
          <a:prstGeom prst="rect">
            <a:avLst/>
          </a:prstGeom>
          <a:noFill/>
        </p:spPr>
        <p:txBody>
          <a:bodyPr wrap="square" rtlCol="0">
            <a:spAutoFit/>
          </a:bodyPr>
          <a:lstStyle/>
          <a:p>
            <a:pPr algn="ctr"/>
            <a:r>
              <a:rPr lang="fr-FR" sz="1800" b="1" dirty="0" smtClean="0">
                <a:solidFill>
                  <a:schemeClr val="bg1"/>
                </a:solidFill>
                <a:latin typeface="Fineliner Script" pitchFamily="50" charset="0"/>
              </a:rPr>
              <a:t>Temps modernes</a:t>
            </a:r>
            <a:endParaRPr lang="fr-FR" sz="1800" b="1" dirty="0">
              <a:solidFill>
                <a:schemeClr val="bg1"/>
              </a:solidFill>
              <a:latin typeface="Fineliner Script" pitchFamily="50" charset="0"/>
            </a:endParaRPr>
          </a:p>
        </p:txBody>
      </p:sp>
      <p:cxnSp>
        <p:nvCxnSpPr>
          <p:cNvPr id="14" name="Connecteur droit 13"/>
          <p:cNvCxnSpPr/>
          <p:nvPr/>
        </p:nvCxnSpPr>
        <p:spPr>
          <a:xfrm flipH="1">
            <a:off x="6841033"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926622"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6997806" y="2983442"/>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3751"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29340"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500524" y="2983442"/>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3222652" y="1365696"/>
            <a:ext cx="1170109" cy="246221"/>
          </a:xfrm>
          <a:prstGeom prst="rect">
            <a:avLst/>
          </a:prstGeom>
          <a:solidFill>
            <a:schemeClr val="bg1"/>
          </a:solidFill>
        </p:spPr>
        <p:txBody>
          <a:bodyPr wrap="square" lIns="36000" rIns="36000" rtlCol="0">
            <a:spAutoFit/>
          </a:bodyPr>
          <a:lstStyle/>
          <a:p>
            <a:r>
              <a:rPr lang="fr-FR" sz="1000" dirty="0" smtClean="0">
                <a:latin typeface="Chinacat" panose="00000400000000000000" pitchFamily="2" charset="0"/>
              </a:rPr>
              <a:t>De 1545 à 1563</a:t>
            </a:r>
            <a:endParaRPr lang="fr-FR" sz="1000" dirty="0">
              <a:latin typeface="Chinacat" panose="00000400000000000000" pitchFamily="2" charset="0"/>
            </a:endParaRPr>
          </a:p>
        </p:txBody>
      </p:sp>
      <p:sp>
        <p:nvSpPr>
          <p:cNvPr id="59" name="ZoneTexte 58"/>
          <p:cNvSpPr txBox="1"/>
          <p:nvPr/>
        </p:nvSpPr>
        <p:spPr>
          <a:xfrm>
            <a:off x="3337014" y="1589202"/>
            <a:ext cx="790283"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Concile de Tente</a:t>
            </a:r>
            <a:endParaRPr lang="fr-FR" sz="800" dirty="0">
              <a:latin typeface="Short Stack" panose="02010500040000000007" pitchFamily="2" charset="0"/>
            </a:endParaRPr>
          </a:p>
        </p:txBody>
      </p:sp>
      <p:sp>
        <p:nvSpPr>
          <p:cNvPr id="62" name="ZoneTexte 61"/>
          <p:cNvSpPr txBox="1"/>
          <p:nvPr/>
        </p:nvSpPr>
        <p:spPr>
          <a:xfrm>
            <a:off x="5607859" y="1908126"/>
            <a:ext cx="402319" cy="226591"/>
          </a:xfrm>
          <a:prstGeom prst="rect">
            <a:avLst/>
          </a:prstGeom>
          <a:solidFill>
            <a:schemeClr val="bg1"/>
          </a:solidFill>
        </p:spPr>
        <p:txBody>
          <a:bodyPr wrap="square" lIns="36000" tIns="36000" rIns="36000" bIns="36000" rtlCol="0">
            <a:spAutoFit/>
          </a:bodyPr>
          <a:lstStyle/>
          <a:p>
            <a:pPr algn="ctr"/>
            <a:r>
              <a:rPr lang="fr-FR" sz="1000" dirty="0" smtClean="0">
                <a:latin typeface="Chinacat" panose="00000400000000000000" pitchFamily="2" charset="0"/>
              </a:rPr>
              <a:t>1598</a:t>
            </a:r>
            <a:endParaRPr lang="fr-FR" sz="1000" dirty="0">
              <a:latin typeface="Chinacat" panose="00000400000000000000" pitchFamily="2" charset="0"/>
            </a:endParaRPr>
          </a:p>
        </p:txBody>
      </p:sp>
      <p:sp>
        <p:nvSpPr>
          <p:cNvPr id="63" name="ZoneTexte 62"/>
          <p:cNvSpPr txBox="1"/>
          <p:nvPr/>
        </p:nvSpPr>
        <p:spPr>
          <a:xfrm>
            <a:off x="5544889" y="2112332"/>
            <a:ext cx="578678"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Edit de Nantes</a:t>
            </a:r>
            <a:endParaRPr lang="fr-FR" sz="800" dirty="0">
              <a:latin typeface="Short Stack" panose="02010500040000000007" pitchFamily="2" charset="0"/>
            </a:endParaRPr>
          </a:p>
        </p:txBody>
      </p:sp>
      <p:sp>
        <p:nvSpPr>
          <p:cNvPr id="6" name="Explosion 1 5"/>
          <p:cNvSpPr/>
          <p:nvPr/>
        </p:nvSpPr>
        <p:spPr>
          <a:xfrm>
            <a:off x="4395602" y="1911566"/>
            <a:ext cx="225007" cy="189468"/>
          </a:xfrm>
          <a:prstGeom prst="irregularSeal1">
            <a:avLst/>
          </a:prstGeom>
          <a:solidFill>
            <a:schemeClr val="bg1"/>
          </a:solidFill>
          <a:ln w="127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4104729" y="1759210"/>
            <a:ext cx="1925241" cy="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3242438" y="1588994"/>
            <a:ext cx="979436" cy="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7" name="Image 20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55437" y="7979180"/>
            <a:ext cx="1542489" cy="3083890"/>
          </a:xfrm>
          <a:prstGeom prst="rect">
            <a:avLst/>
          </a:prstGeom>
          <a:effectLst>
            <a:outerShdw blurRad="63500" sx="102000" sy="102000" algn="ctr" rotWithShape="0">
              <a:prstClr val="black">
                <a:alpha val="40000"/>
              </a:prstClr>
            </a:outerShdw>
          </a:effectLst>
        </p:spPr>
      </p:pic>
      <p:sp>
        <p:nvSpPr>
          <p:cNvPr id="2058" name="Rectangle 2057"/>
          <p:cNvSpPr/>
          <p:nvPr/>
        </p:nvSpPr>
        <p:spPr>
          <a:xfrm>
            <a:off x="432321" y="9173383"/>
            <a:ext cx="2597074" cy="1015663"/>
          </a:xfrm>
          <a:prstGeom prst="rect">
            <a:avLst/>
          </a:prstGeom>
        </p:spPr>
        <p:txBody>
          <a:bodyPr wrap="square" lIns="36000" rIns="36000">
            <a:spAutoFit/>
          </a:bodyPr>
          <a:lstStyle/>
          <a:p>
            <a:pPr lvl="0">
              <a:spcAft>
                <a:spcPts val="600"/>
              </a:spcAft>
            </a:pPr>
            <a:r>
              <a:rPr lang="fr-FR" sz="1100" u="sng" dirty="0" smtClean="0">
                <a:solidFill>
                  <a:prstClr val="black"/>
                </a:solidFill>
                <a:latin typeface="Sassoon Infant Std" pitchFamily="34" charset="0"/>
              </a:rPr>
              <a:t>Un concile </a:t>
            </a:r>
            <a:r>
              <a:rPr lang="fr-FR" sz="1100" dirty="0" smtClean="0">
                <a:solidFill>
                  <a:prstClr val="black"/>
                </a:solidFill>
                <a:latin typeface="Sassoon Infant Std" pitchFamily="34" charset="0"/>
              </a:rPr>
              <a:t>: Réunion des évêques, des cardinaux et du pape pour traiter des affaires de l’église catholique</a:t>
            </a:r>
            <a:endParaRPr lang="fr-FR" sz="1100" dirty="0" smtClean="0">
              <a:solidFill>
                <a:prstClr val="black"/>
              </a:solidFill>
              <a:latin typeface="Sassoon Infant Std" pitchFamily="34" charset="0"/>
            </a:endParaRPr>
          </a:p>
          <a:p>
            <a:pPr lvl="0">
              <a:spcAft>
                <a:spcPts val="600"/>
              </a:spcAft>
            </a:pPr>
            <a:r>
              <a:rPr lang="fr-FR" sz="1100" u="sng" dirty="0" smtClean="0">
                <a:solidFill>
                  <a:prstClr val="black"/>
                </a:solidFill>
                <a:latin typeface="Sassoon Infant Std" pitchFamily="34" charset="0"/>
              </a:rPr>
              <a:t>Une doctrine </a:t>
            </a:r>
            <a:r>
              <a:rPr lang="fr-FR" sz="1100" dirty="0" smtClean="0">
                <a:solidFill>
                  <a:prstClr val="black"/>
                </a:solidFill>
                <a:latin typeface="Sassoon Infant Std" pitchFamily="34" charset="0"/>
              </a:rPr>
              <a:t>: ensemble des croyances d’une religion</a:t>
            </a:r>
            <a:endParaRPr lang="fr-FR" sz="1800" dirty="0"/>
          </a:p>
        </p:txBody>
      </p:sp>
      <p:sp>
        <p:nvSpPr>
          <p:cNvPr id="65" name="ZoneTexte 64"/>
          <p:cNvSpPr txBox="1"/>
          <p:nvPr/>
        </p:nvSpPr>
        <p:spPr>
          <a:xfrm>
            <a:off x="6397333" y="1908126"/>
            <a:ext cx="402319" cy="226591"/>
          </a:xfrm>
          <a:prstGeom prst="rect">
            <a:avLst/>
          </a:prstGeom>
          <a:solidFill>
            <a:schemeClr val="bg1"/>
          </a:solidFill>
        </p:spPr>
        <p:txBody>
          <a:bodyPr wrap="square" lIns="36000" tIns="36000" rIns="36000" bIns="36000" rtlCol="0">
            <a:spAutoFit/>
          </a:bodyPr>
          <a:lstStyle/>
          <a:p>
            <a:pPr algn="ctr"/>
            <a:r>
              <a:rPr lang="fr-FR" sz="1000" dirty="0" smtClean="0">
                <a:latin typeface="Chinacat" panose="00000400000000000000" pitchFamily="2" charset="0"/>
              </a:rPr>
              <a:t>1610</a:t>
            </a:r>
            <a:endParaRPr lang="fr-FR" sz="1000" dirty="0">
              <a:latin typeface="Chinacat" panose="00000400000000000000" pitchFamily="2" charset="0"/>
            </a:endParaRPr>
          </a:p>
        </p:txBody>
      </p:sp>
      <p:sp>
        <p:nvSpPr>
          <p:cNvPr id="66" name="ZoneTexte 65"/>
          <p:cNvSpPr txBox="1"/>
          <p:nvPr/>
        </p:nvSpPr>
        <p:spPr>
          <a:xfrm>
            <a:off x="6334363" y="2112332"/>
            <a:ext cx="578678"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Mort de Henri IV</a:t>
            </a:r>
            <a:endParaRPr lang="fr-FR" sz="800" dirty="0">
              <a:latin typeface="Short Stack" panose="02010500040000000007" pitchFamily="2" charset="0"/>
            </a:endParaRPr>
          </a:p>
        </p:txBody>
      </p:sp>
      <p:sp>
        <p:nvSpPr>
          <p:cNvPr id="2052" name="Rectangle 2051"/>
          <p:cNvSpPr/>
          <p:nvPr/>
        </p:nvSpPr>
        <p:spPr>
          <a:xfrm>
            <a:off x="1231620" y="8810665"/>
            <a:ext cx="803425" cy="369332"/>
          </a:xfrm>
          <a:prstGeom prst="rect">
            <a:avLst/>
          </a:prstGeom>
        </p:spPr>
        <p:txBody>
          <a:bodyPr wrap="none">
            <a:spAutoFit/>
          </a:bodyPr>
          <a:lstStyle/>
          <a:p>
            <a:pPr lvl="0" algn="ctr"/>
            <a:r>
              <a:rPr lang="fr-FR" sz="1800" dirty="0">
                <a:solidFill>
                  <a:prstClr val="black"/>
                </a:solidFill>
                <a:latin typeface="KG Primary Italics" panose="02000506000000020003" pitchFamily="2" charset="0"/>
              </a:rPr>
              <a:t>Lexique</a:t>
            </a:r>
            <a:endParaRPr lang="fr-FR" sz="900" dirty="0">
              <a:solidFill>
                <a:prstClr val="black"/>
              </a:solidFill>
              <a:latin typeface="KG Primary Italics" panose="02000506000000020003" pitchFamily="2"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9497" y="8862042"/>
            <a:ext cx="2402414" cy="146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3" y="8954853"/>
            <a:ext cx="1273283" cy="12341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ZoneTexte 79"/>
          <p:cNvSpPr txBox="1"/>
          <p:nvPr/>
        </p:nvSpPr>
        <p:spPr>
          <a:xfrm>
            <a:off x="5611911" y="8718332"/>
            <a:ext cx="1469213" cy="276999"/>
          </a:xfrm>
          <a:prstGeom prst="rect">
            <a:avLst/>
          </a:prstGeom>
          <a:noFill/>
        </p:spPr>
        <p:txBody>
          <a:bodyPr wrap="square" rtlCol="0">
            <a:spAutoFit/>
          </a:bodyPr>
          <a:lstStyle/>
          <a:p>
            <a:pPr algn="ctr"/>
            <a:r>
              <a:rPr lang="fr-FR" sz="1200" dirty="0" smtClean="0">
                <a:latin typeface="KG Primary Italics" panose="02000506000000020003" pitchFamily="2" charset="0"/>
              </a:rPr>
              <a:t>Le </a:t>
            </a:r>
            <a:r>
              <a:rPr lang="fr-FR" sz="1200" dirty="0" smtClean="0">
                <a:latin typeface="KG Primary Italics" panose="02000506000000020003" pitchFamily="2" charset="0"/>
              </a:rPr>
              <a:t>roi Henri IV</a:t>
            </a:r>
            <a:endParaRPr lang="fr-FR" sz="1200" dirty="0">
              <a:latin typeface="KG Primary Italics" panose="02000506000000020003" pitchFamily="2" charset="0"/>
            </a:endParaRPr>
          </a:p>
        </p:txBody>
      </p:sp>
      <p:sp>
        <p:nvSpPr>
          <p:cNvPr id="81" name="ZoneTexte 80"/>
          <p:cNvSpPr txBox="1"/>
          <p:nvPr/>
        </p:nvSpPr>
        <p:spPr>
          <a:xfrm>
            <a:off x="3773499" y="8712538"/>
            <a:ext cx="1469213" cy="276999"/>
          </a:xfrm>
          <a:prstGeom prst="rect">
            <a:avLst/>
          </a:prstGeom>
          <a:noFill/>
        </p:spPr>
        <p:txBody>
          <a:bodyPr wrap="square" rtlCol="0">
            <a:spAutoFit/>
          </a:bodyPr>
          <a:lstStyle/>
          <a:p>
            <a:pPr algn="ctr"/>
            <a:r>
              <a:rPr lang="fr-FR" sz="1200" dirty="0" smtClean="0">
                <a:latin typeface="KG Primary Italics" panose="02000506000000020003" pitchFamily="2" charset="0"/>
              </a:rPr>
              <a:t>Luther et Calvin</a:t>
            </a:r>
            <a:endParaRPr lang="fr-FR" sz="1200" dirty="0">
              <a:latin typeface="KG Primary Italics" panose="02000506000000020003" pitchFamily="2" charset="0"/>
            </a:endParaRPr>
          </a:p>
        </p:txBody>
      </p:sp>
      <p:pic>
        <p:nvPicPr>
          <p:cNvPr id="82" name="Imag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3428" y="6588646"/>
            <a:ext cx="309264" cy="1231330"/>
          </a:xfrm>
          <a:prstGeom prst="rect">
            <a:avLst/>
          </a:prstGeom>
        </p:spPr>
      </p:pic>
    </p:spTree>
    <p:extLst>
      <p:ext uri="{BB962C8B-B14F-4D97-AF65-F5344CB8AC3E}">
        <p14:creationId xmlns:p14="http://schemas.microsoft.com/office/powerpoint/2010/main" val="9023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304530" y="845134"/>
            <a:ext cx="3024336"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2304530" y="921657"/>
            <a:ext cx="3024336" cy="410405"/>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Correction des exercices</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83896" y="153716"/>
            <a:ext cx="633259"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H3</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082202" y="88919"/>
            <a:ext cx="4917509" cy="595071"/>
          </a:xfrm>
          <a:prstGeom prst="rect">
            <a:avLst/>
          </a:prstGeom>
          <a:noFill/>
          <a:ln>
            <a:noFill/>
          </a:ln>
        </p:spPr>
        <p:txBody>
          <a:bodyPr wrap="none" lIns="101636" tIns="50818" rIns="101636" bIns="50818">
            <a:spAutoFit/>
          </a:bodyPr>
          <a:lstStyle/>
          <a:p>
            <a:pPr algn="ctr"/>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Les réformes religieuses</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56" name="Rectangle 55"/>
          <p:cNvSpPr/>
          <p:nvPr/>
        </p:nvSpPr>
        <p:spPr>
          <a:xfrm>
            <a:off x="159593" y="1560280"/>
            <a:ext cx="3385117"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Réponds aux questions</a:t>
            </a:r>
            <a:endParaRPr lang="fr-FR" dirty="0"/>
          </a:p>
        </p:txBody>
      </p:sp>
      <p:sp>
        <p:nvSpPr>
          <p:cNvPr id="57" name="ZoneTexte 56"/>
          <p:cNvSpPr txBox="1"/>
          <p:nvPr/>
        </p:nvSpPr>
        <p:spPr>
          <a:xfrm>
            <a:off x="190308" y="1933657"/>
            <a:ext cx="7014501" cy="1908215"/>
          </a:xfrm>
          <a:prstGeom prst="rect">
            <a:avLst/>
          </a:prstGeom>
          <a:noFill/>
        </p:spPr>
        <p:txBody>
          <a:bodyPr wrap="square" rtlCol="0">
            <a:spAutoFit/>
          </a:bodyPr>
          <a:lstStyle/>
          <a:p>
            <a:pPr>
              <a:lnSpc>
                <a:spcPct val="150000"/>
              </a:lnSpc>
              <a:spcAft>
                <a:spcPts val="600"/>
              </a:spcAft>
            </a:pPr>
            <a:r>
              <a:rPr lang="fr-FR" sz="1050" dirty="0" smtClean="0">
                <a:latin typeface="Short Stack" panose="02010500040000000007" pitchFamily="2" charset="0"/>
              </a:rPr>
              <a:t>1) Quels personnages sont à l’origine de ces réformes religieuses ? </a:t>
            </a:r>
            <a:r>
              <a:rPr lang="fr-FR" sz="1200" dirty="0" smtClean="0">
                <a:solidFill>
                  <a:srgbClr val="FF0000"/>
                </a:solidFill>
                <a:latin typeface="SimpleRonde" panose="02000503000000000000" pitchFamily="2" charset="0"/>
              </a:rPr>
              <a:t>Ce sont le moine allemand Luther et le français Calvin</a:t>
            </a:r>
            <a:endParaRPr lang="fr-FR" sz="1200" dirty="0" smtClean="0">
              <a:solidFill>
                <a:srgbClr val="FF0000"/>
              </a:solidFill>
              <a:latin typeface="SimpleRonde" panose="02000503000000000000" pitchFamily="2" charset="0"/>
            </a:endParaRPr>
          </a:p>
          <a:p>
            <a:pPr>
              <a:lnSpc>
                <a:spcPct val="150000"/>
              </a:lnSpc>
              <a:spcAft>
                <a:spcPts val="600"/>
              </a:spcAft>
            </a:pPr>
            <a:r>
              <a:rPr lang="fr-FR" sz="1050" dirty="0" smtClean="0">
                <a:latin typeface="Short Stack" panose="02010500040000000007" pitchFamily="2" charset="0"/>
              </a:rPr>
              <a:t>2) Pourquoi l’église catholique </a:t>
            </a:r>
            <a:r>
              <a:rPr lang="fr-FR" sz="1050" dirty="0" err="1" smtClean="0">
                <a:latin typeface="Short Stack" panose="02010500040000000007" pitchFamily="2" charset="0"/>
              </a:rPr>
              <a:t>veut-elle</a:t>
            </a:r>
            <a:r>
              <a:rPr lang="fr-FR" sz="1050" dirty="0" smtClean="0">
                <a:latin typeface="Short Stack" panose="02010500040000000007" pitchFamily="2" charset="0"/>
              </a:rPr>
              <a:t> se redresser ? </a:t>
            </a:r>
            <a:r>
              <a:rPr lang="fr-FR" sz="1200" dirty="0" smtClean="0">
                <a:solidFill>
                  <a:srgbClr val="FF0000"/>
                </a:solidFill>
                <a:latin typeface="SimpleRonde" panose="02000503000000000000" pitchFamily="2" charset="0"/>
              </a:rPr>
              <a:t>Elle veut se redresser pour arrêter les progrès du protestantisme et se renouveler</a:t>
            </a:r>
          </a:p>
          <a:p>
            <a:pPr>
              <a:lnSpc>
                <a:spcPct val="150000"/>
              </a:lnSpc>
              <a:spcAft>
                <a:spcPts val="600"/>
              </a:spcAft>
            </a:pPr>
            <a:r>
              <a:rPr lang="fr-FR" sz="1050" dirty="0" smtClean="0">
                <a:latin typeface="Short Stack" panose="02010500040000000007" pitchFamily="2" charset="0"/>
              </a:rPr>
              <a:t>3) </a:t>
            </a:r>
            <a:r>
              <a:rPr lang="fr-FR" sz="1050" dirty="0" smtClean="0">
                <a:latin typeface="Short Stack" panose="02010500040000000007" pitchFamily="2" charset="0"/>
              </a:rPr>
              <a:t>Comment le fait-elle ? Et quand ? </a:t>
            </a:r>
            <a:r>
              <a:rPr lang="fr-FR" sz="1200" dirty="0" smtClean="0">
                <a:solidFill>
                  <a:srgbClr val="FF0000"/>
                </a:solidFill>
                <a:latin typeface="SimpleRonde" panose="02000503000000000000" pitchFamily="2" charset="0"/>
              </a:rPr>
              <a:t>Elle le fait par le concile du Trente de 1545 à 1563</a:t>
            </a:r>
            <a:endParaRPr lang="fr-FR" sz="1200" dirty="0" smtClean="0">
              <a:latin typeface="Short Stack" panose="02010500040000000007" pitchFamily="2" charset="0"/>
            </a:endParaRPr>
          </a:p>
        </p:txBody>
      </p:sp>
      <p:sp>
        <p:nvSpPr>
          <p:cNvPr id="60" name="Rectangle 59"/>
          <p:cNvSpPr/>
          <p:nvPr/>
        </p:nvSpPr>
        <p:spPr>
          <a:xfrm>
            <a:off x="133638" y="4020746"/>
            <a:ext cx="3096619" cy="400110"/>
          </a:xfrm>
          <a:prstGeom prst="rect">
            <a:avLst/>
          </a:prstGeom>
        </p:spPr>
        <p:txBody>
          <a:bodyPr wrap="square">
            <a:spAutoFit/>
          </a:bodyPr>
          <a:lstStyle/>
          <a:p>
            <a:r>
              <a:rPr lang="fr-FR" dirty="0" smtClean="0">
                <a:latin typeface="Short Stack" panose="02010500040000000007" pitchFamily="2" charset="0"/>
                <a:sym typeface="Wingdings"/>
              </a:rPr>
              <a:t> </a:t>
            </a:r>
            <a:r>
              <a:rPr lang="fr-FR" dirty="0" smtClean="0">
                <a:latin typeface="Fineliner Script" pitchFamily="50" charset="0"/>
              </a:rPr>
              <a:t>Vrai ou faux ?</a:t>
            </a:r>
            <a:endParaRPr lang="fr-FR" dirty="0"/>
          </a:p>
        </p:txBody>
      </p:sp>
      <p:sp>
        <p:nvSpPr>
          <p:cNvPr id="61" name="ZoneTexte 60"/>
          <p:cNvSpPr txBox="1"/>
          <p:nvPr/>
        </p:nvSpPr>
        <p:spPr>
          <a:xfrm>
            <a:off x="164353" y="4362054"/>
            <a:ext cx="6892704" cy="2714589"/>
          </a:xfrm>
          <a:prstGeom prst="rect">
            <a:avLst/>
          </a:prstGeom>
          <a:noFill/>
        </p:spPr>
        <p:txBody>
          <a:bodyPr wrap="square" rtlCol="0">
            <a:spAutoFit/>
          </a:bodyPr>
          <a:lstStyle/>
          <a:p>
            <a:pPr marL="228600" indent="-228600">
              <a:lnSpc>
                <a:spcPct val="130000"/>
              </a:lnSpc>
              <a:spcAft>
                <a:spcPts val="600"/>
              </a:spcAft>
              <a:buAutoNum type="arabicParenR"/>
            </a:pPr>
            <a:r>
              <a:rPr lang="fr-FR" sz="1050" dirty="0" smtClean="0">
                <a:latin typeface="Short Stack" panose="02010500040000000007" pitchFamily="2" charset="0"/>
              </a:rPr>
              <a:t>Il y a eu 8 </a:t>
            </a:r>
            <a:r>
              <a:rPr lang="fr-FR" sz="1050" spc="-70" dirty="0" smtClean="0">
                <a:latin typeface="Short Stack" panose="02010500040000000007" pitchFamily="2" charset="0"/>
              </a:rPr>
              <a:t>guerres</a:t>
            </a:r>
            <a:r>
              <a:rPr lang="fr-FR" sz="1050" dirty="0" smtClean="0">
                <a:latin typeface="Short Stack" panose="02010500040000000007" pitchFamily="2" charset="0"/>
              </a:rPr>
              <a:t> de religion </a:t>
            </a:r>
            <a:r>
              <a:rPr lang="fr-FR" sz="1050" dirty="0" smtClean="0">
                <a:latin typeface="Short Stack" panose="02010500040000000007" pitchFamily="2" charset="0"/>
              </a:rPr>
              <a:t>  </a:t>
            </a:r>
            <a:r>
              <a:rPr lang="fr-FR" sz="1200" dirty="0" smtClean="0">
                <a:solidFill>
                  <a:srgbClr val="FF0000"/>
                </a:solidFill>
                <a:latin typeface="SimpleRonde" panose="02000503000000000000" pitchFamily="2" charset="0"/>
              </a:rPr>
              <a:t>vrai</a:t>
            </a:r>
            <a:r>
              <a:rPr lang="fr-FR" sz="1050" dirty="0" smtClean="0">
                <a:solidFill>
                  <a:srgbClr val="FF0000"/>
                </a:solidFill>
                <a:latin typeface="SimpleRonde" panose="02000503000000000000" pitchFamily="2" charset="0"/>
              </a:rPr>
              <a:t> </a:t>
            </a:r>
            <a:endParaRPr lang="fr-FR" sz="1050" dirty="0" smtClean="0">
              <a:latin typeface="Short Stack" panose="02010500040000000007" pitchFamily="2" charset="0"/>
            </a:endParaRPr>
          </a:p>
          <a:p>
            <a:pPr marL="228600" indent="-228600">
              <a:lnSpc>
                <a:spcPct val="130000"/>
              </a:lnSpc>
              <a:spcAft>
                <a:spcPts val="600"/>
              </a:spcAft>
              <a:buAutoNum type="arabicParenR"/>
            </a:pPr>
            <a:r>
              <a:rPr lang="fr-FR" sz="1050" dirty="0" smtClean="0">
                <a:latin typeface="Short Stack" panose="02010500040000000007" pitchFamily="2" charset="0"/>
              </a:rPr>
              <a:t>Pendant les guerres de religion, de nombreux catholiques sont tués </a:t>
            </a:r>
            <a:r>
              <a:rPr lang="fr-FR" sz="1050" dirty="0" smtClean="0">
                <a:latin typeface="Short Stack" panose="02010500040000000007" pitchFamily="2" charset="0"/>
              </a:rPr>
              <a:t>  </a:t>
            </a:r>
            <a:r>
              <a:rPr lang="fr-FR" sz="1200" dirty="0" smtClean="0">
                <a:solidFill>
                  <a:srgbClr val="FF0000"/>
                </a:solidFill>
                <a:latin typeface="SimpleRonde" panose="02000503000000000000" pitchFamily="2" charset="0"/>
              </a:rPr>
              <a:t>faux ce sont des protestants</a:t>
            </a:r>
            <a:r>
              <a:rPr lang="fr-FR" sz="1200" dirty="0" smtClean="0">
                <a:solidFill>
                  <a:srgbClr val="FF0000"/>
                </a:solidFill>
                <a:latin typeface="SimpleRonde" panose="02000503000000000000" pitchFamily="2" charset="0"/>
              </a:rPr>
              <a:t> </a:t>
            </a:r>
            <a:endParaRPr lang="fr-FR" sz="1200" dirty="0" smtClean="0">
              <a:latin typeface="Short Stack" panose="02010500040000000007" pitchFamily="2" charset="0"/>
            </a:endParaRPr>
          </a:p>
          <a:p>
            <a:pPr marL="228600" indent="-228600">
              <a:lnSpc>
                <a:spcPct val="130000"/>
              </a:lnSpc>
              <a:spcAft>
                <a:spcPts val="600"/>
              </a:spcAft>
              <a:buAutoNum type="arabicParenR"/>
            </a:pPr>
            <a:r>
              <a:rPr lang="fr-FR" sz="1050" dirty="0" smtClean="0">
                <a:latin typeface="Short Stack" panose="02010500040000000007" pitchFamily="2" charset="0"/>
              </a:rPr>
              <a:t>Le nouveau roi s’appelle Henri IV </a:t>
            </a:r>
            <a:r>
              <a:rPr lang="fr-FR" sz="1200" dirty="0">
                <a:solidFill>
                  <a:srgbClr val="FF0000"/>
                </a:solidFill>
                <a:latin typeface="SimpleRonde" panose="02000503000000000000" pitchFamily="2" charset="0"/>
              </a:rPr>
              <a:t>vrai</a:t>
            </a:r>
            <a:r>
              <a:rPr lang="fr-FR" sz="900" dirty="0">
                <a:solidFill>
                  <a:srgbClr val="FF0000"/>
                </a:solidFill>
                <a:latin typeface="SimpleRonde" panose="02000503000000000000" pitchFamily="2" charset="0"/>
              </a:rPr>
              <a:t> </a:t>
            </a:r>
            <a:endParaRPr lang="fr-FR" sz="1050" dirty="0" smtClean="0">
              <a:latin typeface="Short Stack" panose="02010500040000000007" pitchFamily="2" charset="0"/>
            </a:endParaRPr>
          </a:p>
          <a:p>
            <a:pPr marL="228600" indent="-228600">
              <a:lnSpc>
                <a:spcPct val="130000"/>
              </a:lnSpc>
              <a:spcAft>
                <a:spcPts val="600"/>
              </a:spcAft>
              <a:buAutoNum type="arabicParenR"/>
            </a:pPr>
            <a:r>
              <a:rPr lang="fr-FR" sz="1050" dirty="0" smtClean="0">
                <a:latin typeface="Short Stack" panose="02010500040000000007" pitchFamily="2" charset="0"/>
              </a:rPr>
              <a:t>Il est tout de suite accepté par les catholiques </a:t>
            </a:r>
            <a:r>
              <a:rPr lang="fr-FR" sz="1200" dirty="0" smtClean="0">
                <a:solidFill>
                  <a:srgbClr val="FF0000"/>
                </a:solidFill>
                <a:latin typeface="SimpleRonde" panose="02000503000000000000" pitchFamily="2" charset="0"/>
              </a:rPr>
              <a:t>faux, les catholiques ne veulent pas d’un roi protestant</a:t>
            </a:r>
            <a:r>
              <a:rPr lang="fr-FR" sz="1050" dirty="0" smtClean="0">
                <a:solidFill>
                  <a:srgbClr val="FF0000"/>
                </a:solidFill>
                <a:latin typeface="SimpleRonde" panose="02000503000000000000" pitchFamily="2" charset="0"/>
              </a:rPr>
              <a:t> </a:t>
            </a:r>
            <a:endParaRPr lang="fr-FR" sz="1050" dirty="0" smtClean="0">
              <a:latin typeface="Short Stack" panose="02010500040000000007" pitchFamily="2" charset="0"/>
            </a:endParaRPr>
          </a:p>
          <a:p>
            <a:pPr marL="228600" indent="-228600">
              <a:lnSpc>
                <a:spcPct val="130000"/>
              </a:lnSpc>
              <a:spcAft>
                <a:spcPts val="600"/>
              </a:spcAft>
              <a:buAutoNum type="arabicParenR"/>
            </a:pPr>
            <a:r>
              <a:rPr lang="fr-FR" sz="1050" dirty="0" smtClean="0">
                <a:latin typeface="Short Stack" panose="02010500040000000007" pitchFamily="2" charset="0"/>
              </a:rPr>
              <a:t>Il devient protestant en 1589 </a:t>
            </a:r>
            <a:r>
              <a:rPr lang="fr-FR" sz="1200" dirty="0" smtClean="0">
                <a:solidFill>
                  <a:srgbClr val="FF0000"/>
                </a:solidFill>
                <a:latin typeface="SimpleRonde" panose="02000503000000000000" pitchFamily="2" charset="0"/>
              </a:rPr>
              <a:t>faux c’est en 1593</a:t>
            </a:r>
            <a:endParaRPr lang="fr-FR" sz="1050" dirty="0" smtClean="0">
              <a:latin typeface="Short Stack" panose="02010500040000000007" pitchFamily="2" charset="0"/>
            </a:endParaRPr>
          </a:p>
          <a:p>
            <a:pPr marL="228600" indent="-228600">
              <a:lnSpc>
                <a:spcPct val="130000"/>
              </a:lnSpc>
              <a:spcAft>
                <a:spcPts val="600"/>
              </a:spcAft>
              <a:buAutoNum type="arabicParenR"/>
            </a:pPr>
            <a:r>
              <a:rPr lang="fr-FR" sz="1050" dirty="0" smtClean="0">
                <a:latin typeface="Short Stack" panose="02010500040000000007" pitchFamily="2" charset="0"/>
              </a:rPr>
              <a:t>L’Edit de Nantes permet de pratiquer la religion que l’on veut </a:t>
            </a:r>
            <a:r>
              <a:rPr lang="fr-FR" sz="1200" dirty="0">
                <a:solidFill>
                  <a:srgbClr val="FF0000"/>
                </a:solidFill>
                <a:latin typeface="SimpleRonde" panose="02000503000000000000" pitchFamily="2" charset="0"/>
              </a:rPr>
              <a:t>vrai</a:t>
            </a:r>
            <a:r>
              <a:rPr lang="fr-FR" sz="1000" dirty="0">
                <a:solidFill>
                  <a:srgbClr val="FF0000"/>
                </a:solidFill>
                <a:latin typeface="SimpleRonde" panose="02000503000000000000" pitchFamily="2" charset="0"/>
              </a:rPr>
              <a:t> </a:t>
            </a:r>
            <a:endParaRPr lang="fr-FR" sz="1050" dirty="0" smtClean="0">
              <a:latin typeface="Short Stack" panose="02010500040000000007" pitchFamily="2" charset="0"/>
            </a:endParaRPr>
          </a:p>
          <a:p>
            <a:pPr marL="228600" indent="-228600">
              <a:lnSpc>
                <a:spcPct val="130000"/>
              </a:lnSpc>
              <a:spcAft>
                <a:spcPts val="600"/>
              </a:spcAft>
              <a:buAutoNum type="arabicParenR"/>
            </a:pPr>
            <a:r>
              <a:rPr lang="fr-FR" sz="1050" spc="-50" dirty="0" smtClean="0">
                <a:latin typeface="Short Stack" panose="02010500040000000007" pitchFamily="2" charset="0"/>
              </a:rPr>
              <a:t>Henri IV est mort de </a:t>
            </a:r>
            <a:r>
              <a:rPr lang="fr-FR" sz="1050" dirty="0" smtClean="0">
                <a:latin typeface="Short Stack" panose="02010500040000000007" pitchFamily="2" charset="0"/>
              </a:rPr>
              <a:t>vieillesse</a:t>
            </a:r>
            <a:r>
              <a:rPr lang="fr-FR" sz="1050" spc="-50" dirty="0" smtClean="0">
                <a:latin typeface="Short Stack" panose="02010500040000000007" pitchFamily="2" charset="0"/>
              </a:rPr>
              <a:t> </a:t>
            </a:r>
            <a:r>
              <a:rPr lang="fr-FR" sz="1200" dirty="0">
                <a:solidFill>
                  <a:srgbClr val="FF0000"/>
                </a:solidFill>
                <a:latin typeface="SimpleRonde" panose="02000503000000000000" pitchFamily="2" charset="0"/>
              </a:rPr>
              <a:t>faux </a:t>
            </a:r>
            <a:r>
              <a:rPr lang="fr-FR" sz="1200" dirty="0" smtClean="0">
                <a:solidFill>
                  <a:srgbClr val="FF0000"/>
                </a:solidFill>
                <a:latin typeface="SimpleRonde" panose="02000503000000000000" pitchFamily="2" charset="0"/>
              </a:rPr>
              <a:t>il s’est fait assassiner par Ravaillac en 1610</a:t>
            </a:r>
            <a:endParaRPr lang="fr-FR" sz="1050" spc="-50" dirty="0" smtClean="0">
              <a:latin typeface="Short Stack" panose="02010500040000000007" pitchFamily="2" charset="0"/>
            </a:endParaRPr>
          </a:p>
        </p:txBody>
      </p:sp>
      <p:sp>
        <p:nvSpPr>
          <p:cNvPr id="64" name="Pentagone 63"/>
          <p:cNvSpPr/>
          <p:nvPr/>
        </p:nvSpPr>
        <p:spPr>
          <a:xfrm>
            <a:off x="365309" y="9108926"/>
            <a:ext cx="6839501" cy="576064"/>
          </a:xfrm>
          <a:prstGeom prst="homePlat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329270" y="7697798"/>
            <a:ext cx="5065832" cy="683264"/>
          </a:xfrm>
          <a:prstGeom prst="rect">
            <a:avLst/>
          </a:prstGeom>
        </p:spPr>
        <p:txBody>
          <a:bodyPr wrap="square">
            <a:spAutoFit/>
          </a:bodyPr>
          <a:lstStyle/>
          <a:p>
            <a:pPr marL="342900" indent="-342900">
              <a:lnSpc>
                <a:spcPct val="80000"/>
              </a:lnSpc>
              <a:buFont typeface="Arial" charset="0"/>
              <a:buChar char="•"/>
            </a:pPr>
            <a:r>
              <a:rPr lang="fr-FR" sz="1600" dirty="0" smtClean="0">
                <a:latin typeface="Fineliner Script" pitchFamily="50" charset="0"/>
              </a:rPr>
              <a:t>Ecris au bon endroit :   a) Edit de Nantes,   b) mort de Ravaillac c) Calvin,   d) massacre St Barthélémy,   e) Luther</a:t>
            </a:r>
          </a:p>
          <a:p>
            <a:pPr marL="342900" indent="-342900">
              <a:lnSpc>
                <a:spcPct val="80000"/>
              </a:lnSpc>
              <a:buFont typeface="Arial" charset="0"/>
              <a:buChar char="•"/>
            </a:pPr>
            <a:r>
              <a:rPr lang="fr-FR" sz="1600" dirty="0" smtClean="0">
                <a:latin typeface="Fineliner Script" pitchFamily="50" charset="0"/>
              </a:rPr>
              <a:t>Repasse en rouge la période du règne de Henri IV </a:t>
            </a:r>
            <a:endParaRPr lang="fr-FR" sz="1600" dirty="0"/>
          </a:p>
        </p:txBody>
      </p:sp>
      <p:cxnSp>
        <p:nvCxnSpPr>
          <p:cNvPr id="69" name="Connecteur droit 68"/>
          <p:cNvCxnSpPr/>
          <p:nvPr/>
        </p:nvCxnSpPr>
        <p:spPr>
          <a:xfrm>
            <a:off x="360313" y="8964910"/>
            <a:ext cx="656091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892755" y="8892902"/>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2046209" y="8892902"/>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3914698" y="8892902"/>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5642890" y="8892902"/>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6594968" y="8892902"/>
            <a:ext cx="0" cy="1440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676731" y="8676878"/>
            <a:ext cx="432104" cy="234286"/>
          </a:xfrm>
          <a:prstGeom prst="rect">
            <a:avLst/>
          </a:prstGeom>
          <a:noFill/>
        </p:spPr>
        <p:txBody>
          <a:bodyPr wrap="square" lIns="36000" tIns="36000" rIns="36000" bIns="36000" rtlCol="0">
            <a:spAutoFit/>
          </a:bodyPr>
          <a:lstStyle/>
          <a:p>
            <a:pPr algn="ctr"/>
            <a:r>
              <a:rPr lang="fr-FR" sz="1050" dirty="0" smtClean="0"/>
              <a:t>1520</a:t>
            </a:r>
            <a:endParaRPr lang="fr-FR" sz="1050" dirty="0"/>
          </a:p>
        </p:txBody>
      </p:sp>
      <p:sp>
        <p:nvSpPr>
          <p:cNvPr id="78" name="ZoneTexte 77"/>
          <p:cNvSpPr txBox="1"/>
          <p:nvPr/>
        </p:nvSpPr>
        <p:spPr>
          <a:xfrm>
            <a:off x="1828915" y="8676878"/>
            <a:ext cx="432104" cy="234286"/>
          </a:xfrm>
          <a:prstGeom prst="rect">
            <a:avLst/>
          </a:prstGeom>
          <a:noFill/>
        </p:spPr>
        <p:txBody>
          <a:bodyPr wrap="square" lIns="36000" tIns="36000" rIns="36000" bIns="36000" rtlCol="0">
            <a:spAutoFit/>
          </a:bodyPr>
          <a:lstStyle/>
          <a:p>
            <a:pPr algn="ctr"/>
            <a:r>
              <a:rPr lang="fr-FR" sz="1050" dirty="0" smtClean="0"/>
              <a:t>1540</a:t>
            </a:r>
            <a:endParaRPr lang="fr-FR" sz="1050" dirty="0"/>
          </a:p>
        </p:txBody>
      </p:sp>
      <p:sp>
        <p:nvSpPr>
          <p:cNvPr id="83" name="ZoneTexte 82"/>
          <p:cNvSpPr txBox="1"/>
          <p:nvPr/>
        </p:nvSpPr>
        <p:spPr>
          <a:xfrm>
            <a:off x="3692693" y="8676878"/>
            <a:ext cx="432104" cy="234286"/>
          </a:xfrm>
          <a:prstGeom prst="rect">
            <a:avLst/>
          </a:prstGeom>
          <a:noFill/>
        </p:spPr>
        <p:txBody>
          <a:bodyPr wrap="square" lIns="36000" tIns="36000" rIns="36000" bIns="36000" rtlCol="0">
            <a:spAutoFit/>
          </a:bodyPr>
          <a:lstStyle/>
          <a:p>
            <a:pPr algn="ctr"/>
            <a:r>
              <a:rPr lang="fr-FR" sz="1050" dirty="0" smtClean="0"/>
              <a:t>1572</a:t>
            </a:r>
            <a:endParaRPr lang="fr-FR" sz="1050" dirty="0"/>
          </a:p>
        </p:txBody>
      </p:sp>
      <p:sp>
        <p:nvSpPr>
          <p:cNvPr id="85" name="ZoneTexte 84"/>
          <p:cNvSpPr txBox="1"/>
          <p:nvPr/>
        </p:nvSpPr>
        <p:spPr>
          <a:xfrm>
            <a:off x="5435686" y="8676878"/>
            <a:ext cx="432104" cy="234286"/>
          </a:xfrm>
          <a:prstGeom prst="rect">
            <a:avLst/>
          </a:prstGeom>
          <a:noFill/>
        </p:spPr>
        <p:txBody>
          <a:bodyPr wrap="square" lIns="36000" tIns="36000" rIns="36000" bIns="36000" rtlCol="0">
            <a:spAutoFit/>
          </a:bodyPr>
          <a:lstStyle/>
          <a:p>
            <a:pPr algn="ctr"/>
            <a:r>
              <a:rPr lang="fr-FR" sz="1050" dirty="0" smtClean="0"/>
              <a:t>1598</a:t>
            </a:r>
            <a:endParaRPr lang="fr-FR" sz="1050" dirty="0"/>
          </a:p>
        </p:txBody>
      </p:sp>
      <p:sp>
        <p:nvSpPr>
          <p:cNvPr id="86" name="ZoneTexte 85"/>
          <p:cNvSpPr txBox="1"/>
          <p:nvPr/>
        </p:nvSpPr>
        <p:spPr>
          <a:xfrm>
            <a:off x="6365363" y="8676878"/>
            <a:ext cx="432104" cy="234286"/>
          </a:xfrm>
          <a:prstGeom prst="rect">
            <a:avLst/>
          </a:prstGeom>
          <a:noFill/>
        </p:spPr>
        <p:txBody>
          <a:bodyPr wrap="square" lIns="36000" tIns="36000" rIns="36000" bIns="36000" rtlCol="0">
            <a:spAutoFit/>
          </a:bodyPr>
          <a:lstStyle/>
          <a:p>
            <a:pPr algn="ctr"/>
            <a:r>
              <a:rPr lang="fr-FR" sz="1050" dirty="0" smtClean="0"/>
              <a:t>1610</a:t>
            </a:r>
            <a:endParaRPr lang="fr-FR" sz="1050" dirty="0"/>
          </a:p>
        </p:txBody>
      </p:sp>
      <p:sp>
        <p:nvSpPr>
          <p:cNvPr id="87" name="Rectangle 86"/>
          <p:cNvSpPr/>
          <p:nvPr/>
        </p:nvSpPr>
        <p:spPr>
          <a:xfrm>
            <a:off x="194827" y="7248912"/>
            <a:ext cx="3713918" cy="400110"/>
          </a:xfrm>
          <a:prstGeom prst="rect">
            <a:avLst/>
          </a:prstGeom>
        </p:spPr>
        <p:txBody>
          <a:bodyPr wrap="square">
            <a:spAutoFit/>
          </a:bodyPr>
          <a:lstStyle/>
          <a:p>
            <a:pPr lvl="0"/>
            <a:r>
              <a:rPr lang="fr-FR" dirty="0">
                <a:solidFill>
                  <a:prstClr val="black"/>
                </a:solidFill>
                <a:latin typeface="Short Stack" panose="02010500040000000007" pitchFamily="2" charset="0"/>
                <a:sym typeface="Wingdings"/>
              </a:rPr>
              <a:t> </a:t>
            </a:r>
            <a:r>
              <a:rPr lang="fr-FR" dirty="0">
                <a:solidFill>
                  <a:prstClr val="black"/>
                </a:solidFill>
                <a:latin typeface="Fineliner Script" pitchFamily="50" charset="0"/>
              </a:rPr>
              <a:t>Sur cette ligne du temps : </a:t>
            </a:r>
          </a:p>
        </p:txBody>
      </p:sp>
      <p:sp>
        <p:nvSpPr>
          <p:cNvPr id="88" name="Ellipse 87"/>
          <p:cNvSpPr/>
          <p:nvPr/>
        </p:nvSpPr>
        <p:spPr>
          <a:xfrm>
            <a:off x="641840" y="9180934"/>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Ellipse 88"/>
          <p:cNvSpPr/>
          <p:nvPr/>
        </p:nvSpPr>
        <p:spPr>
          <a:xfrm>
            <a:off x="1803372" y="9180934"/>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Ellipse 89"/>
          <p:cNvSpPr/>
          <p:nvPr/>
        </p:nvSpPr>
        <p:spPr>
          <a:xfrm>
            <a:off x="3659868" y="9180934"/>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5400053" y="9180934"/>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6338578" y="9180934"/>
            <a:ext cx="485674" cy="432048"/>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752153" y="9212872"/>
            <a:ext cx="265047" cy="380480"/>
          </a:xfrm>
          <a:prstGeom prst="rect">
            <a:avLst/>
          </a:prstGeom>
          <a:noFill/>
        </p:spPr>
        <p:txBody>
          <a:bodyPr wrap="square" lIns="36000" tIns="36000" rIns="36000" bIns="36000" rtlCol="0">
            <a:spAutoFit/>
          </a:bodyPr>
          <a:lstStyle/>
          <a:p>
            <a:pPr algn="ctr"/>
            <a:r>
              <a:rPr lang="fr-FR" dirty="0" smtClean="0">
                <a:solidFill>
                  <a:srgbClr val="FF0000"/>
                </a:solidFill>
                <a:latin typeface="SimpleRonde" panose="02000503000000000000" pitchFamily="2" charset="0"/>
              </a:rPr>
              <a:t>e</a:t>
            </a:r>
            <a:endParaRPr lang="fr-FR" dirty="0">
              <a:solidFill>
                <a:srgbClr val="FF0000"/>
              </a:solidFill>
              <a:latin typeface="SimpleRonde" panose="02000503000000000000" pitchFamily="2" charset="0"/>
            </a:endParaRPr>
          </a:p>
        </p:txBody>
      </p:sp>
      <p:sp>
        <p:nvSpPr>
          <p:cNvPr id="93" name="ZoneTexte 92"/>
          <p:cNvSpPr txBox="1"/>
          <p:nvPr/>
        </p:nvSpPr>
        <p:spPr>
          <a:xfrm>
            <a:off x="1912443" y="9212872"/>
            <a:ext cx="265047" cy="380480"/>
          </a:xfrm>
          <a:prstGeom prst="rect">
            <a:avLst/>
          </a:prstGeom>
          <a:noFill/>
        </p:spPr>
        <p:txBody>
          <a:bodyPr wrap="square" lIns="36000" tIns="36000" rIns="36000" bIns="36000" rtlCol="0">
            <a:spAutoFit/>
          </a:bodyPr>
          <a:lstStyle/>
          <a:p>
            <a:pPr algn="ctr"/>
            <a:r>
              <a:rPr lang="fr-FR" dirty="0" smtClean="0">
                <a:solidFill>
                  <a:srgbClr val="FF0000"/>
                </a:solidFill>
                <a:latin typeface="SimpleRonde" panose="02000503000000000000" pitchFamily="2" charset="0"/>
              </a:rPr>
              <a:t>c</a:t>
            </a:r>
            <a:endParaRPr lang="fr-FR" dirty="0">
              <a:solidFill>
                <a:srgbClr val="FF0000"/>
              </a:solidFill>
              <a:latin typeface="SimpleRonde" panose="02000503000000000000" pitchFamily="2" charset="0"/>
            </a:endParaRPr>
          </a:p>
        </p:txBody>
      </p:sp>
      <p:sp>
        <p:nvSpPr>
          <p:cNvPr id="94" name="ZoneTexte 93"/>
          <p:cNvSpPr txBox="1"/>
          <p:nvPr/>
        </p:nvSpPr>
        <p:spPr>
          <a:xfrm>
            <a:off x="3785059" y="9258001"/>
            <a:ext cx="265047" cy="380480"/>
          </a:xfrm>
          <a:prstGeom prst="rect">
            <a:avLst/>
          </a:prstGeom>
          <a:noFill/>
        </p:spPr>
        <p:txBody>
          <a:bodyPr wrap="square" lIns="36000" tIns="36000" rIns="36000" bIns="36000" rtlCol="0">
            <a:spAutoFit/>
          </a:bodyPr>
          <a:lstStyle/>
          <a:p>
            <a:pPr algn="ctr"/>
            <a:r>
              <a:rPr lang="fr-FR" dirty="0" smtClean="0">
                <a:solidFill>
                  <a:srgbClr val="FF0000"/>
                </a:solidFill>
                <a:latin typeface="SimpleRonde" panose="02000503000000000000" pitchFamily="2" charset="0"/>
              </a:rPr>
              <a:t>d</a:t>
            </a:r>
            <a:endParaRPr lang="fr-FR" dirty="0">
              <a:solidFill>
                <a:srgbClr val="FF0000"/>
              </a:solidFill>
              <a:latin typeface="SimpleRonde" panose="02000503000000000000" pitchFamily="2" charset="0"/>
            </a:endParaRPr>
          </a:p>
        </p:txBody>
      </p:sp>
      <p:sp>
        <p:nvSpPr>
          <p:cNvPr id="95" name="ZoneTexte 94"/>
          <p:cNvSpPr txBox="1"/>
          <p:nvPr/>
        </p:nvSpPr>
        <p:spPr>
          <a:xfrm>
            <a:off x="5519214" y="9212872"/>
            <a:ext cx="265047" cy="380480"/>
          </a:xfrm>
          <a:prstGeom prst="rect">
            <a:avLst/>
          </a:prstGeom>
          <a:noFill/>
        </p:spPr>
        <p:txBody>
          <a:bodyPr wrap="square" lIns="36000" tIns="36000" rIns="36000" bIns="36000" rtlCol="0">
            <a:spAutoFit/>
          </a:bodyPr>
          <a:lstStyle/>
          <a:p>
            <a:pPr algn="ctr"/>
            <a:r>
              <a:rPr lang="fr-FR" dirty="0" smtClean="0">
                <a:solidFill>
                  <a:srgbClr val="FF0000"/>
                </a:solidFill>
                <a:latin typeface="SimpleRonde" panose="02000503000000000000" pitchFamily="2" charset="0"/>
              </a:rPr>
              <a:t>a</a:t>
            </a:r>
            <a:endParaRPr lang="fr-FR" dirty="0">
              <a:solidFill>
                <a:srgbClr val="FF0000"/>
              </a:solidFill>
              <a:latin typeface="SimpleRonde" panose="02000503000000000000" pitchFamily="2" charset="0"/>
            </a:endParaRPr>
          </a:p>
        </p:txBody>
      </p:sp>
      <p:sp>
        <p:nvSpPr>
          <p:cNvPr id="96" name="ZoneTexte 95"/>
          <p:cNvSpPr txBox="1"/>
          <p:nvPr/>
        </p:nvSpPr>
        <p:spPr>
          <a:xfrm>
            <a:off x="6462444" y="9265851"/>
            <a:ext cx="265047" cy="380480"/>
          </a:xfrm>
          <a:prstGeom prst="rect">
            <a:avLst/>
          </a:prstGeom>
          <a:noFill/>
        </p:spPr>
        <p:txBody>
          <a:bodyPr wrap="square" lIns="36000" tIns="36000" rIns="36000" bIns="36000" rtlCol="0">
            <a:spAutoFit/>
          </a:bodyPr>
          <a:lstStyle/>
          <a:p>
            <a:pPr algn="ctr"/>
            <a:r>
              <a:rPr lang="fr-FR" dirty="0" smtClean="0">
                <a:solidFill>
                  <a:srgbClr val="FF0000"/>
                </a:solidFill>
                <a:latin typeface="SimpleRonde" panose="02000503000000000000" pitchFamily="2" charset="0"/>
              </a:rPr>
              <a:t>b</a:t>
            </a:r>
            <a:endParaRPr lang="fr-FR" dirty="0">
              <a:solidFill>
                <a:srgbClr val="FF0000"/>
              </a:solidFill>
              <a:latin typeface="SimpleRonde" panose="02000503000000000000" pitchFamily="2" charset="0"/>
            </a:endParaRPr>
          </a:p>
        </p:txBody>
      </p:sp>
      <p:pic>
        <p:nvPicPr>
          <p:cNvPr id="97" name="Imag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825" y="7517556"/>
            <a:ext cx="309264" cy="1231330"/>
          </a:xfrm>
          <a:prstGeom prst="rect">
            <a:avLst/>
          </a:prstGeom>
        </p:spPr>
      </p:pic>
    </p:spTree>
    <p:extLst>
      <p:ext uri="{BB962C8B-B14F-4D97-AF65-F5344CB8AC3E}">
        <p14:creationId xmlns:p14="http://schemas.microsoft.com/office/powerpoint/2010/main" val="768369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26414" y="744330"/>
            <a:ext cx="1234004" cy="462829"/>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ln>
                <a:solidFill>
                  <a:srgbClr val="C00000"/>
                </a:solidFill>
              </a:ln>
              <a:solidFill>
                <a:srgbClr val="FFF2CD"/>
              </a:solidFill>
            </a:endParaRPr>
          </a:p>
        </p:txBody>
      </p:sp>
      <p:sp>
        <p:nvSpPr>
          <p:cNvPr id="4" name="ZoneTexte 3"/>
          <p:cNvSpPr txBox="1"/>
          <p:nvPr/>
        </p:nvSpPr>
        <p:spPr>
          <a:xfrm>
            <a:off x="3026414" y="820853"/>
            <a:ext cx="1234005" cy="421718"/>
          </a:xfrm>
          <a:prstGeom prst="rect">
            <a:avLst/>
          </a:prstGeom>
          <a:noFill/>
        </p:spPr>
        <p:txBody>
          <a:bodyPr wrap="square" lIns="101636" tIns="50818" rIns="101636" bIns="50818" rtlCol="0">
            <a:spAutoFit/>
          </a:bodyPr>
          <a:lstStyle/>
          <a:p>
            <a:pPr algn="ctr"/>
            <a:r>
              <a:rPr lang="fr-FR" b="1" spc="50" dirty="0" smtClean="0">
                <a:ln w="12700" cmpd="sng">
                  <a:solidFill>
                    <a:srgbClr val="C00000"/>
                  </a:solidFill>
                  <a:prstDash val="solid"/>
                </a:ln>
                <a:solidFill>
                  <a:schemeClr val="bg1"/>
                </a:solidFill>
                <a:effectLst>
                  <a:outerShdw blurRad="38100" dist="38100" dir="2700000" algn="tl">
                    <a:srgbClr val="000000">
                      <a:alpha val="43137"/>
                    </a:srgbClr>
                  </a:outerShdw>
                </a:effectLst>
                <a:latin typeface="Amandine"/>
              </a:rPr>
              <a:t>Leçon</a:t>
            </a:r>
            <a:endParaRPr lang="fr-FR" dirty="0">
              <a:ln w="12700" cmpd="sng">
                <a:solidFill>
                  <a:srgbClr val="C00000"/>
                </a:solidFill>
                <a:prstDash val="solid"/>
              </a:ln>
              <a:solidFill>
                <a:schemeClr val="bg1"/>
              </a:solidFill>
              <a:effectLst>
                <a:outerShdw blurRad="38100" dist="38100" dir="2700000" algn="tl">
                  <a:srgbClr val="000000">
                    <a:alpha val="43137"/>
                  </a:srgbClr>
                </a:outerShdw>
              </a:effectLst>
              <a:latin typeface="Amandine"/>
            </a:endParaRPr>
          </a:p>
        </p:txBody>
      </p:sp>
      <p:sp>
        <p:nvSpPr>
          <p:cNvPr id="42" name="Rectangle à coins arrondis 41"/>
          <p:cNvSpPr/>
          <p:nvPr/>
        </p:nvSpPr>
        <p:spPr>
          <a:xfrm>
            <a:off x="144573" y="3603341"/>
            <a:ext cx="6984492" cy="4857513"/>
          </a:xfrm>
          <a:prstGeom prst="roundRect">
            <a:avLst>
              <a:gd name="adj" fmla="val 3137"/>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43" name="Rectangle 42"/>
          <p:cNvSpPr/>
          <p:nvPr/>
        </p:nvSpPr>
        <p:spPr>
          <a:xfrm>
            <a:off x="157769" y="3627417"/>
            <a:ext cx="6971296" cy="4737744"/>
          </a:xfrm>
          <a:prstGeom prst="rect">
            <a:avLst/>
          </a:prstGeom>
        </p:spPr>
        <p:txBody>
          <a:bodyPr wrap="square" lIns="101636" tIns="50818" rIns="101636" bIns="50818">
            <a:spAutoFit/>
          </a:bodyPr>
          <a:lstStyle/>
          <a:p>
            <a:r>
              <a:rPr lang="fr-FR" sz="1600" dirty="0" smtClean="0">
                <a:latin typeface="KG Primary Italics" panose="02000506000000020003" pitchFamily="2" charset="0"/>
              </a:rPr>
              <a:t>	         </a:t>
            </a:r>
            <a:r>
              <a:rPr lang="fr-FR" sz="1800" dirty="0" smtClean="0">
                <a:effectLst>
                  <a:outerShdw blurRad="38100" dist="38100" dir="2700000" algn="tl">
                    <a:srgbClr val="000000">
                      <a:alpha val="43137"/>
                    </a:srgbClr>
                  </a:outerShdw>
                </a:effectLst>
                <a:latin typeface="KG Primary Italics" panose="02000506000000020003" pitchFamily="2" charset="0"/>
              </a:rPr>
              <a:t>Le début du protestantisme</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a:latin typeface="Short Stack" panose="02010500040000000007" pitchFamily="2" charset="0"/>
                <a:ea typeface="Clensey" panose="02000603000000000000" pitchFamily="2" charset="0"/>
              </a:rPr>
              <a:t>Vers 1520, un moine allemand appelé </a:t>
            </a:r>
            <a:r>
              <a:rPr lang="fr-FR" sz="1200" dirty="0" smtClean="0">
                <a:solidFill>
                  <a:srgbClr val="FF0000"/>
                </a:solidFill>
                <a:latin typeface="SimpleRonde" panose="02000503000000000000" pitchFamily="2" charset="0"/>
              </a:rPr>
              <a:t>Luther</a:t>
            </a:r>
            <a:r>
              <a:rPr lang="fr-FR" sz="1000" dirty="0" smtClean="0">
                <a:solidFill>
                  <a:srgbClr val="FF0000"/>
                </a:solidFill>
                <a:latin typeface="SimpleRonde" panose="02000503000000000000" pitchFamily="2" charset="0"/>
              </a:rPr>
              <a:t> </a:t>
            </a:r>
            <a:r>
              <a:rPr lang="fr-FR" sz="1000" dirty="0" smtClean="0">
                <a:latin typeface="Short Stack" panose="02010500040000000007" pitchFamily="2" charset="0"/>
                <a:ea typeface="Clensey" panose="02000603000000000000" pitchFamily="2" charset="0"/>
              </a:rPr>
              <a:t>critique </a:t>
            </a:r>
            <a:r>
              <a:rPr lang="fr-FR" sz="1000" dirty="0">
                <a:latin typeface="Short Stack" panose="02010500040000000007" pitchFamily="2" charset="0"/>
                <a:ea typeface="Clensey" panose="02000603000000000000" pitchFamily="2" charset="0"/>
              </a:rPr>
              <a:t>fortement l’église </a:t>
            </a:r>
            <a:r>
              <a:rPr lang="fr-FR" sz="1200" dirty="0" smtClean="0">
                <a:solidFill>
                  <a:srgbClr val="FF0000"/>
                </a:solidFill>
                <a:latin typeface="SimpleRonde" panose="02000503000000000000" pitchFamily="2" charset="0"/>
              </a:rPr>
              <a:t>catholique</a:t>
            </a:r>
            <a:r>
              <a:rPr lang="fr-FR" sz="1000" dirty="0" smtClean="0">
                <a:latin typeface="Short Stack" panose="02010500040000000007" pitchFamily="2" charset="0"/>
                <a:ea typeface="Clensey" panose="02000603000000000000" pitchFamily="2" charset="0"/>
              </a:rPr>
              <a:t>.</a:t>
            </a:r>
          </a:p>
          <a:p>
            <a:pPr>
              <a:lnSpc>
                <a:spcPct val="150000"/>
              </a:lnSpc>
            </a:pPr>
            <a:r>
              <a:rPr lang="fr-FR" sz="1000" dirty="0" smtClean="0">
                <a:latin typeface="Short Stack" panose="02010500040000000007" pitchFamily="2" charset="0"/>
                <a:ea typeface="Clensey" panose="02000603000000000000" pitchFamily="2" charset="0"/>
              </a:rPr>
              <a:t> Il </a:t>
            </a:r>
            <a:r>
              <a:rPr lang="fr-FR" sz="1000" dirty="0">
                <a:latin typeface="Short Stack" panose="02010500040000000007" pitchFamily="2" charset="0"/>
                <a:ea typeface="Clensey" panose="02000603000000000000" pitchFamily="2" charset="0"/>
              </a:rPr>
              <a:t>crée la première église </a:t>
            </a:r>
            <a:r>
              <a:rPr lang="fr-FR" sz="1200" dirty="0" smtClean="0">
                <a:solidFill>
                  <a:srgbClr val="FF0000"/>
                </a:solidFill>
                <a:latin typeface="SimpleRonde" panose="02000503000000000000" pitchFamily="2" charset="0"/>
              </a:rPr>
              <a:t>protestante</a:t>
            </a:r>
            <a:r>
              <a:rPr lang="fr-FR" sz="1000" dirty="0" smtClean="0">
                <a:latin typeface="Short Stack" panose="02010500040000000007" pitchFamily="2" charset="0"/>
                <a:ea typeface="Clensey" panose="02000603000000000000" pitchFamily="2" charset="0"/>
              </a:rPr>
              <a:t>. </a:t>
            </a:r>
            <a:r>
              <a:rPr lang="fr-FR" sz="1000" dirty="0">
                <a:latin typeface="Short Stack" panose="02010500040000000007" pitchFamily="2" charset="0"/>
                <a:ea typeface="Clensey" panose="02000603000000000000" pitchFamily="2" charset="0"/>
              </a:rPr>
              <a:t>Vers 1540, le Français </a:t>
            </a:r>
            <a:r>
              <a:rPr lang="fr-FR" sz="1200" dirty="0">
                <a:solidFill>
                  <a:srgbClr val="FF0000"/>
                </a:solidFill>
                <a:latin typeface="SimpleRonde" panose="02000503000000000000" pitchFamily="2" charset="0"/>
              </a:rPr>
              <a:t>Calvin</a:t>
            </a:r>
            <a:r>
              <a:rPr lang="fr-FR" sz="1000" dirty="0">
                <a:solidFill>
                  <a:srgbClr val="FF0000"/>
                </a:solidFill>
                <a:latin typeface="SimpleRonde" panose="02000503000000000000" pitchFamily="2" charset="0"/>
              </a:rPr>
              <a:t> </a:t>
            </a:r>
            <a:r>
              <a:rPr lang="fr-FR" sz="1000" dirty="0" smtClean="0">
                <a:latin typeface="Short Stack" panose="02010500040000000007" pitchFamily="2" charset="0"/>
                <a:ea typeface="Clensey" panose="02000603000000000000" pitchFamily="2" charset="0"/>
              </a:rPr>
              <a:t>introduit </a:t>
            </a:r>
            <a:r>
              <a:rPr lang="fr-FR" sz="1000" dirty="0">
                <a:latin typeface="Short Stack" panose="02010500040000000007" pitchFamily="2" charset="0"/>
                <a:ea typeface="Clensey" panose="02000603000000000000" pitchFamily="2" charset="0"/>
              </a:rPr>
              <a:t>en France les idées de cette réforme. </a:t>
            </a:r>
            <a:r>
              <a:rPr lang="fr-FR" sz="1000" dirty="0"/>
              <a:t> </a:t>
            </a:r>
            <a:endParaRPr lang="fr-FR" sz="1000" dirty="0" smtClean="0"/>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 redressement de l’église catholique</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smtClean="0">
                <a:latin typeface="Short Stack" panose="02010500040000000007" pitchFamily="2" charset="0"/>
              </a:rPr>
              <a:t>L’église </a:t>
            </a:r>
            <a:r>
              <a:rPr lang="fr-FR" sz="1000" dirty="0">
                <a:latin typeface="Short Stack" panose="02010500040000000007" pitchFamily="2" charset="0"/>
              </a:rPr>
              <a:t>catholique doit se </a:t>
            </a:r>
            <a:r>
              <a:rPr lang="fr-FR" sz="1200" dirty="0" smtClean="0">
                <a:solidFill>
                  <a:srgbClr val="FF0000"/>
                </a:solidFill>
                <a:latin typeface="SimpleRonde" panose="02000503000000000000" pitchFamily="2" charset="0"/>
              </a:rPr>
              <a:t>redresser </a:t>
            </a:r>
            <a:r>
              <a:rPr lang="fr-FR" sz="1000" dirty="0" smtClean="0">
                <a:latin typeface="Short Stack" panose="02010500040000000007" pitchFamily="2" charset="0"/>
              </a:rPr>
              <a:t>pour </a:t>
            </a:r>
            <a:r>
              <a:rPr lang="fr-FR" sz="1000" dirty="0">
                <a:latin typeface="Short Stack" panose="02010500040000000007" pitchFamily="2" charset="0"/>
              </a:rPr>
              <a:t>arrêter les progrès du protestantisme et se renouveler. Pour cela, elle précise sa </a:t>
            </a:r>
            <a:r>
              <a:rPr lang="fr-FR" sz="1000" dirty="0" smtClean="0">
                <a:latin typeface="Short Stack" panose="02010500040000000007" pitchFamily="2" charset="0"/>
              </a:rPr>
              <a:t>doctrine* au </a:t>
            </a:r>
            <a:r>
              <a:rPr lang="fr-FR" sz="1000" dirty="0">
                <a:latin typeface="Short Stack" panose="02010500040000000007" pitchFamily="2" charset="0"/>
              </a:rPr>
              <a:t>cours du </a:t>
            </a:r>
            <a:r>
              <a:rPr lang="fr-FR" sz="1000" dirty="0" smtClean="0">
                <a:latin typeface="Short Stack" panose="02010500040000000007" pitchFamily="2" charset="0"/>
              </a:rPr>
              <a:t>concile* </a:t>
            </a:r>
            <a:r>
              <a:rPr lang="fr-FR" sz="1000" dirty="0">
                <a:latin typeface="Short Stack" panose="02010500040000000007" pitchFamily="2" charset="0"/>
              </a:rPr>
              <a:t>de Trente </a:t>
            </a:r>
            <a:r>
              <a:rPr lang="fr-FR" sz="1000" dirty="0" smtClean="0">
                <a:latin typeface="Short Stack" panose="02010500040000000007" pitchFamily="2" charset="0"/>
              </a:rPr>
              <a:t>de </a:t>
            </a:r>
            <a:r>
              <a:rPr lang="fr-FR" sz="1200" dirty="0" smtClean="0">
                <a:solidFill>
                  <a:srgbClr val="FF0000"/>
                </a:solidFill>
                <a:latin typeface="SimpleRonde" panose="02000503000000000000" pitchFamily="2" charset="0"/>
              </a:rPr>
              <a:t>1545 </a:t>
            </a:r>
            <a:r>
              <a:rPr lang="fr-FR" sz="1000" dirty="0" smtClean="0">
                <a:latin typeface="Short Stack" panose="02010500040000000007" pitchFamily="2" charset="0"/>
              </a:rPr>
              <a:t>à </a:t>
            </a:r>
            <a:r>
              <a:rPr lang="fr-FR" sz="1200" dirty="0" smtClean="0">
                <a:solidFill>
                  <a:srgbClr val="FF0000"/>
                </a:solidFill>
                <a:latin typeface="SimpleRonde" panose="02000503000000000000" pitchFamily="2" charset="0"/>
              </a:rPr>
              <a:t>1563 </a:t>
            </a:r>
            <a:r>
              <a:rPr lang="fr-FR" sz="1000" dirty="0" smtClean="0">
                <a:latin typeface="Short Stack" panose="02010500040000000007" pitchFamily="2" charset="0"/>
              </a:rPr>
              <a:t>et rétablit l’autorité du </a:t>
            </a:r>
            <a:r>
              <a:rPr lang="fr-FR" sz="1200" dirty="0">
                <a:solidFill>
                  <a:srgbClr val="FF0000"/>
                </a:solidFill>
                <a:latin typeface="SimpleRonde" panose="02000503000000000000" pitchFamily="2" charset="0"/>
              </a:rPr>
              <a:t>P</a:t>
            </a:r>
            <a:r>
              <a:rPr lang="fr-FR" sz="1200" dirty="0" smtClean="0">
                <a:solidFill>
                  <a:srgbClr val="FF0000"/>
                </a:solidFill>
                <a:latin typeface="SimpleRonde" panose="02000503000000000000" pitchFamily="2" charset="0"/>
              </a:rPr>
              <a:t>ape</a:t>
            </a:r>
            <a:r>
              <a:rPr lang="fr-FR" sz="1000" dirty="0" smtClean="0">
                <a:latin typeface="Short Stack" panose="02010500040000000007" pitchFamily="2" charset="0"/>
              </a:rPr>
              <a:t>.</a:t>
            </a: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Les guerres de religion</a:t>
            </a:r>
          </a:p>
          <a:p>
            <a:pPr>
              <a:lnSpc>
                <a:spcPct val="150000"/>
              </a:lnSpc>
            </a:pPr>
            <a:r>
              <a:rPr lang="fr-FR" sz="1000" dirty="0" smtClean="0">
                <a:latin typeface="Short Stack" panose="02010500040000000007" pitchFamily="2" charset="0"/>
              </a:rPr>
              <a:t>De </a:t>
            </a:r>
            <a:r>
              <a:rPr lang="fr-FR" sz="1000" dirty="0">
                <a:latin typeface="Short Stack" panose="02010500040000000007" pitchFamily="2" charset="0"/>
              </a:rPr>
              <a:t>1562 à 1598, huit guerres de religion opposent les catholiques et le roi aux </a:t>
            </a:r>
            <a:r>
              <a:rPr lang="fr-FR" sz="1200" dirty="0" smtClean="0">
                <a:solidFill>
                  <a:srgbClr val="FF0000"/>
                </a:solidFill>
                <a:latin typeface="SimpleRonde" panose="02000503000000000000" pitchFamily="2" charset="0"/>
              </a:rPr>
              <a:t>protestants </a:t>
            </a:r>
            <a:r>
              <a:rPr lang="fr-FR" sz="1000" dirty="0" smtClean="0">
                <a:latin typeface="Short Stack" panose="02010500040000000007" pitchFamily="2" charset="0"/>
              </a:rPr>
              <a:t>. </a:t>
            </a:r>
            <a:r>
              <a:rPr lang="fr-FR" sz="1000" dirty="0">
                <a:latin typeface="Short Stack" panose="02010500040000000007" pitchFamily="2" charset="0"/>
              </a:rPr>
              <a:t>L’épisode le plus connu est le massacre de la </a:t>
            </a:r>
            <a:r>
              <a:rPr lang="fr-FR" sz="1200" dirty="0" smtClean="0">
                <a:solidFill>
                  <a:srgbClr val="FF0000"/>
                </a:solidFill>
                <a:latin typeface="SimpleRonde" panose="02000503000000000000" pitchFamily="2" charset="0"/>
              </a:rPr>
              <a:t>Saint Barthélémy</a:t>
            </a:r>
            <a:r>
              <a:rPr lang="fr-FR" sz="1000" dirty="0">
                <a:latin typeface="Short Stack" panose="02010500040000000007" pitchFamily="2" charset="0"/>
                <a:ea typeface="Clensey" panose="02000603000000000000" pitchFamily="2" charset="0"/>
              </a:rPr>
              <a:t> </a:t>
            </a:r>
            <a:r>
              <a:rPr lang="fr-FR" sz="1000" dirty="0" smtClean="0">
                <a:latin typeface="Short Stack" panose="02010500040000000007" pitchFamily="2" charset="0"/>
              </a:rPr>
              <a:t>en août </a:t>
            </a:r>
            <a:r>
              <a:rPr lang="fr-FR" sz="1000" dirty="0">
                <a:latin typeface="Short Stack" panose="02010500040000000007" pitchFamily="2" charset="0"/>
              </a:rPr>
              <a:t>1572. Des milliers de protestants sont </a:t>
            </a:r>
            <a:r>
              <a:rPr lang="fr-FR" sz="1000" dirty="0" smtClean="0">
                <a:latin typeface="Short Stack" panose="02010500040000000007" pitchFamily="2" charset="0"/>
              </a:rPr>
              <a:t>tués. </a:t>
            </a:r>
            <a:endParaRPr lang="fr-FR" sz="1000" dirty="0">
              <a:latin typeface="Short Stack" panose="02010500040000000007" pitchFamily="2" charset="0"/>
              <a:ea typeface="Clensey" panose="02000603000000000000" pitchFamily="2" charset="0"/>
            </a:endParaRPr>
          </a:p>
          <a:p>
            <a:pPr>
              <a:lnSpc>
                <a:spcPct val="80000"/>
              </a:lnSpc>
            </a:pPr>
            <a:r>
              <a:rPr lang="fr-FR" sz="1800" dirty="0" smtClean="0">
                <a:effectLst>
                  <a:outerShdw blurRad="38100" dist="38100" dir="2700000" algn="tl">
                    <a:srgbClr val="000000">
                      <a:alpha val="43137"/>
                    </a:srgbClr>
                  </a:outerShdw>
                </a:effectLst>
                <a:latin typeface="KG Primary Italics" panose="02000506000000020003" pitchFamily="2" charset="0"/>
              </a:rPr>
              <a:t>Henri IV</a:t>
            </a:r>
            <a:endParaRPr lang="fr-FR" sz="1800" dirty="0">
              <a:effectLst>
                <a:outerShdw blurRad="38100" dist="38100" dir="2700000" algn="tl">
                  <a:srgbClr val="000000">
                    <a:alpha val="43137"/>
                  </a:srgbClr>
                </a:outerShdw>
              </a:effectLst>
              <a:latin typeface="KG Primary Italics" panose="02000506000000020003" pitchFamily="2" charset="0"/>
            </a:endParaRPr>
          </a:p>
          <a:p>
            <a:pPr>
              <a:lnSpc>
                <a:spcPct val="150000"/>
              </a:lnSpc>
            </a:pPr>
            <a:r>
              <a:rPr lang="fr-FR" sz="1000" dirty="0" smtClean="0">
                <a:latin typeface="Short Stack" panose="02010500040000000007" pitchFamily="2" charset="0"/>
              </a:rPr>
              <a:t>Henri IV, protestant, devient roi en </a:t>
            </a:r>
            <a:r>
              <a:rPr lang="fr-FR" sz="1200" dirty="0" smtClean="0">
                <a:solidFill>
                  <a:srgbClr val="FF0000"/>
                </a:solidFill>
                <a:latin typeface="SimpleRonde" panose="02000503000000000000" pitchFamily="2" charset="0"/>
              </a:rPr>
              <a:t>1589 </a:t>
            </a:r>
            <a:r>
              <a:rPr lang="fr-FR" sz="1000" dirty="0" smtClean="0">
                <a:latin typeface="Short Stack" panose="02010500040000000007" pitchFamily="2" charset="0"/>
              </a:rPr>
              <a:t>. Mais les catholiques le rejettent. Il se convertit au </a:t>
            </a:r>
            <a:r>
              <a:rPr lang="fr-FR" sz="1200" dirty="0" smtClean="0">
                <a:solidFill>
                  <a:srgbClr val="FF0000"/>
                </a:solidFill>
                <a:latin typeface="SimpleRonde" panose="02000503000000000000" pitchFamily="2" charset="0"/>
              </a:rPr>
              <a:t>Catholicisme </a:t>
            </a:r>
            <a:r>
              <a:rPr lang="fr-FR" sz="1000" dirty="0" smtClean="0">
                <a:latin typeface="Short Stack" panose="02010500040000000007" pitchFamily="2" charset="0"/>
              </a:rPr>
              <a:t>en 1593 pour rétablir la </a:t>
            </a:r>
            <a:r>
              <a:rPr lang="fr-FR" sz="1200" dirty="0" smtClean="0">
                <a:solidFill>
                  <a:srgbClr val="FF0000"/>
                </a:solidFill>
                <a:latin typeface="SimpleRonde" panose="02000503000000000000" pitchFamily="2" charset="0"/>
              </a:rPr>
              <a:t>paix </a:t>
            </a:r>
            <a:r>
              <a:rPr lang="fr-FR" sz="1000" dirty="0" smtClean="0">
                <a:latin typeface="Short Stack" panose="02010500040000000007" pitchFamily="2" charset="0"/>
              </a:rPr>
              <a:t>et se faire accepter.</a:t>
            </a:r>
          </a:p>
          <a:p>
            <a:pPr>
              <a:lnSpc>
                <a:spcPct val="150000"/>
              </a:lnSpc>
            </a:pPr>
            <a:r>
              <a:rPr lang="fr-FR" sz="1000" dirty="0" smtClean="0">
                <a:latin typeface="Short Stack" panose="02010500040000000007" pitchFamily="2" charset="0"/>
                <a:ea typeface="Clensey" panose="02000603000000000000" pitchFamily="2" charset="0"/>
              </a:rPr>
              <a:t>Il </a:t>
            </a:r>
            <a:r>
              <a:rPr lang="fr-FR" sz="1000" dirty="0">
                <a:latin typeface="Short Stack" panose="02010500040000000007" pitchFamily="2" charset="0"/>
                <a:ea typeface="Clensey" panose="02000603000000000000" pitchFamily="2" charset="0"/>
              </a:rPr>
              <a:t>met fin aux guerres de religion et accorde la </a:t>
            </a:r>
            <a:r>
              <a:rPr lang="fr-FR" sz="1200" dirty="0" smtClean="0">
                <a:solidFill>
                  <a:srgbClr val="FF0000"/>
                </a:solidFill>
                <a:latin typeface="SimpleRonde" panose="02000503000000000000" pitchFamily="2" charset="0"/>
              </a:rPr>
              <a:t>liberté religieuse </a:t>
            </a:r>
            <a:r>
              <a:rPr lang="fr-FR" sz="1000" dirty="0" smtClean="0">
                <a:latin typeface="Short Stack" panose="02010500040000000007" pitchFamily="2" charset="0"/>
                <a:ea typeface="Clensey" panose="02000603000000000000" pitchFamily="2" charset="0"/>
              </a:rPr>
              <a:t>par </a:t>
            </a:r>
            <a:r>
              <a:rPr lang="fr-FR" sz="1000" dirty="0">
                <a:latin typeface="Short Stack" panose="02010500040000000007" pitchFamily="2" charset="0"/>
                <a:ea typeface="Clensey" panose="02000603000000000000" pitchFamily="2" charset="0"/>
              </a:rPr>
              <a:t>l’Edit de Nantes en 1598.</a:t>
            </a:r>
          </a:p>
          <a:p>
            <a:pPr>
              <a:lnSpc>
                <a:spcPct val="150000"/>
              </a:lnSpc>
            </a:pPr>
            <a:r>
              <a:rPr lang="fr-FR" sz="1000" dirty="0">
                <a:latin typeface="Short Stack" panose="02010500040000000007" pitchFamily="2" charset="0"/>
                <a:ea typeface="Clensey" panose="02000603000000000000" pitchFamily="2" charset="0"/>
              </a:rPr>
              <a:t>Mais ce roi, artisan de paix, se fait </a:t>
            </a:r>
            <a:r>
              <a:rPr lang="fr-FR" sz="1200" dirty="0" smtClean="0">
                <a:solidFill>
                  <a:srgbClr val="FF0000"/>
                </a:solidFill>
                <a:latin typeface="SimpleRonde" panose="02000503000000000000" pitchFamily="2" charset="0"/>
              </a:rPr>
              <a:t>assassiner</a:t>
            </a:r>
            <a:r>
              <a:rPr lang="fr-FR" sz="1000" dirty="0" smtClean="0">
                <a:solidFill>
                  <a:srgbClr val="FF0000"/>
                </a:solidFill>
                <a:latin typeface="SimpleRonde" panose="02000503000000000000" pitchFamily="2" charset="0"/>
              </a:rPr>
              <a:t> </a:t>
            </a:r>
            <a:r>
              <a:rPr lang="fr-FR" sz="1000" dirty="0" smtClean="0">
                <a:latin typeface="Short Stack" panose="02010500040000000007" pitchFamily="2" charset="0"/>
                <a:ea typeface="Clensey" panose="02000603000000000000" pitchFamily="2" charset="0"/>
              </a:rPr>
              <a:t>par </a:t>
            </a:r>
            <a:r>
              <a:rPr lang="fr-FR" sz="1000" dirty="0">
                <a:latin typeface="Short Stack" panose="02010500040000000007" pitchFamily="2" charset="0"/>
                <a:ea typeface="Clensey" panose="02000603000000000000" pitchFamily="2" charset="0"/>
              </a:rPr>
              <a:t>Ravaillac en 1610.</a:t>
            </a:r>
          </a:p>
        </p:txBody>
      </p:sp>
      <p:sp>
        <p:nvSpPr>
          <p:cNvPr id="44" name="Ellipse 43"/>
          <p:cNvSpPr/>
          <p:nvPr/>
        </p:nvSpPr>
        <p:spPr>
          <a:xfrm>
            <a:off x="155019" y="3492302"/>
            <a:ext cx="1373185" cy="471960"/>
          </a:xfrm>
          <a:prstGeom prst="ellipse">
            <a:avLst/>
          </a:prstGeom>
          <a:solidFill>
            <a:schemeClr val="accent2">
              <a:lumMod val="20000"/>
              <a:lumOff val="80000"/>
            </a:schemeClr>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45" name="ZoneTexte 44"/>
          <p:cNvSpPr txBox="1"/>
          <p:nvPr/>
        </p:nvSpPr>
        <p:spPr>
          <a:xfrm>
            <a:off x="232133" y="3492302"/>
            <a:ext cx="1266198" cy="471960"/>
          </a:xfrm>
          <a:prstGeom prst="rect">
            <a:avLst/>
          </a:prstGeom>
          <a:noFill/>
        </p:spPr>
        <p:txBody>
          <a:bodyPr wrap="square" lIns="101636" tIns="50818" rIns="101636" bIns="50818" rtlCol="0">
            <a:spAutoFit/>
          </a:bodyPr>
          <a:lstStyle/>
          <a:p>
            <a:r>
              <a:rPr lang="fr-FR" sz="2400" dirty="0">
                <a:latin typeface="Fineliner Script" pitchFamily="50" charset="0"/>
              </a:rPr>
              <a:t>Je retiens</a:t>
            </a:r>
          </a:p>
        </p:txBody>
      </p:sp>
      <p:grpSp>
        <p:nvGrpSpPr>
          <p:cNvPr id="18" name="Groupe 17"/>
          <p:cNvGrpSpPr/>
          <p:nvPr/>
        </p:nvGrpSpPr>
        <p:grpSpPr>
          <a:xfrm>
            <a:off x="0" y="-18010"/>
            <a:ext cx="7345363" cy="841375"/>
            <a:chOff x="-12700" y="1870075"/>
            <a:chExt cx="6938045" cy="841375"/>
          </a:xfrm>
          <a:effectLst>
            <a:outerShdw blurRad="50800" dist="38100" dir="5400000" algn="t" rotWithShape="0">
              <a:prstClr val="black">
                <a:alpha val="40000"/>
              </a:prstClr>
            </a:outerShdw>
          </a:effectLst>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Ellipse 20"/>
          <p:cNvSpPr/>
          <p:nvPr/>
        </p:nvSpPr>
        <p:spPr>
          <a:xfrm>
            <a:off x="163909" y="105614"/>
            <a:ext cx="689706" cy="739995"/>
          </a:xfrm>
          <a:prstGeom prst="ellipse">
            <a:avLst/>
          </a:prstGeom>
          <a:solidFill>
            <a:schemeClr val="bg1"/>
          </a:solid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2" name="Rectangle 21"/>
          <p:cNvSpPr/>
          <p:nvPr/>
        </p:nvSpPr>
        <p:spPr>
          <a:xfrm>
            <a:off x="190308" y="153716"/>
            <a:ext cx="620435" cy="656626"/>
          </a:xfrm>
          <a:prstGeom prst="rect">
            <a:avLst/>
          </a:prstGeom>
        </p:spPr>
        <p:txBody>
          <a:bodyPr wrap="none" lIns="101636" tIns="50818" rIns="101636" bIns="50818">
            <a:spAutoFit/>
          </a:bodyPr>
          <a:lstStyle/>
          <a:p>
            <a:pPr lvl="0" algn="ctr"/>
            <a:r>
              <a:rPr lang="fr-FR" sz="3600" dirty="0" smtClean="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H2</a:t>
            </a:r>
            <a:endPar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3" name="Rectangle 22"/>
          <p:cNvSpPr/>
          <p:nvPr/>
        </p:nvSpPr>
        <p:spPr>
          <a:xfrm>
            <a:off x="1977992" y="88919"/>
            <a:ext cx="3125929" cy="595071"/>
          </a:xfrm>
          <a:prstGeom prst="rect">
            <a:avLst/>
          </a:prstGeom>
          <a:noFill/>
          <a:ln>
            <a:noFill/>
          </a:ln>
        </p:spPr>
        <p:txBody>
          <a:bodyPr wrap="none" lIns="101636" tIns="50818" rIns="101636" bIns="50818">
            <a:spAutoFit/>
          </a:bodyPr>
          <a:lstStyle/>
          <a:p>
            <a:pPr algn="ctr"/>
            <a:r>
              <a:rPr lang="fr-F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rPr>
              <a:t>La Renaissance</a:t>
            </a:r>
            <a:endPar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nacat" panose="00000400000000000000" pitchFamily="2" charset="0"/>
            </a:endParaRPr>
          </a:p>
        </p:txBody>
      </p:sp>
      <p:sp>
        <p:nvSpPr>
          <p:cNvPr id="24" name="Rectangle à coins arrondis 23"/>
          <p:cNvSpPr/>
          <p:nvPr/>
        </p:nvSpPr>
        <p:spPr>
          <a:xfrm>
            <a:off x="6162061" y="251942"/>
            <a:ext cx="1042749" cy="464202"/>
          </a:xfrm>
          <a:prstGeom prst="roundRect">
            <a:avLst>
              <a:gd name="adj" fmla="val 33049"/>
            </a:avLst>
          </a:prstGeom>
          <a:solidFill>
            <a:schemeClr val="accent2">
              <a:lumMod val="60000"/>
              <a:lumOff val="4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5" name="Rectangle à coins arrondis 24"/>
          <p:cNvSpPr/>
          <p:nvPr/>
        </p:nvSpPr>
        <p:spPr>
          <a:xfrm>
            <a:off x="6336977" y="666402"/>
            <a:ext cx="658723" cy="278041"/>
          </a:xfrm>
          <a:prstGeom prst="roundRect">
            <a:avLst>
              <a:gd name="adj" fmla="val 33049"/>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26" name="ZoneTexte 25"/>
          <p:cNvSpPr txBox="1"/>
          <p:nvPr/>
        </p:nvSpPr>
        <p:spPr>
          <a:xfrm>
            <a:off x="6336977" y="630997"/>
            <a:ext cx="631409" cy="348850"/>
          </a:xfrm>
          <a:prstGeom prst="rect">
            <a:avLst/>
          </a:prstGeom>
          <a:noFill/>
        </p:spPr>
        <p:txBody>
          <a:bodyPr wrap="square" lIns="101636" tIns="50818" rIns="101636" bIns="50818" rtlCol="0">
            <a:spAutoFit/>
          </a:bodyPr>
          <a:lstStyle/>
          <a:p>
            <a:pPr algn="ctr"/>
            <a:r>
              <a:rPr lang="fr-FR" sz="1600" b="1" dirty="0" smtClean="0">
                <a:latin typeface="Fineliner Script" pitchFamily="50" charset="0"/>
              </a:rPr>
              <a:t>CM2</a:t>
            </a:r>
            <a:endParaRPr lang="fr-FR" sz="1800" b="1" dirty="0">
              <a:latin typeface="Fineliner Script" pitchFamily="50" charset="0"/>
            </a:endParaRPr>
          </a:p>
        </p:txBody>
      </p:sp>
      <p:sp>
        <p:nvSpPr>
          <p:cNvPr id="27" name="ZoneTexte 26"/>
          <p:cNvSpPr txBox="1"/>
          <p:nvPr/>
        </p:nvSpPr>
        <p:spPr>
          <a:xfrm>
            <a:off x="6162062" y="251942"/>
            <a:ext cx="1042748" cy="464202"/>
          </a:xfrm>
          <a:prstGeom prst="rect">
            <a:avLst/>
          </a:prstGeom>
          <a:noFill/>
        </p:spPr>
        <p:txBody>
          <a:bodyPr wrap="square" lIns="101636" tIns="50818" rIns="101636" bIns="50818" rtlCol="0">
            <a:spAutoFit/>
          </a:bodyPr>
          <a:lstStyle/>
          <a:p>
            <a:pPr algn="ctr">
              <a:lnSpc>
                <a:spcPct val="70000"/>
              </a:lnSpc>
            </a:pPr>
            <a:r>
              <a:rPr lang="fr-FR" sz="1600" b="1" dirty="0" smtClean="0">
                <a:solidFill>
                  <a:schemeClr val="bg1"/>
                </a:solidFill>
                <a:latin typeface="Fineliner Script" pitchFamily="50" charset="0"/>
              </a:rPr>
              <a:t>Les temps modernes</a:t>
            </a:r>
            <a:endParaRPr lang="fr-FR" sz="1800" b="1" dirty="0">
              <a:solidFill>
                <a:schemeClr val="bg1"/>
              </a:solidFill>
              <a:latin typeface="Fineliner Script" pitchFamily="50" charset="0"/>
            </a:endParaRPr>
          </a:p>
        </p:txBody>
      </p:sp>
      <p:sp>
        <p:nvSpPr>
          <p:cNvPr id="3" name="Pentagone 2"/>
          <p:cNvSpPr/>
          <p:nvPr/>
        </p:nvSpPr>
        <p:spPr>
          <a:xfrm>
            <a:off x="112285" y="1339335"/>
            <a:ext cx="7092525" cy="1504895"/>
          </a:xfrm>
          <a:prstGeom prst="homePlate">
            <a:avLst>
              <a:gd name="adj" fmla="val 3987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504329" y="1332062"/>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611427" y="1332062"/>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288305" y="254892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p:nvPr/>
        </p:nvCxnSpPr>
        <p:spPr>
          <a:xfrm>
            <a:off x="6135219" y="1339335"/>
            <a:ext cx="0" cy="1504895"/>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88305" y="2548925"/>
            <a:ext cx="493302" cy="246221"/>
          </a:xfrm>
          <a:prstGeom prst="rect">
            <a:avLst/>
          </a:prstGeom>
          <a:noFill/>
        </p:spPr>
        <p:txBody>
          <a:bodyPr wrap="square" rtlCol="0">
            <a:spAutoFit/>
          </a:bodyPr>
          <a:lstStyle/>
          <a:p>
            <a:r>
              <a:rPr lang="fr-FR" sz="1000" dirty="0" smtClean="0">
                <a:latin typeface="Chinacat" panose="00000400000000000000" pitchFamily="2" charset="0"/>
              </a:rPr>
              <a:t>1510</a:t>
            </a:r>
            <a:endParaRPr lang="fr-FR" sz="1000" dirty="0">
              <a:latin typeface="Chinacat" panose="00000400000000000000" pitchFamily="2" charset="0"/>
            </a:endParaRPr>
          </a:p>
        </p:txBody>
      </p:sp>
      <p:sp>
        <p:nvSpPr>
          <p:cNvPr id="39" name="ZoneTexte 38"/>
          <p:cNvSpPr txBox="1"/>
          <p:nvPr/>
        </p:nvSpPr>
        <p:spPr>
          <a:xfrm>
            <a:off x="4508106" y="1785596"/>
            <a:ext cx="1001093" cy="338554"/>
          </a:xfrm>
          <a:prstGeom prst="rect">
            <a:avLst/>
          </a:prstGeom>
          <a:solidFill>
            <a:schemeClr val="bg1"/>
          </a:solidFill>
        </p:spPr>
        <p:txBody>
          <a:bodyPr wrap="square" rtlCol="0">
            <a:spAutoFit/>
          </a:bodyPr>
          <a:lstStyle/>
          <a:p>
            <a:pPr algn="ctr"/>
            <a:r>
              <a:rPr lang="fr-FR" sz="800" dirty="0" smtClean="0">
                <a:latin typeface="Short Stack" panose="02010500040000000007" pitchFamily="2" charset="0"/>
              </a:rPr>
              <a:t>Les guerres de religion</a:t>
            </a:r>
            <a:endParaRPr lang="fr-FR" sz="800" dirty="0">
              <a:latin typeface="Short Stack" panose="02010500040000000007" pitchFamily="2" charset="0"/>
            </a:endParaRPr>
          </a:p>
        </p:txBody>
      </p:sp>
      <p:sp>
        <p:nvSpPr>
          <p:cNvPr id="30" name="Ellipse 29"/>
          <p:cNvSpPr/>
          <p:nvPr/>
        </p:nvSpPr>
        <p:spPr>
          <a:xfrm>
            <a:off x="3395403" y="2548925"/>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395403" y="2548925"/>
            <a:ext cx="493302" cy="246221"/>
          </a:xfrm>
          <a:prstGeom prst="rect">
            <a:avLst/>
          </a:prstGeom>
          <a:noFill/>
        </p:spPr>
        <p:txBody>
          <a:bodyPr wrap="square" rtlCol="0">
            <a:spAutoFit/>
          </a:bodyPr>
          <a:lstStyle/>
          <a:p>
            <a:r>
              <a:rPr lang="fr-FR" sz="1000" dirty="0" smtClean="0">
                <a:latin typeface="Chinacat" panose="00000400000000000000" pitchFamily="2" charset="0"/>
              </a:rPr>
              <a:t>1550</a:t>
            </a:r>
            <a:endParaRPr lang="fr-FR" sz="1000" dirty="0">
              <a:latin typeface="Chinacat" panose="00000400000000000000" pitchFamily="2" charset="0"/>
            </a:endParaRPr>
          </a:p>
        </p:txBody>
      </p:sp>
      <p:sp>
        <p:nvSpPr>
          <p:cNvPr id="32" name="Ellipse 31"/>
          <p:cNvSpPr/>
          <p:nvPr/>
        </p:nvSpPr>
        <p:spPr>
          <a:xfrm>
            <a:off x="5888568" y="2556198"/>
            <a:ext cx="438564" cy="246221"/>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888568" y="2556198"/>
            <a:ext cx="493302" cy="246221"/>
          </a:xfrm>
          <a:prstGeom prst="rect">
            <a:avLst/>
          </a:prstGeom>
          <a:noFill/>
        </p:spPr>
        <p:txBody>
          <a:bodyPr wrap="square" rtlCol="0">
            <a:spAutoFit/>
          </a:bodyPr>
          <a:lstStyle/>
          <a:p>
            <a:r>
              <a:rPr lang="fr-FR" sz="1000" dirty="0" smtClean="0">
                <a:latin typeface="Chinacat" panose="00000400000000000000" pitchFamily="2" charset="0"/>
              </a:rPr>
              <a:t>1600</a:t>
            </a:r>
            <a:endParaRPr lang="fr-FR" sz="1000" dirty="0">
              <a:latin typeface="Chinacat" panose="00000400000000000000" pitchFamily="2" charset="0"/>
            </a:endParaRPr>
          </a:p>
        </p:txBody>
      </p:sp>
      <p:sp>
        <p:nvSpPr>
          <p:cNvPr id="35" name="ZoneTexte 34"/>
          <p:cNvSpPr txBox="1"/>
          <p:nvPr/>
        </p:nvSpPr>
        <p:spPr>
          <a:xfrm>
            <a:off x="697749" y="1911566"/>
            <a:ext cx="901077" cy="246221"/>
          </a:xfrm>
          <a:prstGeom prst="rect">
            <a:avLst/>
          </a:prstGeom>
          <a:noFill/>
        </p:spPr>
        <p:txBody>
          <a:bodyPr wrap="square" rtlCol="0">
            <a:spAutoFit/>
          </a:bodyPr>
          <a:lstStyle/>
          <a:p>
            <a:pPr algn="ctr"/>
            <a:r>
              <a:rPr lang="fr-FR" sz="1000" dirty="0" smtClean="0">
                <a:latin typeface="Chinacat" panose="00000400000000000000" pitchFamily="2" charset="0"/>
              </a:rPr>
              <a:t>Vers 1520</a:t>
            </a:r>
            <a:endParaRPr lang="fr-FR" sz="1000" dirty="0">
              <a:latin typeface="Chinacat" panose="00000400000000000000" pitchFamily="2" charset="0"/>
            </a:endParaRPr>
          </a:p>
        </p:txBody>
      </p:sp>
      <p:sp>
        <p:nvSpPr>
          <p:cNvPr id="11" name="ZoneTexte 10"/>
          <p:cNvSpPr txBox="1"/>
          <p:nvPr/>
        </p:nvSpPr>
        <p:spPr>
          <a:xfrm>
            <a:off x="650150" y="2094533"/>
            <a:ext cx="1006307" cy="461665"/>
          </a:xfrm>
          <a:prstGeom prst="rect">
            <a:avLst/>
          </a:prstGeom>
          <a:noFill/>
        </p:spPr>
        <p:txBody>
          <a:bodyPr wrap="square" rtlCol="0">
            <a:spAutoFit/>
          </a:bodyPr>
          <a:lstStyle/>
          <a:p>
            <a:pPr algn="ctr"/>
            <a:r>
              <a:rPr lang="fr-FR" sz="800" dirty="0" smtClean="0">
                <a:latin typeface="Short Stack" panose="02010500040000000007" pitchFamily="2" charset="0"/>
              </a:rPr>
              <a:t>Début de la réforme de Luther</a:t>
            </a:r>
            <a:endParaRPr lang="fr-FR" sz="800" dirty="0">
              <a:latin typeface="Short Stack" panose="02010500040000000007" pitchFamily="2" charset="0"/>
            </a:endParaRPr>
          </a:p>
        </p:txBody>
      </p:sp>
      <p:sp>
        <p:nvSpPr>
          <p:cNvPr id="38" name="ZoneTexte 37"/>
          <p:cNvSpPr txBox="1"/>
          <p:nvPr/>
        </p:nvSpPr>
        <p:spPr>
          <a:xfrm>
            <a:off x="4452960" y="1538474"/>
            <a:ext cx="1235945" cy="246221"/>
          </a:xfrm>
          <a:prstGeom prst="rect">
            <a:avLst/>
          </a:prstGeom>
          <a:solidFill>
            <a:schemeClr val="bg1"/>
          </a:solidFill>
        </p:spPr>
        <p:txBody>
          <a:bodyPr wrap="square" rtlCol="0">
            <a:spAutoFit/>
          </a:bodyPr>
          <a:lstStyle/>
          <a:p>
            <a:r>
              <a:rPr lang="fr-FR" sz="1000" dirty="0" smtClean="0">
                <a:latin typeface="Chinacat" panose="00000400000000000000" pitchFamily="2" charset="0"/>
              </a:rPr>
              <a:t>De 1562 à  1598</a:t>
            </a:r>
            <a:endParaRPr lang="fr-FR" sz="1000" dirty="0">
              <a:latin typeface="Chinacat" panose="00000400000000000000" pitchFamily="2" charset="0"/>
            </a:endParaRPr>
          </a:p>
        </p:txBody>
      </p:sp>
      <p:sp>
        <p:nvSpPr>
          <p:cNvPr id="46" name="Double flèche horizontale 45"/>
          <p:cNvSpPr/>
          <p:nvPr/>
        </p:nvSpPr>
        <p:spPr>
          <a:xfrm>
            <a:off x="77604" y="2988246"/>
            <a:ext cx="7127206" cy="360040"/>
          </a:xfrm>
          <a:prstGeom prst="leftRightArrow">
            <a:avLst>
              <a:gd name="adj1" fmla="val 98502"/>
              <a:gd name="adj2" fmla="val 3677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2736577" y="2983649"/>
            <a:ext cx="1590178" cy="369332"/>
          </a:xfrm>
          <a:prstGeom prst="rect">
            <a:avLst/>
          </a:prstGeom>
          <a:noFill/>
        </p:spPr>
        <p:txBody>
          <a:bodyPr wrap="square" rtlCol="0">
            <a:spAutoFit/>
          </a:bodyPr>
          <a:lstStyle/>
          <a:p>
            <a:pPr algn="ctr"/>
            <a:r>
              <a:rPr lang="fr-FR" sz="1800" b="1" dirty="0" smtClean="0">
                <a:solidFill>
                  <a:schemeClr val="bg1"/>
                </a:solidFill>
                <a:latin typeface="Fineliner Script" pitchFamily="50" charset="0"/>
              </a:rPr>
              <a:t>Temps modernes</a:t>
            </a:r>
            <a:endParaRPr lang="fr-FR" sz="1800" b="1" dirty="0">
              <a:solidFill>
                <a:schemeClr val="bg1"/>
              </a:solidFill>
              <a:latin typeface="Fineliner Script" pitchFamily="50" charset="0"/>
            </a:endParaRPr>
          </a:p>
        </p:txBody>
      </p:sp>
      <p:cxnSp>
        <p:nvCxnSpPr>
          <p:cNvPr id="14" name="Connecteur droit 13"/>
          <p:cNvCxnSpPr/>
          <p:nvPr/>
        </p:nvCxnSpPr>
        <p:spPr>
          <a:xfrm flipH="1">
            <a:off x="6841033"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926622"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6997806" y="2983442"/>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a:off x="343751"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29340" y="2988246"/>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a:off x="500524" y="2983442"/>
            <a:ext cx="1"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3222652" y="1365696"/>
            <a:ext cx="1170109" cy="246221"/>
          </a:xfrm>
          <a:prstGeom prst="rect">
            <a:avLst/>
          </a:prstGeom>
          <a:solidFill>
            <a:schemeClr val="bg1"/>
          </a:solidFill>
        </p:spPr>
        <p:txBody>
          <a:bodyPr wrap="square" lIns="36000" rIns="36000" rtlCol="0">
            <a:spAutoFit/>
          </a:bodyPr>
          <a:lstStyle/>
          <a:p>
            <a:r>
              <a:rPr lang="fr-FR" sz="1000" dirty="0" smtClean="0">
                <a:latin typeface="Chinacat" panose="00000400000000000000" pitchFamily="2" charset="0"/>
              </a:rPr>
              <a:t>De 1545 à 1563</a:t>
            </a:r>
            <a:endParaRPr lang="fr-FR" sz="1000" dirty="0">
              <a:latin typeface="Chinacat" panose="00000400000000000000" pitchFamily="2" charset="0"/>
            </a:endParaRPr>
          </a:p>
        </p:txBody>
      </p:sp>
      <p:sp>
        <p:nvSpPr>
          <p:cNvPr id="59" name="ZoneTexte 58"/>
          <p:cNvSpPr txBox="1"/>
          <p:nvPr/>
        </p:nvSpPr>
        <p:spPr>
          <a:xfrm>
            <a:off x="3337014" y="1589202"/>
            <a:ext cx="790283"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Concile de Trente</a:t>
            </a:r>
            <a:endParaRPr lang="fr-FR" sz="800" dirty="0">
              <a:latin typeface="Short Stack" panose="02010500040000000007" pitchFamily="2" charset="0"/>
            </a:endParaRPr>
          </a:p>
        </p:txBody>
      </p:sp>
      <p:sp>
        <p:nvSpPr>
          <p:cNvPr id="62" name="ZoneTexte 61"/>
          <p:cNvSpPr txBox="1"/>
          <p:nvPr/>
        </p:nvSpPr>
        <p:spPr>
          <a:xfrm>
            <a:off x="5607859" y="1908126"/>
            <a:ext cx="402319" cy="226591"/>
          </a:xfrm>
          <a:prstGeom prst="rect">
            <a:avLst/>
          </a:prstGeom>
          <a:solidFill>
            <a:schemeClr val="bg1"/>
          </a:solidFill>
        </p:spPr>
        <p:txBody>
          <a:bodyPr wrap="square" lIns="36000" tIns="36000" rIns="36000" bIns="36000" rtlCol="0">
            <a:spAutoFit/>
          </a:bodyPr>
          <a:lstStyle/>
          <a:p>
            <a:pPr algn="ctr"/>
            <a:r>
              <a:rPr lang="fr-FR" sz="1000" dirty="0" smtClean="0">
                <a:latin typeface="Chinacat" panose="00000400000000000000" pitchFamily="2" charset="0"/>
              </a:rPr>
              <a:t>1598</a:t>
            </a:r>
            <a:endParaRPr lang="fr-FR" sz="1000" dirty="0">
              <a:latin typeface="Chinacat" panose="00000400000000000000" pitchFamily="2" charset="0"/>
            </a:endParaRPr>
          </a:p>
        </p:txBody>
      </p:sp>
      <p:sp>
        <p:nvSpPr>
          <p:cNvPr id="63" name="ZoneTexte 62"/>
          <p:cNvSpPr txBox="1"/>
          <p:nvPr/>
        </p:nvSpPr>
        <p:spPr>
          <a:xfrm>
            <a:off x="5544889" y="2112332"/>
            <a:ext cx="578678"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Edit de Nantes</a:t>
            </a:r>
            <a:endParaRPr lang="fr-FR" sz="800" dirty="0">
              <a:latin typeface="Short Stack" panose="02010500040000000007" pitchFamily="2" charset="0"/>
            </a:endParaRPr>
          </a:p>
        </p:txBody>
      </p:sp>
      <p:sp>
        <p:nvSpPr>
          <p:cNvPr id="6" name="Explosion 1 5"/>
          <p:cNvSpPr/>
          <p:nvPr/>
        </p:nvSpPr>
        <p:spPr>
          <a:xfrm>
            <a:off x="4425467" y="1939942"/>
            <a:ext cx="225007" cy="189468"/>
          </a:xfrm>
          <a:prstGeom prst="irregularSeal1">
            <a:avLst/>
          </a:prstGeom>
          <a:solidFill>
            <a:schemeClr val="bg1"/>
          </a:solidFill>
          <a:ln w="127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4104729" y="1759210"/>
            <a:ext cx="1925241" cy="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3242438" y="1588994"/>
            <a:ext cx="979436" cy="0"/>
          </a:xfrm>
          <a:prstGeom prst="straightConnector1">
            <a:avLst/>
          </a:prstGeom>
          <a:ln w="190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7" name="Image 20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55437" y="7871512"/>
            <a:ext cx="1542489" cy="3083890"/>
          </a:xfrm>
          <a:prstGeom prst="rect">
            <a:avLst/>
          </a:prstGeom>
          <a:effectLst>
            <a:outerShdw blurRad="63500" sx="102000" sy="102000" algn="ctr" rotWithShape="0">
              <a:prstClr val="black">
                <a:alpha val="40000"/>
              </a:prstClr>
            </a:outerShdw>
          </a:effectLst>
        </p:spPr>
      </p:pic>
      <p:sp>
        <p:nvSpPr>
          <p:cNvPr id="2058" name="Rectangle 2057"/>
          <p:cNvSpPr/>
          <p:nvPr/>
        </p:nvSpPr>
        <p:spPr>
          <a:xfrm>
            <a:off x="432321" y="9065715"/>
            <a:ext cx="2597074" cy="1015663"/>
          </a:xfrm>
          <a:prstGeom prst="rect">
            <a:avLst/>
          </a:prstGeom>
        </p:spPr>
        <p:txBody>
          <a:bodyPr wrap="square" lIns="36000" rIns="36000">
            <a:spAutoFit/>
          </a:bodyPr>
          <a:lstStyle/>
          <a:p>
            <a:pPr lvl="0">
              <a:spcAft>
                <a:spcPts val="600"/>
              </a:spcAft>
            </a:pPr>
            <a:r>
              <a:rPr lang="fr-FR" sz="1100" u="sng" dirty="0" smtClean="0">
                <a:solidFill>
                  <a:prstClr val="black"/>
                </a:solidFill>
                <a:latin typeface="Sassoon Infant Std" pitchFamily="34" charset="0"/>
              </a:rPr>
              <a:t>Un concile </a:t>
            </a:r>
            <a:r>
              <a:rPr lang="fr-FR" sz="1100" dirty="0" smtClean="0">
                <a:solidFill>
                  <a:prstClr val="black"/>
                </a:solidFill>
                <a:latin typeface="Sassoon Infant Std" pitchFamily="34" charset="0"/>
              </a:rPr>
              <a:t>: Réunion des évêques, des cardinaux et du pape pour traiter des affaires de l’église catholique</a:t>
            </a:r>
            <a:endParaRPr lang="fr-FR" sz="1100" dirty="0" smtClean="0">
              <a:solidFill>
                <a:prstClr val="black"/>
              </a:solidFill>
              <a:latin typeface="Sassoon Infant Std" pitchFamily="34" charset="0"/>
            </a:endParaRPr>
          </a:p>
          <a:p>
            <a:pPr lvl="0">
              <a:spcAft>
                <a:spcPts val="600"/>
              </a:spcAft>
            </a:pPr>
            <a:r>
              <a:rPr lang="fr-FR" sz="1100" u="sng" dirty="0" smtClean="0">
                <a:solidFill>
                  <a:prstClr val="black"/>
                </a:solidFill>
                <a:latin typeface="Sassoon Infant Std" pitchFamily="34" charset="0"/>
              </a:rPr>
              <a:t>Une doctrine </a:t>
            </a:r>
            <a:r>
              <a:rPr lang="fr-FR" sz="1100" dirty="0" smtClean="0">
                <a:solidFill>
                  <a:prstClr val="black"/>
                </a:solidFill>
                <a:latin typeface="Sassoon Infant Std" pitchFamily="34" charset="0"/>
              </a:rPr>
              <a:t>: ensemble des croyances d’une religion</a:t>
            </a:r>
            <a:endParaRPr lang="fr-FR" sz="1800" dirty="0"/>
          </a:p>
        </p:txBody>
      </p:sp>
      <p:sp>
        <p:nvSpPr>
          <p:cNvPr id="65" name="ZoneTexte 64"/>
          <p:cNvSpPr txBox="1"/>
          <p:nvPr/>
        </p:nvSpPr>
        <p:spPr>
          <a:xfrm>
            <a:off x="6397333" y="1908126"/>
            <a:ext cx="402319" cy="226591"/>
          </a:xfrm>
          <a:prstGeom prst="rect">
            <a:avLst/>
          </a:prstGeom>
          <a:solidFill>
            <a:schemeClr val="bg1"/>
          </a:solidFill>
        </p:spPr>
        <p:txBody>
          <a:bodyPr wrap="square" lIns="36000" tIns="36000" rIns="36000" bIns="36000" rtlCol="0">
            <a:spAutoFit/>
          </a:bodyPr>
          <a:lstStyle/>
          <a:p>
            <a:pPr algn="ctr"/>
            <a:r>
              <a:rPr lang="fr-FR" sz="1000" dirty="0" smtClean="0">
                <a:latin typeface="Chinacat" panose="00000400000000000000" pitchFamily="2" charset="0"/>
              </a:rPr>
              <a:t>1610</a:t>
            </a:r>
            <a:endParaRPr lang="fr-FR" sz="1000" dirty="0">
              <a:latin typeface="Chinacat" panose="00000400000000000000" pitchFamily="2" charset="0"/>
            </a:endParaRPr>
          </a:p>
        </p:txBody>
      </p:sp>
      <p:sp>
        <p:nvSpPr>
          <p:cNvPr id="66" name="ZoneTexte 65"/>
          <p:cNvSpPr txBox="1"/>
          <p:nvPr/>
        </p:nvSpPr>
        <p:spPr>
          <a:xfrm>
            <a:off x="6334363" y="2112332"/>
            <a:ext cx="578678" cy="318924"/>
          </a:xfrm>
          <a:prstGeom prst="rect">
            <a:avLst/>
          </a:prstGeom>
          <a:solidFill>
            <a:schemeClr val="bg1"/>
          </a:solidFill>
        </p:spPr>
        <p:txBody>
          <a:bodyPr wrap="square" lIns="36000" tIns="36000" rIns="36000" bIns="36000" rtlCol="0">
            <a:spAutoFit/>
          </a:bodyPr>
          <a:lstStyle/>
          <a:p>
            <a:pPr algn="ctr"/>
            <a:r>
              <a:rPr lang="fr-FR" sz="800" dirty="0" smtClean="0">
                <a:latin typeface="Short Stack" panose="02010500040000000007" pitchFamily="2" charset="0"/>
              </a:rPr>
              <a:t>Mort de Henri IV</a:t>
            </a:r>
            <a:endParaRPr lang="fr-FR" sz="800" dirty="0">
              <a:latin typeface="Short Stack" panose="02010500040000000007" pitchFamily="2" charset="0"/>
            </a:endParaRPr>
          </a:p>
        </p:txBody>
      </p:sp>
      <p:sp>
        <p:nvSpPr>
          <p:cNvPr id="2052" name="Rectangle 2051"/>
          <p:cNvSpPr/>
          <p:nvPr/>
        </p:nvSpPr>
        <p:spPr>
          <a:xfrm>
            <a:off x="1231620" y="8702997"/>
            <a:ext cx="803425" cy="369332"/>
          </a:xfrm>
          <a:prstGeom prst="rect">
            <a:avLst/>
          </a:prstGeom>
        </p:spPr>
        <p:txBody>
          <a:bodyPr wrap="none">
            <a:spAutoFit/>
          </a:bodyPr>
          <a:lstStyle/>
          <a:p>
            <a:pPr lvl="0" algn="ctr"/>
            <a:r>
              <a:rPr lang="fr-FR" sz="1800" dirty="0">
                <a:solidFill>
                  <a:prstClr val="black"/>
                </a:solidFill>
                <a:latin typeface="KG Primary Italics" panose="02000506000000020003" pitchFamily="2" charset="0"/>
              </a:rPr>
              <a:t>Lexique</a:t>
            </a:r>
            <a:endParaRPr lang="fr-FR" sz="900" dirty="0">
              <a:solidFill>
                <a:prstClr val="black"/>
              </a:solidFill>
              <a:latin typeface="KG Primary Italics" panose="02000506000000020003" pitchFamily="2"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9497" y="8754374"/>
            <a:ext cx="2402414" cy="146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3" y="8847185"/>
            <a:ext cx="1273283" cy="12341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ZoneTexte 79"/>
          <p:cNvSpPr txBox="1"/>
          <p:nvPr/>
        </p:nvSpPr>
        <p:spPr>
          <a:xfrm>
            <a:off x="5611911" y="8610664"/>
            <a:ext cx="1469213" cy="276999"/>
          </a:xfrm>
          <a:prstGeom prst="rect">
            <a:avLst/>
          </a:prstGeom>
          <a:noFill/>
        </p:spPr>
        <p:txBody>
          <a:bodyPr wrap="square" rtlCol="0">
            <a:spAutoFit/>
          </a:bodyPr>
          <a:lstStyle/>
          <a:p>
            <a:pPr algn="ctr"/>
            <a:r>
              <a:rPr lang="fr-FR" sz="1200" dirty="0" smtClean="0">
                <a:latin typeface="KG Primary Italics" panose="02000506000000020003" pitchFamily="2" charset="0"/>
              </a:rPr>
              <a:t>Le </a:t>
            </a:r>
            <a:r>
              <a:rPr lang="fr-FR" sz="1200" dirty="0" smtClean="0">
                <a:latin typeface="KG Primary Italics" panose="02000506000000020003" pitchFamily="2" charset="0"/>
              </a:rPr>
              <a:t>roi Henri IV</a:t>
            </a:r>
            <a:endParaRPr lang="fr-FR" sz="1200" dirty="0">
              <a:latin typeface="KG Primary Italics" panose="02000506000000020003" pitchFamily="2" charset="0"/>
            </a:endParaRPr>
          </a:p>
        </p:txBody>
      </p:sp>
      <p:sp>
        <p:nvSpPr>
          <p:cNvPr id="81" name="ZoneTexte 80"/>
          <p:cNvSpPr txBox="1"/>
          <p:nvPr/>
        </p:nvSpPr>
        <p:spPr>
          <a:xfrm>
            <a:off x="3773499" y="8604870"/>
            <a:ext cx="1469213" cy="276999"/>
          </a:xfrm>
          <a:prstGeom prst="rect">
            <a:avLst/>
          </a:prstGeom>
          <a:noFill/>
        </p:spPr>
        <p:txBody>
          <a:bodyPr wrap="square" rtlCol="0">
            <a:spAutoFit/>
          </a:bodyPr>
          <a:lstStyle/>
          <a:p>
            <a:pPr algn="ctr"/>
            <a:r>
              <a:rPr lang="fr-FR" sz="1200" dirty="0" smtClean="0">
                <a:latin typeface="KG Primary Italics" panose="02000506000000020003" pitchFamily="2" charset="0"/>
              </a:rPr>
              <a:t>Luther et Calvin</a:t>
            </a:r>
            <a:endParaRPr lang="fr-FR" sz="1200" dirty="0">
              <a:latin typeface="KG Primary Italics" panose="02000506000000020003" pitchFamily="2" charset="0"/>
            </a:endParaRP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3428" y="7138895"/>
            <a:ext cx="309264" cy="1231330"/>
          </a:xfrm>
          <a:prstGeom prst="rect">
            <a:avLst/>
          </a:prstGeom>
        </p:spPr>
      </p:pic>
    </p:spTree>
    <p:extLst>
      <p:ext uri="{BB962C8B-B14F-4D97-AF65-F5344CB8AC3E}">
        <p14:creationId xmlns:p14="http://schemas.microsoft.com/office/powerpoint/2010/main" val="200135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4707</TotalTime>
  <Words>913</Words>
  <Application>Microsoft Office PowerPoint</Application>
  <PresentationFormat>Personnalisé</PresentationFormat>
  <Paragraphs>156</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cp:lastModifiedBy>
  <cp:revision>192</cp:revision>
  <cp:lastPrinted>2013-09-26T11:43:32Z</cp:lastPrinted>
  <dcterms:created xsi:type="dcterms:W3CDTF">2013-09-22T07:50:11Z</dcterms:created>
  <dcterms:modified xsi:type="dcterms:W3CDTF">2014-10-31T11:41:06Z</dcterms:modified>
</cp:coreProperties>
</file>