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267" r:id="rId5"/>
    <p:sldId id="289" r:id="rId6"/>
    <p:sldId id="290" r:id="rId7"/>
    <p:sldId id="291" r:id="rId8"/>
    <p:sldId id="268" r:id="rId9"/>
    <p:sldId id="266" r:id="rId10"/>
    <p:sldId id="276" r:id="rId11"/>
    <p:sldId id="284" r:id="rId12"/>
    <p:sldId id="280" r:id="rId13"/>
    <p:sldId id="281" r:id="rId14"/>
    <p:sldId id="298" r:id="rId15"/>
    <p:sldId id="300" r:id="rId16"/>
    <p:sldId id="294" r:id="rId17"/>
    <p:sldId id="271" r:id="rId18"/>
    <p:sldId id="273" r:id="rId19"/>
    <p:sldId id="288" r:id="rId20"/>
    <p:sldId id="293" r:id="rId21"/>
    <p:sldId id="274" r:id="rId22"/>
    <p:sldId id="277" r:id="rId23"/>
    <p:sldId id="270" r:id="rId24"/>
    <p:sldId id="279" r:id="rId25"/>
    <p:sldId id="282" r:id="rId26"/>
    <p:sldId id="295" r:id="rId27"/>
    <p:sldId id="296" r:id="rId28"/>
    <p:sldId id="297" r:id="rId29"/>
    <p:sldId id="299"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59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231769856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383124103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305103776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1273702241"/>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36628456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650871462"/>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305695765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3011118442"/>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387544966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198341353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728800F-D29F-4A08-89E6-0D6D48B587B1}" type="datetimeFigureOut">
              <a:rPr lang="fr-FR" smtClean="0"/>
              <a:pPr/>
              <a:t>22/04/2013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346747394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8800F-D29F-4A08-89E6-0D6D48B587B1}" type="datetimeFigureOut">
              <a:rPr lang="fr-FR" smtClean="0"/>
              <a:pPr/>
              <a:t>22/04/2013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4F614-962A-4478-B42A-B1C2EDA9C83D}" type="slidenum">
              <a:rPr lang="fr-FR" smtClean="0"/>
              <a:pPr/>
              <a:t>‹N°›</a:t>
            </a:fld>
            <a:endParaRPr lang="fr-FR"/>
          </a:p>
        </p:txBody>
      </p:sp>
    </p:spTree>
    <p:extLst>
      <p:ext uri="{BB962C8B-B14F-4D97-AF65-F5344CB8AC3E}">
        <p14:creationId xmlns:p14="http://schemas.microsoft.com/office/powerpoint/2010/main" xmlns="" val="125397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chemin horizontal 3"/>
          <p:cNvSpPr/>
          <p:nvPr/>
        </p:nvSpPr>
        <p:spPr>
          <a:xfrm>
            <a:off x="323528" y="1556792"/>
            <a:ext cx="8280920" cy="3168352"/>
          </a:xfrm>
          <a:prstGeom prst="horizontalScroll">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fr-FR" sz="6000" dirty="0" smtClean="0">
                <a:solidFill>
                  <a:srgbClr val="C00000"/>
                </a:solidFill>
                <a:effectLst>
                  <a:outerShdw blurRad="38100" dist="38100" dir="2700000" algn="tl">
                    <a:srgbClr val="000000">
                      <a:alpha val="43137"/>
                    </a:srgbClr>
                  </a:outerShdw>
                </a:effectLst>
                <a:latin typeface="ChopinScript" pitchFamily="2" charset="0"/>
                <a:ea typeface="Verdana" pitchFamily="34" charset="0"/>
                <a:cs typeface="Verdana" pitchFamily="34" charset="0"/>
              </a:rPr>
              <a:t>Versailles</a:t>
            </a:r>
          </a:p>
          <a:p>
            <a:pPr algn="ctr"/>
            <a:r>
              <a:rPr lang="fr-FR" sz="6000" dirty="0" smtClean="0">
                <a:solidFill>
                  <a:srgbClr val="C00000"/>
                </a:solidFill>
                <a:effectLst>
                  <a:outerShdw blurRad="38100" dist="38100" dir="2700000" algn="tl">
                    <a:srgbClr val="000000">
                      <a:alpha val="43137"/>
                    </a:srgbClr>
                  </a:outerShdw>
                </a:effectLst>
                <a:latin typeface="ChopinScript" pitchFamily="2" charset="0"/>
                <a:ea typeface="Verdana" pitchFamily="34" charset="0"/>
                <a:cs typeface="Verdana" pitchFamily="34" charset="0"/>
              </a:rPr>
              <a:t> le château du Roi – soleil </a:t>
            </a:r>
            <a:endParaRPr lang="fr-FR" sz="6000" dirty="0">
              <a:solidFill>
                <a:srgbClr val="C00000"/>
              </a:solidFill>
              <a:effectLst>
                <a:outerShdw blurRad="38100" dist="38100" dir="2700000" algn="tl">
                  <a:srgbClr val="000000">
                    <a:alpha val="43137"/>
                  </a:srgbClr>
                </a:outerShdw>
              </a:effectLst>
              <a:latin typeface="ChopinScript" pitchFamily="2" charset="0"/>
              <a:ea typeface="Verdana" pitchFamily="34" charset="0"/>
              <a:cs typeface="Verdana" pitchFamily="34" charset="0"/>
            </a:endParaRPr>
          </a:p>
        </p:txBody>
      </p:sp>
      <p:sp>
        <p:nvSpPr>
          <p:cNvPr id="3" name="ZoneTexte 2"/>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855158733"/>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rot="21214714">
            <a:off x="4310164" y="4613668"/>
            <a:ext cx="4485374" cy="720080"/>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1" u="none" strike="noStrike" cap="none" normalizeH="0" baseline="0" dirty="0" smtClean="0">
                <a:ln>
                  <a:noFill/>
                </a:ln>
                <a:solidFill>
                  <a:schemeClr val="tx1"/>
                </a:solidFill>
                <a:effectLst/>
                <a:latin typeface="Antipasto" pitchFamily="2" charset="0"/>
                <a:cs typeface="Arial" pitchFamily="34" charset="0"/>
              </a:rPr>
              <a:t>Plan du château de Versailles et des jardins dressé en 1746, abbé </a:t>
            </a:r>
            <a:r>
              <a:rPr kumimoji="0" lang="fr-FR" b="0" i="1" u="none" strike="noStrike" cap="none" normalizeH="0" baseline="0" dirty="0" err="1" smtClean="0">
                <a:ln>
                  <a:noFill/>
                </a:ln>
                <a:solidFill>
                  <a:schemeClr val="tx1"/>
                </a:solidFill>
                <a:effectLst/>
                <a:latin typeface="Antipasto" pitchFamily="2" charset="0"/>
                <a:cs typeface="Arial" pitchFamily="34" charset="0"/>
              </a:rPr>
              <a:t>Delagrive</a:t>
            </a:r>
            <a:r>
              <a:rPr kumimoji="0" lang="fr-FR" b="0" i="1" u="none" strike="noStrike" cap="none" normalizeH="0" dirty="0" smtClean="0">
                <a:ln>
                  <a:noFill/>
                </a:ln>
                <a:solidFill>
                  <a:schemeClr val="tx1"/>
                </a:solidFill>
                <a:effectLst/>
                <a:latin typeface="Antipasto" pitchFamily="2" charset="0"/>
                <a:cs typeface="Arial" pitchFamily="34" charset="0"/>
              </a:rPr>
              <a:t> </a:t>
            </a:r>
            <a:r>
              <a:rPr kumimoji="0" lang="fr-FR" b="0" i="1" u="none" strike="noStrike" cap="none" normalizeH="0" baseline="0" dirty="0" smtClean="0">
                <a:ln>
                  <a:noFill/>
                </a:ln>
                <a:solidFill>
                  <a:schemeClr val="tx1"/>
                </a:solidFill>
                <a:effectLst/>
                <a:latin typeface="Antipasto" pitchFamily="2" charset="0"/>
                <a:cs typeface="Arial" pitchFamily="34" charset="0"/>
              </a:rPr>
              <a:t> </a:t>
            </a:r>
            <a:r>
              <a:rPr kumimoji="0" lang="fr-FR" b="0" i="1" u="none" strike="noStrike" cap="none" normalizeH="0" dirty="0" smtClean="0">
                <a:ln>
                  <a:noFill/>
                </a:ln>
                <a:solidFill>
                  <a:schemeClr val="tx1"/>
                </a:solidFill>
                <a:effectLst/>
                <a:latin typeface="Antipasto" pitchFamily="2" charset="0"/>
                <a:cs typeface="Arial" pitchFamily="34" charset="0"/>
              </a:rPr>
              <a:t> </a:t>
            </a:r>
            <a:endParaRPr kumimoji="0" lang="fr-FR" sz="32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9218" name="Picture 2" descr="File:Versailles Plan Jean Delagriv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530" y="1124744"/>
            <a:ext cx="8640000" cy="33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635736026"/>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5796136" y="4293096"/>
            <a:ext cx="3132174" cy="850422"/>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ntipasto" pitchFamily="2" charset="0"/>
                <a:cs typeface="Arial" pitchFamily="34" charset="0"/>
              </a:rPr>
              <a:t>Le Grand Trianon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ntipasto" pitchFamily="2" charset="0"/>
                <a:cs typeface="Arial" pitchFamily="34" charset="0"/>
              </a:rPr>
              <a:t>Peinture de Jean – Baptiste Martin,</a:t>
            </a:r>
            <a:r>
              <a:rPr kumimoji="0" lang="fr-FR" sz="1600" b="0" i="0" u="none" strike="noStrike" cap="none" normalizeH="0" dirty="0" smtClean="0">
                <a:ln>
                  <a:noFill/>
                </a:ln>
                <a:solidFill>
                  <a:schemeClr val="tx1"/>
                </a:solidFill>
                <a:effectLst/>
                <a:latin typeface="Antipasto" pitchFamily="2" charset="0"/>
                <a:cs typeface="Arial" pitchFamily="34" charset="0"/>
              </a:rPr>
              <a:t> </a:t>
            </a:r>
            <a:r>
              <a:rPr kumimoji="0" lang="fr-FR" sz="1600" b="0" i="0" u="none" strike="noStrike" cap="none" normalizeH="0" baseline="0" dirty="0" smtClean="0">
                <a:ln>
                  <a:noFill/>
                </a:ln>
                <a:solidFill>
                  <a:schemeClr val="tx1"/>
                </a:solidFill>
                <a:effectLst/>
                <a:latin typeface="Antipasto" pitchFamily="2" charset="0"/>
                <a:cs typeface="Arial" pitchFamily="34" charset="0"/>
              </a:rPr>
              <a:t>1724 </a:t>
            </a:r>
            <a:endParaRPr kumimoji="0" lang="fr-FR" sz="28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14338" name="Picture 2" descr="File:1724 - Jean-Baptiste Martin - Louis XV enfant en promenade en vue du Grand Trian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39"/>
            <a:ext cx="5328592" cy="6513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230350397"/>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5039826" y="6062795"/>
            <a:ext cx="3132174" cy="491918"/>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1" u="none" strike="noStrike" cap="none" normalizeH="0" baseline="0" dirty="0" smtClean="0">
                <a:ln>
                  <a:noFill/>
                </a:ln>
                <a:solidFill>
                  <a:schemeClr val="tx1"/>
                </a:solidFill>
                <a:effectLst/>
                <a:latin typeface="Antipasto" pitchFamily="2" charset="0"/>
                <a:cs typeface="Arial" pitchFamily="34" charset="0"/>
              </a:rPr>
              <a:t>Vue du château depuis le parc </a:t>
            </a:r>
            <a:endParaRPr kumimoji="0" lang="fr-FR" sz="32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15362" name="Picture 2" descr="File:Versailles chatea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65150"/>
            <a:ext cx="8640000" cy="5745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3534401278"/>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5436096" y="5949280"/>
            <a:ext cx="3239056" cy="648072"/>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1" u="none" strike="noStrike" cap="none" normalizeH="0" baseline="0" dirty="0" smtClean="0">
                <a:ln>
                  <a:noFill/>
                </a:ln>
                <a:solidFill>
                  <a:schemeClr val="tx1"/>
                </a:solidFill>
                <a:effectLst/>
                <a:latin typeface="Antipasto" pitchFamily="2" charset="0"/>
                <a:cs typeface="Arial" pitchFamily="34" charset="0"/>
              </a:rPr>
              <a:t>Le château vue de la cour de marbre </a:t>
            </a:r>
            <a:endParaRPr kumimoji="0" lang="fr-FR" sz="32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16386" name="Picture 2" descr="http://www.chateauversailles.fr/resources/200F0FC2-5609-102C-8399-000C2991753C/63D5C496-6C1E-4BA1-53E1-27CC1816AE58Fi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7320" y="145121"/>
            <a:ext cx="8280000" cy="5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0"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502569756"/>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56754"/>
            <a:ext cx="8557117" cy="5926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ZoneTexte 2"/>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326677801"/>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476672"/>
            <a:ext cx="8280000" cy="562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ZoneTexte 2"/>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1688031075"/>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95536" y="260648"/>
            <a:ext cx="8280000" cy="6410794"/>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1902669157"/>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039826" y="6062795"/>
            <a:ext cx="3132174" cy="491918"/>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Antipasto" pitchFamily="2" charset="0"/>
                <a:cs typeface="Arial" pitchFamily="34" charset="0"/>
              </a:rPr>
              <a:t>Salon d’Hercule </a:t>
            </a:r>
            <a:endParaRPr kumimoji="0" lang="fr-FR" sz="36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17410" name="Picture 2" descr="http://www.chateauversailles.fr/resources/200F0FC2-5609-102C-8399-000C2991753C/C9CCA3ED-6324-7BA5-A27A-2CB45234A84CFi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88640"/>
            <a:ext cx="8280000" cy="5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0"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302701397"/>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jpeg;base64,/9j/4AAQSkZJRgABAQAAAQABAAD/2wCEAAkGBhQSERUUEhQWFBUVFBcVFBYYFRQWFRUUFRQVFRgYFxgXHCYeGBkkGhYXHy8gIycpLCwsGR4xNTAsNSYrLCkBCQoKDgwOGg8PGiwkHiQsLCwsLCwsKS8wLCwvLCwsLCwvLCwsLCwsLCwsLCwsLCwsLCksLCwsLCwsLCwpLCwsLP/AABEIANMA7wMBIgACEQEDEQH/xAAcAAABBQEBAQAAAAAAAAAAAAAAAQMEBQYCBwj/xABDEAACAQIEBAQDBgMFBwQDAAABAhEAAwQSITEFIkFRBhNhcTKBkQcjQlKhsRRickOCosHwFTNjstHh8SRTo9I0c5L/xAAZAQADAQEBAAAAAAAAAAAAAAAAAQMCBAX/xAAuEQACAgEDAwIEBQUAAAAAAAAAAQIRIQMSMSJB8FFhcZGhsQQTQoHRMlLB4fH/2gAMAwEAAhEDEQA/APb6KKKmAUlFFAC0UUTTASiiloAKKKKACgUUUAKaSg0lAC0UTRQAUUlFAC0UUlAC0UlFAC0UUTQAUUlFABRRNFABRRRSGLNJRRQIKWikpgLSUUGkAUtJRNMBZomkNZ/i/ib+GxVm3cEWbwyq+8XSwADdl/61mUlHLNKLfBoCa580dx26b9veq3xDxwYSw15kZ1UgECJAJide1eT4nxNLYu0pbLeuW8RZMkFGzw2/93brUtTWUDcNNyPXeO4t7WGu3LYBdLbMs7SBOtR+GcaF/BrfTraLezBTP6imsBxRcTgBdJAFyxLTsDkIYH2M1l/szxhPD79pv7J7oXX8DBm/5swocupe6BRx8GW3hHxgb3D3xN+CbTOHyiJyAHbaYrScL4kuIs271uclxA6yIMMJEivIfCmOI4LxBe1yANtHyif0NeleBUjh2FGmlldtuu1OErx7D1IpX8Tri/iXycVhsOEzm+xBMxkA2Pr1q7LV59xnE+Zx7CoNralj6EW3b/MVdfaDxbyMG4HxXPu1jtEt+gj50KeG2Jx4RqFM1znEx+nX/wAVC4RZNvD2lY6paUMfUKJJ+c1kfCPFvOv43GOx8lTkXXQBeY6eihI9WPetOdUjKjdm9oqo8M+IBjLRuKhQB2TXUEqYMHr2PqCOlW81tNNWZarAtJQKKBBRRNFMBCKU0UCgBKQiuppKQxZoopIoELRQaKYBRRNJmpALQTVfxHjCWUFwyyFgCywwUH8Rj8NShiVy58wy5c2aRly957UrHQ1/tS353k5vvMmcLqJWYkdDVV424H/F4R0Al1GZD1BAmJ7xVf474Mb9hcRhz97Z+8QqfjTdgCN9NqY8F+KRjLJs3Hm6bZIaYJQnKZjZ0MA/3W66SbtuEv2KJfqXYf8ADuP/AI/h7Wrn+8CmzdB/MByv8+Uz3mvG7ts23AfR7TtbbvlJy9eoJ/QVrOA8SbAY4o5OjGzc1MMhMIx9QTE9jTf2ncJy4zOsZMSgMjbOujfPY1ySe+Cb5WGdUFtljhj3DMdn4XisOTBt3PMQSRKF1J+WZj9ae+zzGZcTiU1i7aZx6kpm/wDtWPs49reVgYzzauDfRjDf4hP0q58H3zaxdgswQZ8jTtCsdJ/pcCowlUo/IpKPSyrwHEimHxNgDS7dSemUIf3kitbxTxB5fDcAlm4VbKQwViDy6QY1+I1kLpi/dHdm6Sfi39Nopq90G0EwNdyQdT8/lWfzWria2J0zdeEMf/EcZN4jU2bjxuQDlUD6aVYeOcQt/iOFwxaFVg9ztH+8b/CgH96qT7KRGOvE/gsR7DMk9NNjVTjuNZ8Xfv7zbuZT+XzIC/8AxgD510xnt0lZHbum67I3nH/GJPDLt6MhuXHtW+5TWT75Q3zrI4rENbwWGwFg/e3ir3oIP3t45kQ/0jU9oWqzjXEBds4PDW9raAPB3uMc13X3Kie81f8A2bcPF7HPdPMuHXQjrduEqTPXSfkBWlPdJRFtUY2ejYazbwGEVdks2wCerHr7lmJ+tU3gS/dxLXcbeYhbh8uwn4RbQyWA6y2x7CetZv7SfEPnXVwltoUNDkbZvxMfRFke5P5a3eJ4jZwWDDCBbt21FsAxm5eUD3Gs+5roU02/RHO4tL3ZMu8ZtLfSwW+8cEhfYdflJ/0KnzWI8A4BrxfH3hz3iRaBHw2p+IDpmgfIAVqOMcat4a2bl1oA2HVj2H+tK2pYuRhxzSJ9FZbw348s4rlPI2gEnRmM8qTzGANTFaiacZKStClFxdMWigUTWhAaQ0s0lACmgUUtACUUU3evBQWYgACSToAAJJ+lAHZrHY3H4jAXGZwb+EdiZAm5ZLEmP5l12P1rRY/Gv5WfDKl46EDPAZeuVhPNGwqt4X4sw+Jm033dzVWs3RDE7ECdH+WtSm06zXobin6GSxl3+DDYnCFb+BxA+8smSiFiZI15QZIjTYg1D8PeM1w7tbcFsE5OUHmNsHeO6gkgr6SO1TPEnhW7g3a9g18yww++sSSMp306jT5VgLjAEtaBNozmtk6rO8HcEbfIdDXFqOcWdemoyR6LwHxlYw2JbDC5OGMGy5BhGZhyA/lBO/TToRVJ4kwbcO4it6zCpdbOhJhVY8rBo0ymcp7SD0rK4uyhSc0oTo3W2xH4h2ifQg6aCAt3EPdQW2Ys1sBbYYtke3qSmv1B6j2pLW3LKG9OmaL7RcVbu3LOItDR7f3izqCGKMjxsfw++utReNceOIwdu0wzG2wNt+sZSIjqGA+TBh0qmtXcyzBPKJB/tLM5ZP8AMrAKf5gp/Ea5wjZS1mRJ+BtI6MvzzQY/maszk7ZqMUkiBc1zATzg3F2+JRP7gVNW+XAeNDlcj+rkaP0+ldeSBDFSOYsOVvhYcwkCNGP7Uxh3mbcCEYiJHwsCw+pEfT5ylnPnnBX2Z0h1EkzpqerZuum+h/Wgg5h6NJH+IwOu3SpHErDB5UfGM3WMpA1E+oPXrS5ea2OhX5iBI69Sam33BFr4RxZU4wrM3LS2UHXNccLMT2LH5VUtYzWyy/2+IIC/8O3Jg9hGUfOu+FYo2fNuRqMxUgGM+VkU6bauDRduqHQMSEt2siwpMMRJYkepjfoKpKTePTzz4GEu5ziTlRn/ABMfJsjqdSbrempKj5VtvCmPGA4a7grmuXCtszuyrD3D/KkH3y+tYjFMCwcKVFpFt2lbQ522LDvuxHWnOJY1rlpLbGES2AukZbKtpoN3uuJPeB0NVg0hSjaoYGP+K60lrpyWx1W0Cc7z3OvzzHpWuxGLfi2MtYZA1vD21BZZ1Ftcol/52AA9JG+tYhFyL5jDU6WwdoA0n0AjX19a9H8NXE4Xg/NujPisVDC3+PLrlB6gScx946VuDVtvgzPCxz2NrxnjtnA2QIGixbtrpIUevwqBuToK8d8RccfF3puEsRp5YHL3CDXQd+vU9BXHGuPPfYw5uOSfMeBuNlToFGoHQanuRWreyCEaNNXBgx/LI5V/mOrbgbUp6stT2QQ01D4k2xifKcaK7Kwzb5F6i2AsE/0DXqTXs/hTxAMRZXNpcA1BCrJ65VBJyjaa8GS9lgKJaO0QG1iD8II1/MdyYrR+A7sY+xmYyW0CT1B0Pde5P6dXotwl8RasN0T3SaWuAa7Br0TgClFcmloAWiiimAlM4rDLcRkcZlYQwOxFPmsz4l8S4jCvyYN71qAS6tqD15R6VmTrkaV8GZ8ScBu8OPn4J7i2yYdfiRZ2zKfiE9RqKzXFPFIvqf4m0pu/2d62QpJHQmIb5wR3rd4X7TcHdGW6GSdCrpI+Y3/SsV42t4FSr4W5mNwkvbBlV91aCP6TGm1cOpCk3B49Drg3dSWfU64J9oeIsaFvOtrurDnUe51/yqB4lxFi4y38KrKzybiQCqtMyB1B7VQjKTC6MPwkkH+6TBX2OnrSPmBABg678rR2kaN/h+dQ3Sqnx7l9sbtDrOSc1rRoPmW22IHxGD8SdT1XfTc8Ya8WDAmQuw0Ny0JkFYA5NOmmh0XYt5ubMDlYHeCY6TlGoPuD9KXD4V7pDW1KMstmXKAsnoZ5IOkbmdjTwkA7Z+ImQrfEROjGObLGhV1j5gdhT2LswywCrqZI1BadcoJ3333jbapF1ZWLiQwIJG0FpDMOysQWgagyR2pcbiQFyMLmZQHI5rgWYMGeu22lRlJ3g1FEZl/nfMQIjQ5TuoB1AA2Bpq8l0Zri24HwkqyOZHRhqB7H610b926eRFfT1AIEakflBO/eAJpcNw+8phWUN+KSzACJjL0+opLp5ocngj2eINt5YgKQcoIYJMZlDEjfWPen73mXCSgNtAdGYAGNBAE6bbgVaXMdeCS9m04WDmk6NtIGusaa1EsXLjOdCogfAiXNY215v39qW7ukvmZ7ZIqWL3wl1uDQ5DlUzv8ACo7jadfWu/PET5jK+bmWTMQSSANBrpHrTF4FLk282YmCx5rhPoqSQN9IFLic/wDaMp1mI54Omo6DXvW5K8mouh2xaz3GDPyWgWZtTNxgCfdpAUUxdxIuMc5yonNcI120CqOoAGVR6H3qba4ecnmLcVl0lPxzuCBpqI9ZMVBXDLkykhWJZiSxBbpH8ogEAneT3pxlFidnXCHL3RcYAhSCiN8IAMqD0IG5JgE79BVlxjir3LrqWz3WEXbpBlVESlsfhXvGp0GkmoVzFhF8uypLEKSx7kakmIGuw+Z1ropbtW94J0zGSzkxIUamP3kyRWuqT9uxnCOLVkAHQADSJHfTNGkz02Gm9R3uyZET3MFfkO++uvvTav8A+4Yj8EySSY5o0n+UE+9XvAuEYd5uYvELaQGPKXW+8dMi/CPlWlDqC6Vsi8I4JdxT5LCG4xjO34R6ux0Hf/InWvXvCHgSzgRnnzL5ENdbpO4QH4R+prM2fHxMYfheD0Gg0BPuQvLPWWNXOE8IYnE5W4hfYjfyLZyj+8yxPyrq0lGPGWc+q2+cIuMR4xsecbFoPfuDRltIWCzHxPOUR71frVdaTD4S2APLsWxpuqrI7zufepWCxqXkFy2wdG2YbGDB/Wupe7OZ+yHytKKIpIrQjqKKKCaBCTSGqXxW2K8ofwYBfNzagHLB2n1isHjPGvErGl+yVGxzWwVIPqMtSlqbeSkYbuC/8cWeH5oxSOrkaXEtuJ93jKx9Ca87xvCrMFsNiluL1S4MjfRxkb61xivE7tItlrKn4lW5cZCP6LjED61SuxYzkQ+qlUJjr+EVxzkpvg6oxcVk6cSsHmUbbOonTaeX5EU0XK7ar13MR17r7/U0q2gRJDTM7FvoySRTeJuBSFza6Qc37ZhP1NTSfH+CmHlfcGvdiImRmAj5FT+oP02qab6EjMMpmSZJDzsD1Gu2/tUFEmTME9YKnTXUqcvTtVrhLVtokHb+SCQJkRqZ7HtWNRpGo2cC5cIUAKwQ8nKDGx0yR1gweomK5xy3GOsz8R6aewG3rUsoLSlhyuTKLOoDGBMD4o29KbxHlWzDh7j6FofKqzuuurGK5t2cFUMvi7hSCxjSekgDQE9RU/DYtlUL51tdPhCMQk9M2ok9zUXEYsOmS2oVIJ1aTtM6mZ/1HWrHwzwsOkvbzknlBgD1P+u1Y1GoxtjG7dy5cDfCYGpEmPkCcx9NKUW75QuuZI1aRmGmx0EfSrrAOBdAKhVAAhQIHfQddIk1P4s67TMekaGuWWv1UkJKjHnjD7MRc26MQY9DpUa1hFdyXLK5mM2qEn1UzOvYitDjOBq6swtjaZEj6xWVu3IYqJGo9Nfl+1dWnNTXSPaPLYgABshzEEkwJEdfpFT8JgM6kqwJMgt8Ry/iiepiojXs4UAS8kkmNeXU+0L+hrrC5hcG8kgwPbb2itSuuR8ocGFRfMUAoqnIHLcpYgxPToTI201qrwmAYnNJDMMoe46ptBEMxARY/wC21WeIwreZdP3kqekEkZQZgkH/AF71BwF2y+htXbh5gdgrTEcwkHbrpXRpybVkZJIjW7ahyEfORoTanIup0N5gP8AA9atOF4TCK3/qLxVIlhaXPmM/DnOh95MVAxtomEGWyNzLm5cI9yQB7KoNc4fCrPKCxjUvA/XNV5NLJNI3eG+0izh08vAYQj1cnMx2kgat9al4WxxjHjmY2LZ6keUI9FAzn5/Wq/gXhDEqc7Yi1hFYA6OuaOnwkH61uuBWMLhzm/jDeciC1y+CO5hZyg6e9Xhcv6sL5Ep1H+n+SLwn7L7Fshr7NiWEHnJyTv8ADJn5mtjatBQAoCgCAAIAHoBpVTd8YYRTBxNoH+sH9qkcN47ZxBYWXz5YzQHAE7QSIO1dEdqwjmlueWWIopKDVDB0BS0lJNAAa5ZQdwPWagcf41/C2vM8t7uoGVBJ166dKwmP+1LET93hii/8RbhP6Cpy1Irk3GDlwWfig8OS4VxGGaYBzraYAz2ZYk157xnA8PJnD3rqHs6NHtmkGrXHfaVjHGWEAP8Awi3/ADqazmL4viLp5rx13CrbTb2tD9a49SSeVXyOqEWsP7lYbCSecMJ3Ma/UyKW9Z5OVyonbzFdQNdcrE12yndrhJ06rP6W6fRSAdAwGpLQTr0ByVNOuH9/4KPJAw1hswAFp4kkBWRoHcW3AP0q0e1cZQVRRErmB0gE6FmOpEgT6b70i8dMKtsBGWYYMsagiCPLUbGJJp68l9+ZjmgAkppAOxJ0XvoKlqSk3k3BJEe9w9gMzBgRq2nqI1+W+1cJbRlOcGd5309e0f+asExYa1lJIKEyCATER25gGjbvNOI1m3YgTmcakgjU9h2E/SuXc0s+pcpsTg2ENJgyR2KiB9Zq/4P4jFiyQLbPcOhb8IWRoNNNKitYU5bbGSA2mkgluWZ2mJPy71Ht2mt8pUhgeobN6bCf/AOdaGlqLbIJOi2wviNWYZkIk9NjTuL8VJacDIzHWQdB8tNqov4KCJJYl1DA7gmCQTO8Gp/GsBnxGUKZyghVEkiCSQOugNRelpqVBdkg+L7kNlswrCCczHr6/Ss018sx0jr6jXXX9Ks7mGiFyN2nJLEbfX6GadXhJtModSj/EQ0EFeg7a9vWrJaemsAvYb4ZyBjl1MA9SLbRMDrod6cfkIYSxg6KxHSDJB0BnUV1jcL5blkYArGhmAsAjuTPbvNVWJzXCsDQ6yJVQJ6ZhA+VEFu6hNlhh81w53bKC0ZQIERG8z6ddq7/gmdmtW8OXdiYLXroJjYBVUIdNetd2lVrflak8pWd9NWCmO23vUXEC5bINt2tsNj5gDBuk/kOWfrVNKWSc0Rrlq4pK5FWNGAkhfQlBP1qIVmczgDYz5o/c/tUy7jMSj873dNZF+7t7hjS/7ScggteczGmJc/pXXbXiJUQA69bimY6g+mztvWs8P+DrOJVWbG2UZhPlypuDUjXUCqa9g7kT5OI2EznO/wAh+tRzag623npIYfqZpp93Y2em4P7LMKIz4ln9FZFB+hNbDgfhqxhZ8hSMwAJLs8gEnqY37V4XhQM4OS4V6kNE+33czXsXgbith7K2rXmBlBZluZy2sScxAHUaD6V06UoyfBzasWlzZqKWkpYrqOYWiiigDk1j+P8A2jWMOzWwj3XUwwCmAdokitkRUTG4WUYIEDwcpZQQG6EjrU5qX6WajV5R5Xj/ALSsQ5i3hECnbOg/zkGs9jOLYq6OYoizOWRlHsAco+Qq54l4Y4hevXOV3ysVzhFtggSNJjl+dUPEfDxtCb921m28sXDcufPy4A+bVxNza6vsda2rgqbyMSc1/wB/LIVdfWFGnzrm1w4Rsfc8xPzaB9RTtmyZAsqB/Sgk99Rt9alYXhHPOIuLZOp+8LO5AnRbYEk+n61jcvUocWbKqAEh21mSbnLEk5Bltx71YopNvdmCsMgdzcA0jKi24Af20FRjhhc5kW4bfwozqC919vu7cxp26RqRXZu3SSqADISWtrtbaACG7McpYqNpO0ipaltDikhGwbOCwmRIkDLGURBBgz6gfOmrODLEF9JcKokS/UxH7musRivKebTlhH3hmQWG5B6jfpAp9OIFySttZAgvzQo/19a5nuXYuuCHjLgRpQfC2XNMnMus+s1YN4vYL94ouRpvzERESNaWxw/PZe2Qwf8A3igjUgnqNxsKo3TTUe47HWsqMJupLgfKLfE8eFwKEs+XaVw+Ua8w/EzRp2/eu+IeIA+IW7aDKVUA6aAgncj0P61C4fjbllOQrlfNKudDpHYjrt1j0pXx1zyhZBsohYEgFSxmAZKA6e5E1r8tXhfURaYrxmGAKpDxl66e01V4V7mIvCWjQid4AEfTUD51WhQCevSd+tW/BVZEuOB1CD6yYA+W3b3pPThpx6QTHm4hdWCwQsoEPGZonfRhp8q4u8TvvbZj8GYFhBHoGI6j9u1SsXxm3lgWlzgLGYSJ3OWDAntprrUTE8YzaEeWj76HQQNVP4hIPr9Kyk/7Rnb8Ozmc4z/lzLPdT7ROon36VGNsI3xXEYEwGy7xEl9VJ12MU4MZADKysQYAGu+3xKIM6yKau44zKEvA5kfKzIu5M/Ey+sH2FdWnElJsYYEkLyydoZEed5ynQn1ABNd3GKkS4JGuW4htsPYnOh/Smr4VhmAgQB0Klu4Pw/8ALSphSYABPZR+4RpB36aVe6WSdGl4Z9ouKsmGuyPy3k5SP5bqmP2r1Xw5xC7fsi5etpbzAFcrhwwInNptvtrXhNnDoGUPmtdGKqSVHrbmT7KflWt8O8AvBi3DsdauHdkDNac9Ye0RHX8tdGlJ85r9iOrFUevraHYD5V1lrH4LxHjbUDF4VyNs9oZx7wmv+GtZYu51VoIBAMMIInuOldMZJnM40OzRNJQRWzJ1RFFBNMBKy3iXxPetMyWbDGN7rgLZBIkQxYCtVNZvxLwHEYm4vl3ktWwNTkJugneG7egIqU06wajV5PMPEPHsRdlL2Kkg62rJLsTtlOUKgX1NVvC+B+Y2UK7N+RPvH9ZiFX5mvU+G/Zlh7etxnvQZgwqSdyVXc+pJPrVzxDiWHwNqWy2xsqqAGb2A/fYVzPQbzNnQtasRRiML4LvJbLO1vBoBLOT5lwr/ADTCCDGmtYXj/kW3Zle5cn8bSTc7kA6kdOg39qvvFHji5jGhYS0h0nVQejN+do2Ed4B3rLPcAOZ5gn4j8bdB/T6D4u0Vz9CfSv8AZVKXMgWzdcF7lw21RNyxUhNwsr8I6ZEEeh3qTcxbKi2gvlpE+SuYeYxABe6dCQYEL6bxuzhXe46qigkNom6I357n5rg7bDSe1TL3JmloMmWgG7eeNQusoN/WANppOUqyapDWCYoWJIzbEuIRFgbxPeMoGoEdqXFYS4qi6QUS4TliFkqBqVHwk7idaesYi1bthnEsW+7srzayMxJ/E269l5j11ZwwN7Pdu6WUOiKSygttbT89w9+mp6TUmmzalWSdhbZT7zzUMD4AZZ5jlk6nQ/XWdBMrHcBF772wynN0nlJ2/unTrVMMI9hgzoCvwkGGjMphW9YqzwnHxZU3LNkm2RD25lUIgZtehE/SuOcZXcOfMFboqTh/JLLetsTpAJIjuYGjUuKxSZcow4VjEPJnWI0ED9KvMf4jTEKufDHLMZmYAhZ3XYkDrHbenLNnAWmlmQA7GST8uo100rW9rMou/b/oil4f4ddjNz7tes7/ALQPnVo4fOiWkzWrbdoBZJ7f6mn8bxJbxK5Xt2EGZng6n8KhegJM667dqocVivw2HusoWWJ7zvpt01rMd+o7l8vO4znGcV81lzoMsgsAuuXWRI1jbQnSuHuu6/dMbiKYCN8a6bI8Sfb9qmYK+bJTJlLFBykg2r6ScyhgOVxMdf8AKm8Xg0fNesk2gCFZTp5bkfBdU6KCdAdia69NKPCJSeSGHzt8QRgJ5goIK940YSNwYFNYtdfvFCtoVaeRh0KnTIY22Hr0rt7pJK31jswB1O/v89/Wu7CXMrcvmJGo+MhZ0ImMy9JGUz3q6XdGW/UYt2TM6nQEkCTHd1EZv6hr6mr7w5w5cRdCG6uGJiDBdWfoF6Ak680HtVTayz92wBnRTIneTbMT8jB01BrUcMwmFxgVS38LiQI8xVAtXJH402UnruDr8tJXIw3jBu8FwvEaWcXatYu2TAvcudR3dGEkeqmo/EPstsM2azcuWGmdDmA/pnmX5Gq7DcexnDiExls3rOy3UJMeh6j+9+lbThHiCxiRNlw2kldmA7x29RI9a7IqLw+fqc0tyyvoR/D3DcTZBW/eW+ogI2VvM3/EWJn61c0A0RV0qRK7CKIopYoAWiiigQlLFFEUAZzxZ4vTBpA+8vuPu7K6sxOgJ6haxZ8EY7HE38YwtyOS1Jzd1U9EH1+tem/7Ot+Z5uRfMgLngZso2APT5VC42L7RbsALmHNdY8qCYMAas8bbe4qM4XyUjKuDzXE8ItYQqkDFYqcqW1E27bei7u40kttHyqm4z4fvo4e8yq0gvEEWi8nKNOa4QBtt3r03+EwvC7Wc890g8xg3bhG4Xoqjrso6nvgeILf4hca8Sq2bY+Nv/wAeyCebICJu3CYkxqdhXJLTrHc6IybM4xVBGwjRQxUxEyzDp3jX9wI+U5VGe4VJ10S2hggkg8q6kwPfSaexZRWZMPnb8zsBmAHUgTrM/wBMa66iRwjwq2Kzam1hUh8ReO7wRKAjR9Zgd/qZRjuwVk0slClo3XKq+gHPdIyqVQHRAPhtDsN+vSdBw48q3csWrbZMNaO73nHxt3PUk7AAdDLLYBGueXZU5C8Gdc2VtFnqo6nYtp0mnLlo4q+LKE5FBLvJAFuAXj+uN+ihBuxpzzhiwcNxIGWZlKiRbVtPMuHe4wboN49I2NQ7qBCptsGBCltiMwHUREaTB9KS5dykoCECkwY5iM0BZOwAEfP0rvE405MrW4lQzMSczLuCegA9q5q7IulQ1f4y9xiTbDyBy5SVgb8q9dqXD32ZgFs2w525QMs9p07U7gbJJWOWbqg7gFVkwJ19TP8AlUnE45iQygZrYUQdS/wg6dvi+YpOuEgsYuB2fJec5Qds2mgJEE6axuak8Pw4B+4crfRfOQnTzFA57ZU8pZdSI0I03qBjOJWmHNnBBgBYBAOwneN+lGGcqQySrLzCYO2gbTSQdD7mtpUroTtlncCXbb4i1bDIQBibOzWbhH++tneOx9wetVYxWW4AzCWUQ7apet9EvDrG2bcE79rBuIsl1bwXJcIIuLqEuhpmY2kHWJ2B6at8Xw1smbany7pzKnW2xAzKI/EP1EEVSLJ0F3DgAlVCppNt9cjamNdhEFSNCNiKaw2Eupz2jopllOq66cynrJG8Ex1gU5ZtPZVC4JtNIt3IlSs7abpO6/hPw+snEYMMk7aEg8sFN4JPKykbdCB0M0uB+xAbErckPbCuNTlXUga8y9SB+KJ9OteieF/Dy4rDqt/DqEyzavoVDwCdJBnfuDtuaw2G4YzgA23zE5LZ1Gs/CJPK0k6E/XetRwlMbw8eYoN60dbic2dDtz2zqP6hqfXaraTSeePoTnlUmaW1hsZgiFg4zD6CAB5qCdsvUa9yPQVZWvBeGF5b9pWssGzlUYqjHsyxA+UbVM8PeILeMteZbkQYZTurAAkH6j9KtIr0FFHG5OxKWlmkmtmQNFFE0AdTRNJQKBCzRSEUUALUTieIdLZa3bNx9lURuepkjQVLpKHkDJYPwYbzebjm81z/AGYP3agGVB/NHYQs9J1qk47w+/fzNeH8JhLMgLy5zGk20GmZtgx7wvU16RFZnxF4du4u+ilwmHUS2U/eZp1yiNDGgcnl1jUyIz0+mkUjPOTzzgPhA4y9lQG3h0J85x+LURZt94A1bv7a6bic4phgsH93Ysj7y5+BAARO+p1OUdSC3QNW7wmBS1bW3bUIiiAAIAFZbxNj7eAsi3ZQE3GjKNWdjEA9WLGAfQGpygtKPmfY2puTPOOK5MIDbEszAiQNrM8o9M6j6M53NQ7OOa2jJbMXLrczRzZNc5MbAvygfy+lbLjvCxhcE7Yg5sVimD3miSiKQSqTtHKojdmFNWuG/wADw83boAxGJCjIRzJbWPLtL6iVn1Nc/wCU0nZbfwZTA4AXMWA7zl5nJgAELmKyNNASCfftUK/j8y3GO167mA7WLALBYGkHkX5+tX3G+CHA2lU8158OfN//AHYm7kjTshf5ionBuEJevhG5bViyWuHY8oD6+7+UPrUlptTp+V59De+1ZAxNyFUGCUUlidediZiNfiYx7elJnAdp1GojWBoIPofU1HxNoy2ub4Qdxr8e3eTGmmtdXViSYnNA943EH0NTdG0T8DjVt3AHUMpPlXPX8ra7yNKgPYfMRb5iJbKTDEKILQdD2IqV/s1ne6jCMyZ1Oo5gZBHrsK6vuX8q8AM8MxUTJdBlur7Fcx+velFIdjIx17IIby1UaheYnSToSdhruNCKsz4cu2sKmIAz22J8wDUgKZVvTeR7mdCai/w0PAIyMAFbYFSJtt66tkP+WWtl9mvFQCcJcjK6lrc/iicyQeo1+XtVNKMW6M6kmlaLbwngrOLwzqxD22ibRAItuJBuIZkB9DlOxB9azvGPDd7hxZlm7hWBk7m3P4oOx/fuDrVvj+Ctwu+cTYBbDsSbqAaoGiSB1Ux17DtW5weKt4i0HWHRxPQgg7g13flxmtr5Ry7mupcMxXAmu27Ft0H8TYYwyhcxQz+X8u2oEjt0rWrat4lRcRiGGzoYdT1U9/UH/vUPhfg9cNiGuWLr27TCWsCChboRPwj0H1q/S2Btp/1renp0qZOcreDm1aCiAAO8ACT30pyikq5gJomiloASkIpSKKAFoNLSUCAUCiigQUpoopgFJFFFIYEVSr4UtfxZxTF3u7JmPLb6coA/X1q7NJQ0nyCdGQXw9dxGOa9iVC2bRHkIWDZyswzAbAGWjuaXiXh67iOJW3cf+nsqGGo57o1AjsGJJ9VFa4Cgis7Ea3s8v4rbF/id9yYTB2WusT/7ioUt+mnM9McA4GV4Vib+Ri99JyqsvkzKxC99P2rY8G8Frbt4hb7ec2JuF7p1UZZ0QfyitHZsBFCqAFAhQNgKlHR7vyyj1MUj55u8LuFLZAg4liUXXX7zIPX0n0qW3DGNq6xGtrEeWw3Ek3GnfbpXqXH/AA1dvY3CXEUC1ZgvqBADFoCjrtT3FPBytavCycr3bwvHMTlLgzGnwrqdu9c8vw1p15gqtfjzuUvi7hkYPD30Az2ltqSPyOoQzOhEkb96wN20UZgoMgi8pGkHRbievMANOhmvdlwYNsI4DDKFII0MAD/Kq7H+EMNdy5rQUhi0pykyIIMbgxtWtX8M5O4+hiGso4Z5ZwPg1rFXlsOzoDmKMsQyOJXf+bMpHrXoGJ8CotgCwxF9H823eaMxuAQM0D4SoCkelXtvgFhXV1soGQEIcolZJJy9pJP1qflqul+HUI0zM9VydoruFYjz7Cm4mViCLlsj4XHKynuJBo4LwC1hVZbIIV2zwSSAT2HQVY5aUCr0RsQCilpKYgoNAooGFJSkUlABFKK5ilApjFNFLRSMiUtJS0AJFLRRTASlpDRQAtJS0UgCikooAWigUUAFIaWimAlLRRQATRS0lABRRRSABRRSZqYBFFE0TSGFFE1zQAuaiaKKAFFKKKKBBQaSigYtFFFAgpKKKAFooopgIaWiigAooooAKKKKAAUUUUABpYoooASiiigApBRRQAVyTS0UhhSgUUUAJSrSUUAf/9k="/>
          <p:cNvSpPr>
            <a:spLocks noChangeAspect="1" noChangeArrowheads="1"/>
          </p:cNvSpPr>
          <p:nvPr/>
        </p:nvSpPr>
        <p:spPr bwMode="auto">
          <a:xfrm>
            <a:off x="155575" y="-960438"/>
            <a:ext cx="2276475" cy="20097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2"/>
          <p:cNvSpPr>
            <a:spLocks noChangeArrowheads="1"/>
          </p:cNvSpPr>
          <p:nvPr/>
        </p:nvSpPr>
        <p:spPr bwMode="auto">
          <a:xfrm>
            <a:off x="5039826" y="6062795"/>
            <a:ext cx="3132174" cy="491918"/>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Antipasto" pitchFamily="2" charset="0"/>
                <a:cs typeface="Arial" pitchFamily="34" charset="0"/>
              </a:rPr>
              <a:t>Salon d’Apollon </a:t>
            </a:r>
            <a:endParaRPr kumimoji="0" lang="fr-FR" sz="36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18436" name="Picture 4" descr="http://www.chateauversailles.fr/resources/200F0FC2-5609-102C-8399-000C2991753C/D4E9F217-87B1-9526-8B3A-27B4DE2B68B4Fi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32656"/>
            <a:ext cx="8280000" cy="5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ZoneTexte 5"/>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3253790122"/>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2879452" y="5949280"/>
            <a:ext cx="3672408" cy="576064"/>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chemeClr val="tx1"/>
                </a:solidFill>
                <a:effectLst/>
                <a:latin typeface="Antipasto" pitchFamily="2" charset="0"/>
                <a:cs typeface="Arial" pitchFamily="34" charset="0"/>
              </a:rPr>
              <a:t>Salon de la guerre </a:t>
            </a:r>
            <a:endParaRPr kumimoji="0" lang="fr-FR" sz="2400" b="0" i="0" u="none" strike="noStrike" cap="none" normalizeH="0" baseline="0" dirty="0" smtClean="0">
              <a:ln>
                <a:noFill/>
              </a:ln>
              <a:solidFill>
                <a:schemeClr val="tx1"/>
              </a:solidFill>
              <a:effectLst/>
              <a:latin typeface="Antipasto"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0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19458" name="Picture 2" descr="http://www.chateauversailles.fr/resources/200F0FC2-5609-102C-8399-000C2991753C/9AFF8746-0D9B-C7E8-F406-BF7747E44C37Fi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60648"/>
            <a:ext cx="8280000" cy="5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936028573"/>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704885"/>
            <a:ext cx="8712968" cy="4524315"/>
          </a:xfrm>
          <a:prstGeom prst="rect">
            <a:avLst/>
          </a:prstGeom>
        </p:spPr>
        <p:txBody>
          <a:bodyPr wrap="square">
            <a:spAutoFit/>
          </a:bodyPr>
          <a:lstStyle/>
          <a:p>
            <a:pPr algn="just"/>
            <a:r>
              <a:rPr lang="fr-FR" sz="2400" dirty="0" smtClean="0">
                <a:latin typeface="Antipasto" pitchFamily="2" charset="0"/>
                <a:cs typeface="Andalus" pitchFamily="18" charset="-78"/>
              </a:rPr>
              <a:t>Louis XIV craint les révoltes. Il se fait donc construire  à partir de 1661 un palais hors de Paris, à Versailles.  Il choisit d’agrandir le pavillon de chasse que son père a fait édifié. Les travaux durent plus de quarante ans  et emploient jusqu’à 36000 ouvriers en même temps. Le château est gigantesque, car le roi comptait aussi témoigner de sa puissance aux yeux de tous. La façade est dans un style différent de l’architecture de la Renaissance : c’est l’art « classique ».</a:t>
            </a:r>
          </a:p>
          <a:p>
            <a:pPr algn="just"/>
            <a:r>
              <a:rPr lang="fr-FR" sz="2400" dirty="0" smtClean="0">
                <a:latin typeface="Antipasto" pitchFamily="2" charset="0"/>
                <a:cs typeface="Andalus" pitchFamily="18" charset="-78"/>
              </a:rPr>
              <a:t>Les créateurs les plus renommés de l’époque travaillent au château : Louis Le Vau  et Jules </a:t>
            </a:r>
            <a:r>
              <a:rPr lang="fr-FR" sz="2400" dirty="0" err="1" smtClean="0">
                <a:latin typeface="Antipasto" pitchFamily="2" charset="0"/>
                <a:cs typeface="Andalus" pitchFamily="18" charset="-78"/>
              </a:rPr>
              <a:t>Hardouin</a:t>
            </a:r>
            <a:r>
              <a:rPr lang="fr-FR" sz="2400" dirty="0" smtClean="0">
                <a:latin typeface="Antipasto" pitchFamily="2" charset="0"/>
                <a:cs typeface="Andalus" pitchFamily="18" charset="-78"/>
              </a:rPr>
              <a:t> – </a:t>
            </a:r>
            <a:r>
              <a:rPr lang="fr-FR" sz="2400" dirty="0" err="1" smtClean="0">
                <a:latin typeface="Antipasto" pitchFamily="2" charset="0"/>
                <a:cs typeface="Andalus" pitchFamily="18" charset="-78"/>
              </a:rPr>
              <a:t>Mansard</a:t>
            </a:r>
            <a:r>
              <a:rPr lang="fr-FR" sz="2400" dirty="0" smtClean="0">
                <a:latin typeface="Antipasto" pitchFamily="2" charset="0"/>
                <a:cs typeface="Andalus" pitchFamily="18" charset="-78"/>
              </a:rPr>
              <a:t> pour l’architecture, Charles Le Brun pour les peintures et le décor, André Le Nôtre pour les jardins. </a:t>
            </a:r>
          </a:p>
        </p:txBody>
      </p:sp>
      <p:sp>
        <p:nvSpPr>
          <p:cNvPr id="4" name="ZoneTexte 3"/>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3806269675"/>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hateauversailles.fr/resources/200F0FC2-5609-102C-8399-000C2991753C/0F577874-1259-90C3-99E9-AE06821D5B9AFi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60648"/>
            <a:ext cx="8280000" cy="5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AutoShape 2"/>
          <p:cNvSpPr>
            <a:spLocks noChangeArrowheads="1"/>
          </p:cNvSpPr>
          <p:nvPr/>
        </p:nvSpPr>
        <p:spPr bwMode="auto">
          <a:xfrm>
            <a:off x="2879452" y="5949280"/>
            <a:ext cx="3672408" cy="576064"/>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chemeClr val="tx1"/>
                </a:solidFill>
                <a:effectLst/>
                <a:latin typeface="Antipasto" pitchFamily="2" charset="0"/>
                <a:cs typeface="Arial" pitchFamily="34" charset="0"/>
              </a:rPr>
              <a:t>Salon de la paix</a:t>
            </a:r>
            <a:endParaRPr kumimoji="0" lang="fr-FR" sz="2400" b="0" i="0" u="none" strike="noStrike" cap="none" normalizeH="0" baseline="0" dirty="0" smtClean="0">
              <a:ln>
                <a:noFill/>
              </a:ln>
              <a:solidFill>
                <a:schemeClr val="tx1"/>
              </a:solidFill>
              <a:effectLst/>
              <a:latin typeface="Antipasto"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000" b="0" i="0" u="none" strike="noStrike" cap="none" normalizeH="0" baseline="0" dirty="0" smtClean="0">
              <a:ln>
                <a:noFill/>
              </a:ln>
              <a:solidFill>
                <a:schemeClr val="tx1"/>
              </a:solidFill>
              <a:effectLst/>
              <a:latin typeface="Antipasto" pitchFamily="2" charset="0"/>
              <a:cs typeface="Arial" pitchFamily="34" charset="0"/>
            </a:endParaRPr>
          </a:p>
        </p:txBody>
      </p:sp>
      <p:sp>
        <p:nvSpPr>
          <p:cNvPr id="4" name="ZoneTexte 3"/>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3513651082"/>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3529054" y="6165304"/>
            <a:ext cx="2232248" cy="496243"/>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smtClean="0">
                <a:ln>
                  <a:noFill/>
                </a:ln>
                <a:solidFill>
                  <a:schemeClr val="tx1"/>
                </a:solidFill>
                <a:effectLst/>
                <a:latin typeface="Antipasto" pitchFamily="2" charset="0"/>
                <a:cs typeface="Arial" pitchFamily="34" charset="0"/>
              </a:rPr>
              <a:t>Chambre du roi </a:t>
            </a:r>
            <a:endParaRPr kumimoji="0" lang="fr-FR" sz="2400" b="0" i="0" u="none" strike="noStrike" cap="none" normalizeH="0" baseline="0" dirty="0" smtClean="0">
              <a:ln>
                <a:noFill/>
              </a:ln>
              <a:solidFill>
                <a:schemeClr val="tx1"/>
              </a:solidFill>
              <a:effectLst/>
              <a:latin typeface="Antipasto"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0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20482" name="Picture 2" descr="http://www.chateauversailles.fr/resources/200F0FC2-5609-102C-8399-000C2991753C/2A8B3AA4-6843-56BF-1EFC-8C26AB3FE7EBFi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32656"/>
            <a:ext cx="8280000" cy="5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4036096046"/>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le:Versailles Queen's Chamb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98738"/>
            <a:ext cx="8136904" cy="6398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AutoShape 2"/>
          <p:cNvSpPr>
            <a:spLocks noChangeArrowheads="1"/>
          </p:cNvSpPr>
          <p:nvPr/>
        </p:nvSpPr>
        <p:spPr bwMode="auto">
          <a:xfrm>
            <a:off x="2699792" y="6397520"/>
            <a:ext cx="3132174" cy="343848"/>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1" u="none" strike="noStrike" cap="none" normalizeH="0" baseline="0" dirty="0" smtClean="0">
                <a:ln>
                  <a:noFill/>
                </a:ln>
                <a:solidFill>
                  <a:schemeClr val="tx1"/>
                </a:solidFill>
                <a:effectLst/>
                <a:latin typeface="Antipasto" pitchFamily="2" charset="0"/>
                <a:cs typeface="Arial" pitchFamily="34" charset="0"/>
              </a:rPr>
              <a:t>Chambre de la Reine </a:t>
            </a:r>
            <a:endParaRPr kumimoji="0" lang="fr-FR" b="0" i="0" u="none" strike="noStrike" cap="none" normalizeH="0" baseline="0" dirty="0" smtClean="0">
              <a:ln>
                <a:noFill/>
              </a:ln>
              <a:solidFill>
                <a:schemeClr val="tx1"/>
              </a:solidFill>
              <a:effectLst/>
              <a:latin typeface="Antipasto"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ntipasto" pitchFamily="2" charset="0"/>
              <a:cs typeface="Arial" pitchFamily="34" charset="0"/>
            </a:endParaRPr>
          </a:p>
        </p:txBody>
      </p:sp>
      <p:sp>
        <p:nvSpPr>
          <p:cNvPr id="4" name="ZoneTexte 3"/>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3315320167"/>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le:Chateau Versailles Galerie des Glac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40"/>
            <a:ext cx="8678930" cy="576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AutoShape 2"/>
          <p:cNvSpPr>
            <a:spLocks noChangeArrowheads="1"/>
          </p:cNvSpPr>
          <p:nvPr/>
        </p:nvSpPr>
        <p:spPr bwMode="auto">
          <a:xfrm rot="21175474">
            <a:off x="3203848" y="6165304"/>
            <a:ext cx="3132174" cy="432048"/>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1" u="none" strike="noStrike" cap="none" normalizeH="0" baseline="0" dirty="0" smtClean="0">
                <a:ln>
                  <a:noFill/>
                </a:ln>
                <a:solidFill>
                  <a:schemeClr val="tx1"/>
                </a:solidFill>
                <a:effectLst/>
                <a:latin typeface="Antipasto" pitchFamily="2" charset="0"/>
                <a:cs typeface="Arial" pitchFamily="34" charset="0"/>
              </a:rPr>
              <a:t>La galerie des Glaces </a:t>
            </a:r>
            <a:endParaRPr kumimoji="0" lang="fr-FR" b="0" i="0" u="none" strike="noStrike" cap="none" normalizeH="0" baseline="0" dirty="0" smtClean="0">
              <a:ln>
                <a:noFill/>
              </a:ln>
              <a:solidFill>
                <a:schemeClr val="tx1"/>
              </a:solidFill>
              <a:effectLst/>
              <a:latin typeface="Antipasto"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ntipasto" pitchFamily="2" charset="0"/>
              <a:cs typeface="Arial" pitchFamily="34" charset="0"/>
            </a:endParaRPr>
          </a:p>
        </p:txBody>
      </p:sp>
      <p:sp>
        <p:nvSpPr>
          <p:cNvPr id="5" name="ZoneTexte 4"/>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894923103"/>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755576" y="5762244"/>
            <a:ext cx="3132174" cy="763099"/>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i="1" dirty="0" smtClean="0">
                <a:latin typeface="Antipasto" pitchFamily="2" charset="0"/>
                <a:cs typeface="Arial" pitchFamily="34" charset="0"/>
              </a:rPr>
              <a:t>Les glaces de la galerie des Glaces </a:t>
            </a:r>
            <a:endParaRPr kumimoji="0" lang="fr-FR" sz="32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12290" name="Picture 2" descr="File:Château de Versailles, galerie des glaces, miroi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404664"/>
            <a:ext cx="3289883" cy="61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Rectangle 3"/>
          <p:cNvSpPr>
            <a:spLocks noChangeArrowheads="1"/>
          </p:cNvSpPr>
          <p:nvPr/>
        </p:nvSpPr>
        <p:spPr bwMode="auto">
          <a:xfrm>
            <a:off x="317812" y="1315507"/>
            <a:ext cx="4392488" cy="3139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dirty="0" smtClean="0">
                <a:ln>
                  <a:noFill/>
                </a:ln>
                <a:solidFill>
                  <a:srgbClr val="C00000"/>
                </a:solidFill>
                <a:effectLst/>
                <a:latin typeface="Antipasto" pitchFamily="2" charset="0"/>
                <a:ea typeface="Batang" pitchFamily="18" charset="-127"/>
                <a:cs typeface="Calibri" pitchFamily="34" charset="0"/>
              </a:rPr>
              <a:t>La galerie des glaces</a:t>
            </a:r>
            <a:r>
              <a:rPr kumimoji="0" lang="fr-FR" sz="2200" b="0" i="0" u="none" strike="noStrike" cap="none" normalizeH="0" baseline="0" dirty="0" smtClean="0">
                <a:ln>
                  <a:noFill/>
                </a:ln>
                <a:solidFill>
                  <a:srgbClr val="C00000"/>
                </a:solidFill>
                <a:effectLst/>
                <a:latin typeface="Antipasto" pitchFamily="2" charset="0"/>
                <a:ea typeface="Batang" pitchFamily="18" charset="-127"/>
                <a:cs typeface="Calibri" pitchFamily="34" charset="0"/>
              </a:rPr>
              <a:t> </a:t>
            </a:r>
            <a:r>
              <a:rPr kumimoji="0" lang="fr-FR" sz="2200" b="0" i="0" u="none" strike="noStrike" cap="none" normalizeH="0" baseline="0" dirty="0" smtClean="0">
                <a:ln>
                  <a:noFill/>
                </a:ln>
                <a:solidFill>
                  <a:schemeClr val="tx1"/>
                </a:solidFill>
                <a:effectLst/>
                <a:latin typeface="Antipasto" pitchFamily="2" charset="0"/>
                <a:ea typeface="Batang" pitchFamily="18" charset="-127"/>
                <a:cs typeface="Calibri" pitchFamily="34" charset="0"/>
              </a:rPr>
              <a:t>construite en 1678 est une immense salle de 73 m de long décorée de 17 glaces très grandes et très rares pour l’époque. Elles  sont fabriquées en France, ce qui est une nouveauté.</a:t>
            </a:r>
            <a:endParaRPr kumimoji="0" lang="fr-FR" sz="2200" b="0" i="0" u="none" strike="noStrike" cap="none" normalizeH="0" baseline="0" dirty="0" smtClean="0">
              <a:ln>
                <a:noFill/>
              </a:ln>
              <a:solidFill>
                <a:schemeClr val="tx1"/>
              </a:solidFill>
              <a:effectLst/>
              <a:latin typeface="Antipasto"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200" b="0" i="0" u="none" strike="noStrike" cap="none" normalizeH="0" baseline="0" dirty="0" smtClean="0">
                <a:ln>
                  <a:noFill/>
                </a:ln>
                <a:solidFill>
                  <a:schemeClr val="tx1"/>
                </a:solidFill>
                <a:effectLst/>
                <a:latin typeface="Antipasto" pitchFamily="2" charset="0"/>
                <a:ea typeface="Batang" pitchFamily="18" charset="-127"/>
                <a:cs typeface="Calibri" pitchFamily="34" charset="0"/>
              </a:rPr>
              <a:t>La galerie sert de lieu de rencontre, de salle de bal et de salle du trône.</a:t>
            </a:r>
            <a:endParaRPr kumimoji="0" lang="fr-FR" sz="2200" b="0" i="0" u="none" strike="noStrike" cap="none" normalizeH="0" baseline="0" dirty="0" smtClean="0">
              <a:ln>
                <a:noFill/>
              </a:ln>
              <a:solidFill>
                <a:schemeClr val="tx1"/>
              </a:solidFill>
              <a:effectLst/>
              <a:latin typeface="Antipasto" pitchFamily="2" charset="0"/>
              <a:cs typeface="Arial" pitchFamily="34" charset="0"/>
            </a:endParaRPr>
          </a:p>
        </p:txBody>
      </p:sp>
      <p:sp>
        <p:nvSpPr>
          <p:cNvPr id="5" name="ZoneTexte 4"/>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1803356691"/>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rot="485817">
            <a:off x="5292080" y="692696"/>
            <a:ext cx="3132174" cy="491918"/>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Antipasto" pitchFamily="2" charset="0"/>
                <a:cs typeface="Arial" pitchFamily="34" charset="0"/>
              </a:rPr>
              <a:t>La chapelle </a:t>
            </a:r>
            <a:endParaRPr kumimoji="0" lang="fr-FR" sz="36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13314" name="Picture 2" descr="File:Versailles Chapel - July 2006 edi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88640"/>
            <a:ext cx="4208213" cy="64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4228161249"/>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p:nvPr/>
        </p:nvSpPr>
        <p:spPr>
          <a:xfrm>
            <a:off x="395536" y="257623"/>
            <a:ext cx="8352928" cy="1446550"/>
          </a:xfrm>
          <a:prstGeom prst="rect">
            <a:avLst/>
          </a:prstGeom>
        </p:spPr>
        <p:txBody>
          <a:bodyPr wrap="square">
            <a:spAutoFit/>
          </a:bodyPr>
          <a:lstStyle/>
          <a:p>
            <a:pPr algn="just"/>
            <a:r>
              <a:rPr lang="fr-FR" sz="2200" dirty="0">
                <a:latin typeface="Antipasto" pitchFamily="2" charset="0"/>
              </a:rPr>
              <a:t>A Versailles, le roi organise tout jusque dans les détails. Il exige que les courtisans respectent une stricte étiquette. Il choisit lui-même les sculptures, les peintures et la décoration pour qu’elles célèbrent sa personne et la monarchie.</a:t>
            </a:r>
          </a:p>
        </p:txBody>
      </p:sp>
      <p:sp>
        <p:nvSpPr>
          <p:cNvPr id="5" name="ZoneTexte 4"/>
          <p:cNvSpPr txBox="1"/>
          <p:nvPr/>
        </p:nvSpPr>
        <p:spPr>
          <a:xfrm>
            <a:off x="376958" y="2060491"/>
            <a:ext cx="4699097" cy="3783270"/>
          </a:xfrm>
          <a:prstGeom prst="foldedCorner">
            <a:avLst/>
          </a:prstGeom>
          <a:blipFill>
            <a:blip r:embed="rId2" cstate="print"/>
            <a:tile tx="0" ty="0" sx="100000" sy="100000" flip="none" algn="tl"/>
          </a:blipFill>
        </p:spPr>
        <p:txBody>
          <a:bodyPr wrap="square" rtlCol="0">
            <a:spAutoFit/>
          </a:bodyPr>
          <a:lstStyle/>
          <a:p>
            <a:pPr algn="just"/>
            <a:r>
              <a:rPr lang="fr-FR" sz="2000" dirty="0" smtClean="0">
                <a:latin typeface="Script cole" pitchFamily="2" charset="0"/>
              </a:rPr>
              <a:t>Louis XIV se fait représenter sous la forme du Soleil, qui éclaire le monde et parcourt le ciel avec régularité. Comme le Soleil, le roi observe un horaire régulier : on sait toujours ce qu’il fait.</a:t>
            </a:r>
          </a:p>
          <a:p>
            <a:pPr algn="just"/>
            <a:r>
              <a:rPr lang="fr-FR" sz="2000" dirty="0" smtClean="0">
                <a:latin typeface="Script cole" pitchFamily="2" charset="0"/>
              </a:rPr>
              <a:t>Le roi prend aussi la forme du dieu Apollon ( dieu grec du Soleil), qui est souvent représenté dans le château et les jardins.</a:t>
            </a:r>
            <a:endParaRPr lang="fr-FR" sz="2000" dirty="0">
              <a:latin typeface="Script cole" pitchFamily="2" charset="0"/>
            </a:endParaRPr>
          </a:p>
        </p:txBody>
      </p:sp>
      <p:pic>
        <p:nvPicPr>
          <p:cNvPr id="22533" name="Picture 5" descr="http://img.over-blog.com/332x500/1/01/82/90/arts-premiers/costm_apolo.l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1592217"/>
            <a:ext cx="3162300" cy="4752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ZoneTexte 5"/>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425628148"/>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568952" cy="1446550"/>
          </a:xfrm>
          <a:prstGeom prst="rect">
            <a:avLst/>
          </a:prstGeom>
        </p:spPr>
        <p:txBody>
          <a:bodyPr wrap="square">
            <a:spAutoFit/>
          </a:bodyPr>
          <a:lstStyle/>
          <a:p>
            <a:r>
              <a:rPr lang="fr-FR" sz="2200" u="sng" dirty="0">
                <a:solidFill>
                  <a:srgbClr val="C00000"/>
                </a:solidFill>
                <a:latin typeface="Antipasto" pitchFamily="2" charset="0"/>
              </a:rPr>
              <a:t>La vie à la cour</a:t>
            </a:r>
            <a:endParaRPr lang="fr-FR" sz="2200" dirty="0">
              <a:solidFill>
                <a:srgbClr val="C00000"/>
              </a:solidFill>
              <a:latin typeface="Antipasto" pitchFamily="2" charset="0"/>
            </a:endParaRPr>
          </a:p>
          <a:p>
            <a:r>
              <a:rPr lang="fr-FR" sz="2200" dirty="0">
                <a:latin typeface="Antipasto" pitchFamily="2" charset="0"/>
              </a:rPr>
              <a:t>Pour contrôler les nobles, Louis XIV leur fit mener une vie d’inactivité à Versailles. Pour les impressionner, il organisait des fêtes, des banquets, des spectacles, des illuminations…</a:t>
            </a:r>
          </a:p>
        </p:txBody>
      </p:sp>
      <p:pic>
        <p:nvPicPr>
          <p:cNvPr id="3" name="Picture 7"/>
          <p:cNvPicPr>
            <a:picLocks noChangeAspect="1"/>
          </p:cNvPicPr>
          <p:nvPr/>
        </p:nvPicPr>
        <p:blipFill>
          <a:blip r:embed="rId2" cstate="print"/>
          <a:srcRect/>
          <a:stretch>
            <a:fillRect/>
          </a:stretch>
        </p:blipFill>
        <p:spPr bwMode="auto">
          <a:xfrm>
            <a:off x="1259631" y="2132856"/>
            <a:ext cx="6552729" cy="4104456"/>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508881552"/>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99"/>
          <p:cNvSpPr>
            <a:spLocks noChangeArrowheads="1"/>
          </p:cNvSpPr>
          <p:nvPr/>
        </p:nvSpPr>
        <p:spPr bwMode="auto">
          <a:xfrm>
            <a:off x="107504" y="116632"/>
            <a:ext cx="4919860" cy="6552728"/>
          </a:xfrm>
          <a:prstGeom prst="foldedCorner">
            <a:avLst/>
          </a:prstGeom>
          <a:blipFill>
            <a:blip r:embed="rId2" cstate="print"/>
            <a:tile tx="0" ty="0" sx="100000" sy="100000" flip="none" algn="tl"/>
          </a:blipFill>
          <a:ln w="9525">
            <a:solidFill>
              <a:srgbClr val="C00000"/>
            </a:solidFill>
            <a:prstDash val="dash"/>
            <a:round/>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algn="just">
              <a:lnSpc>
                <a:spcPct val="115000"/>
              </a:lnSpc>
              <a:spcAft>
                <a:spcPts val="0"/>
              </a:spcAft>
            </a:pPr>
            <a:r>
              <a:rPr lang="fr-FR" sz="1500" dirty="0">
                <a:effectLst/>
                <a:latin typeface="Script cole" pitchFamily="2" charset="0"/>
                <a:ea typeface="Malgun Gothic"/>
                <a:cs typeface="Times New Roman" pitchFamily="18" charset="0"/>
              </a:rPr>
              <a:t>Le roi se lève toujours à huit heures, reste au conseil de dix heures jusqu’à midi et demi, moment où il va à la messe toujours en famille avec la Reine. Grâce à une volonté continuelle et intense de présider à toutes les affaires, il est devenu habile. À une heure de l’après-midi, après avoir entendu la messe, il visite les favorites jusqu’à deux heures, heure à laquelle il dîne toujours avec la Reine et en public. Dans la suite de la journée, il va à la chasse ou à la promenade ; le plus souvent, il tient encore un conseil. De la tombée de la nuit jusqu’à dix heures, il converse avec les dames, ou joue, ou va à la comédie ou aux bals. À onze heures, après le souper, il descend de nouveau à l’appartement des favorites. Il dort toujours avec la Reine. Il a ainsi réparti les heures du jour et de la nuit entre ses affaires, ses plaisirs, ses dévotions et ses devoirs, de telle sorte que l’on sait par les courtisans à qui il est occupé et où on peut faire sa cour.</a:t>
            </a:r>
          </a:p>
          <a:p>
            <a:pPr algn="just">
              <a:lnSpc>
                <a:spcPct val="115000"/>
              </a:lnSpc>
              <a:spcAft>
                <a:spcPts val="0"/>
              </a:spcAft>
            </a:pPr>
            <a:r>
              <a:rPr lang="fr-FR" sz="1400" dirty="0">
                <a:effectLst/>
                <a:latin typeface="Script cole" pitchFamily="2" charset="0"/>
                <a:ea typeface="Malgun Gothic"/>
                <a:cs typeface="QuaySans-Book"/>
              </a:rPr>
              <a:t> </a:t>
            </a:r>
            <a:endParaRPr lang="fr-FR" sz="1400" dirty="0">
              <a:effectLst/>
              <a:latin typeface="Script cole" pitchFamily="2" charset="0"/>
              <a:ea typeface="Malgun Gothic"/>
              <a:cs typeface="Times New Roman"/>
            </a:endParaRPr>
          </a:p>
          <a:p>
            <a:pPr>
              <a:lnSpc>
                <a:spcPct val="115000"/>
              </a:lnSpc>
              <a:spcAft>
                <a:spcPts val="1000"/>
              </a:spcAft>
            </a:pPr>
            <a:r>
              <a:rPr lang="fr-FR" sz="1050" dirty="0">
                <a:solidFill>
                  <a:srgbClr val="808080"/>
                </a:solidFill>
                <a:effectLst/>
                <a:latin typeface="Script cole" pitchFamily="2" charset="0"/>
                <a:ea typeface="Malgun Gothic"/>
                <a:cs typeface="QuaySans-Book"/>
              </a:rPr>
              <a:t>D’après J.-B. </a:t>
            </a:r>
            <a:r>
              <a:rPr lang="fr-FR" sz="1050" dirty="0" err="1">
                <a:solidFill>
                  <a:srgbClr val="808080"/>
                </a:solidFill>
                <a:effectLst/>
                <a:latin typeface="Script cole" pitchFamily="2" charset="0"/>
                <a:ea typeface="Malgun Gothic"/>
                <a:cs typeface="QuaySans-Book"/>
              </a:rPr>
              <a:t>Primi</a:t>
            </a:r>
            <a:r>
              <a:rPr lang="fr-FR" sz="1050" dirty="0">
                <a:solidFill>
                  <a:srgbClr val="808080"/>
                </a:solidFill>
                <a:effectLst/>
                <a:latin typeface="Script cole" pitchFamily="2" charset="0"/>
                <a:ea typeface="Malgun Gothic"/>
                <a:cs typeface="QuaySans-Book"/>
              </a:rPr>
              <a:t> Visconti, Mémoires sur la cour de Louis XIV, XVIIe siècle.</a:t>
            </a:r>
            <a:endParaRPr lang="fr-FR" sz="1050" dirty="0">
              <a:effectLst/>
              <a:latin typeface="Script cole" pitchFamily="2" charset="0"/>
              <a:ea typeface="Malgun Gothic"/>
              <a:cs typeface="Times New Roman"/>
            </a:endParaRPr>
          </a:p>
          <a:p>
            <a:pPr>
              <a:lnSpc>
                <a:spcPct val="115000"/>
              </a:lnSpc>
              <a:spcAft>
                <a:spcPts val="1000"/>
              </a:spcAft>
            </a:pPr>
            <a:r>
              <a:rPr lang="fr-FR" sz="1100" dirty="0">
                <a:effectLst/>
                <a:latin typeface="Script cole" pitchFamily="2" charset="0"/>
                <a:ea typeface="Malgun Gothic"/>
                <a:cs typeface="Times New Roman"/>
              </a:rPr>
              <a:t> </a:t>
            </a:r>
          </a:p>
        </p:txBody>
      </p:sp>
      <p:sp>
        <p:nvSpPr>
          <p:cNvPr id="3" name="AutoShape 1000"/>
          <p:cNvSpPr>
            <a:spLocks noChangeArrowheads="1"/>
          </p:cNvSpPr>
          <p:nvPr/>
        </p:nvSpPr>
        <p:spPr bwMode="auto">
          <a:xfrm>
            <a:off x="5361114" y="692696"/>
            <a:ext cx="3603374" cy="4391263"/>
          </a:xfrm>
          <a:prstGeom prst="foldedCorner">
            <a:avLst/>
          </a:prstGeom>
          <a:blipFill>
            <a:blip r:embed="rId2" cstate="print"/>
            <a:tile tx="0" ty="0" sx="100000" sy="100000" flip="none" algn="tl"/>
          </a:blipFill>
          <a:ln w="9525">
            <a:solidFill>
              <a:srgbClr val="C00000"/>
            </a:solidFill>
            <a:prstDash val="dash"/>
            <a:round/>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algn="just">
              <a:lnSpc>
                <a:spcPct val="115000"/>
              </a:lnSpc>
              <a:spcAft>
                <a:spcPts val="0"/>
              </a:spcAft>
            </a:pPr>
            <a:r>
              <a:rPr lang="fr-FR" sz="1500" dirty="0">
                <a:effectLst/>
                <a:latin typeface="Script cole" pitchFamily="2" charset="0"/>
                <a:ea typeface="Malgun Gothic"/>
                <a:cs typeface="Times New Roman" pitchFamily="18" charset="0"/>
              </a:rPr>
              <a:t>Les fêtes, les voyages, les promenades particulières furent des moyens pour le Roi de distinguer ou de  mortifier les personnes qu’il nommait pour y participer ou non, et pour tenir chacun attentif à lui plaire. Il nommait chaque jour un courtisan pour tenir le bougeoir à son coucher. Le roi regardait à droite et à gauche, à son lever, à son coucher, à ses repas, en passant dans les appartements, dans ses jardins ; il voyait et remarquait tout le monde et distinguait bien les absences.</a:t>
            </a:r>
          </a:p>
          <a:p>
            <a:pPr>
              <a:lnSpc>
                <a:spcPct val="115000"/>
              </a:lnSpc>
              <a:spcAft>
                <a:spcPts val="0"/>
              </a:spcAft>
            </a:pPr>
            <a:r>
              <a:rPr lang="fr-FR" sz="1050" dirty="0">
                <a:effectLst/>
                <a:latin typeface="Script cole" pitchFamily="2" charset="0"/>
                <a:ea typeface="Malgun Gothic"/>
                <a:cs typeface="QuaySans-Book"/>
              </a:rPr>
              <a:t> </a:t>
            </a:r>
            <a:endParaRPr lang="fr-FR" sz="1100" dirty="0">
              <a:effectLst/>
              <a:latin typeface="Script cole" pitchFamily="2" charset="0"/>
              <a:ea typeface="Malgun Gothic"/>
              <a:cs typeface="Times New Roman"/>
            </a:endParaRPr>
          </a:p>
          <a:p>
            <a:pPr>
              <a:lnSpc>
                <a:spcPct val="115000"/>
              </a:lnSpc>
              <a:spcAft>
                <a:spcPts val="1000"/>
              </a:spcAft>
            </a:pPr>
            <a:r>
              <a:rPr lang="fr-FR" sz="1000" dirty="0">
                <a:solidFill>
                  <a:srgbClr val="808080"/>
                </a:solidFill>
                <a:effectLst/>
                <a:latin typeface="Script cole" pitchFamily="2" charset="0"/>
                <a:ea typeface="Malgun Gothic"/>
                <a:cs typeface="QuaySans-Book"/>
              </a:rPr>
              <a:t>D’après Saint-Simon, </a:t>
            </a:r>
            <a:r>
              <a:rPr lang="fr-FR" sz="1000" i="1" dirty="0">
                <a:solidFill>
                  <a:srgbClr val="808080"/>
                </a:solidFill>
                <a:effectLst/>
                <a:latin typeface="Script cole" pitchFamily="2" charset="0"/>
                <a:ea typeface="Malgun Gothic"/>
                <a:cs typeface="QuaySans-BookItalic"/>
              </a:rPr>
              <a:t>Mémoires</a:t>
            </a:r>
            <a:r>
              <a:rPr lang="fr-FR" sz="1000" dirty="0">
                <a:solidFill>
                  <a:srgbClr val="808080"/>
                </a:solidFill>
                <a:effectLst/>
                <a:latin typeface="Script cole" pitchFamily="2" charset="0"/>
                <a:ea typeface="Malgun Gothic"/>
                <a:cs typeface="QuaySans-Book"/>
              </a:rPr>
              <a:t>, XVIIIe siècle.</a:t>
            </a:r>
            <a:endParaRPr lang="fr-FR" sz="1000" dirty="0">
              <a:effectLst/>
              <a:latin typeface="Script cole" pitchFamily="2" charset="0"/>
              <a:ea typeface="Malgun Gothic"/>
              <a:cs typeface="Times New Roman"/>
            </a:endParaRPr>
          </a:p>
        </p:txBody>
      </p:sp>
      <p:sp>
        <p:nvSpPr>
          <p:cNvPr id="4" name="ZoneTexte 3"/>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1644655859"/>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80728"/>
            <a:ext cx="8820472" cy="3816429"/>
          </a:xfrm>
          <a:prstGeom prst="rect">
            <a:avLst/>
          </a:prstGeom>
        </p:spPr>
        <p:txBody>
          <a:bodyPr wrap="square">
            <a:spAutoFit/>
          </a:bodyPr>
          <a:lstStyle/>
          <a:p>
            <a:pPr algn="just"/>
            <a:r>
              <a:rPr lang="fr-FR" sz="2200" dirty="0">
                <a:latin typeface="Quicksand Bold" pitchFamily="50" charset="0"/>
              </a:rPr>
              <a:t>La noblesse vient à Versailles pour </a:t>
            </a:r>
            <a:r>
              <a:rPr lang="fr-FR" sz="2200" dirty="0" smtClean="0">
                <a:latin typeface="Quicksand Bold" pitchFamily="50" charset="0"/>
              </a:rPr>
              <a:t>se montrer</a:t>
            </a:r>
            <a:r>
              <a:rPr lang="fr-FR" sz="2200" dirty="0">
                <a:latin typeface="Quicksand Bold" pitchFamily="50" charset="0"/>
              </a:rPr>
              <a:t>, être auprès du roi. A la Cour </a:t>
            </a:r>
            <a:r>
              <a:rPr lang="fr-FR" sz="2200" dirty="0" smtClean="0">
                <a:latin typeface="Quicksand Bold" pitchFamily="50" charset="0"/>
              </a:rPr>
              <a:t>on assiste </a:t>
            </a:r>
            <a:r>
              <a:rPr lang="fr-FR" sz="2200" dirty="0">
                <a:latin typeface="Quicksand Bold" pitchFamily="50" charset="0"/>
              </a:rPr>
              <a:t>à de somptueuses fêtes </a:t>
            </a:r>
            <a:r>
              <a:rPr lang="fr-FR" sz="2200" dirty="0" smtClean="0">
                <a:latin typeface="Quicksand Bold" pitchFamily="50" charset="0"/>
              </a:rPr>
              <a:t>données en </a:t>
            </a:r>
            <a:r>
              <a:rPr lang="fr-FR" sz="2200" dirty="0">
                <a:latin typeface="Quicksand Bold" pitchFamily="50" charset="0"/>
              </a:rPr>
              <a:t>l’honneur du roi et de sa famille</a:t>
            </a:r>
            <a:r>
              <a:rPr lang="fr-FR" sz="2200" dirty="0" smtClean="0">
                <a:latin typeface="Quicksand Bold" pitchFamily="50" charset="0"/>
              </a:rPr>
              <a:t>.</a:t>
            </a:r>
          </a:p>
          <a:p>
            <a:pPr algn="just"/>
            <a:r>
              <a:rPr lang="fr-FR" sz="2200" dirty="0">
                <a:latin typeface="Quicksand Bold" pitchFamily="50" charset="0"/>
              </a:rPr>
              <a:t>Louis XIV était passionné de musique </a:t>
            </a:r>
            <a:r>
              <a:rPr lang="fr-FR" sz="2200" dirty="0" smtClean="0">
                <a:latin typeface="Quicksand Bold" pitchFamily="50" charset="0"/>
              </a:rPr>
              <a:t>et suivait </a:t>
            </a:r>
            <a:r>
              <a:rPr lang="fr-FR" sz="2200" dirty="0">
                <a:latin typeface="Quicksand Bold" pitchFamily="50" charset="0"/>
              </a:rPr>
              <a:t>attentivement la préparation </a:t>
            </a:r>
            <a:r>
              <a:rPr lang="fr-FR" sz="2200" dirty="0" smtClean="0">
                <a:latin typeface="Quicksand Bold" pitchFamily="50" charset="0"/>
              </a:rPr>
              <a:t>des grandes œuvres </a:t>
            </a:r>
            <a:r>
              <a:rPr lang="fr-FR" sz="2200" dirty="0">
                <a:latin typeface="Quicksand Bold" pitchFamily="50" charset="0"/>
              </a:rPr>
              <a:t>qu’il choisissait lui-même.</a:t>
            </a:r>
          </a:p>
          <a:p>
            <a:pPr algn="just"/>
            <a:r>
              <a:rPr lang="fr-FR" sz="2200" dirty="0">
                <a:latin typeface="Quicksand Bold" pitchFamily="50" charset="0"/>
              </a:rPr>
              <a:t>Un artiste pouvait interrompre le Conseil </a:t>
            </a:r>
            <a:r>
              <a:rPr lang="fr-FR" sz="2200" dirty="0" smtClean="0">
                <a:latin typeface="Quicksand Bold" pitchFamily="50" charset="0"/>
              </a:rPr>
              <a:t>des ministres </a:t>
            </a:r>
            <a:r>
              <a:rPr lang="fr-FR" sz="2200" dirty="0">
                <a:latin typeface="Quicksand Bold" pitchFamily="50" charset="0"/>
              </a:rPr>
              <a:t>pour présenter une </a:t>
            </a:r>
            <a:r>
              <a:rPr lang="fr-FR" sz="2200" dirty="0" smtClean="0">
                <a:latin typeface="Quicksand Bold" pitchFamily="50" charset="0"/>
              </a:rPr>
              <a:t>œuvre </a:t>
            </a:r>
            <a:r>
              <a:rPr lang="fr-FR" sz="2200" dirty="0">
                <a:latin typeface="Quicksand Bold" pitchFamily="50" charset="0"/>
              </a:rPr>
              <a:t>au roi.</a:t>
            </a:r>
          </a:p>
          <a:p>
            <a:pPr algn="just"/>
            <a:r>
              <a:rPr lang="fr-FR" sz="2200" dirty="0">
                <a:latin typeface="Quicksand Bold" pitchFamily="50" charset="0"/>
              </a:rPr>
              <a:t>Les opéras étaient composés pour le roi </a:t>
            </a:r>
            <a:r>
              <a:rPr lang="fr-FR" sz="2200" dirty="0" smtClean="0">
                <a:latin typeface="Quicksand Bold" pitchFamily="50" charset="0"/>
              </a:rPr>
              <a:t>qui aimait </a:t>
            </a:r>
            <a:r>
              <a:rPr lang="fr-FR" sz="2200" dirty="0">
                <a:latin typeface="Quicksand Bold" pitchFamily="50" charset="0"/>
              </a:rPr>
              <a:t>se mettre en scène et jouer son </a:t>
            </a:r>
            <a:r>
              <a:rPr lang="fr-FR" sz="2200" dirty="0" smtClean="0">
                <a:latin typeface="Quicksand Bold" pitchFamily="50" charset="0"/>
              </a:rPr>
              <a:t>propre rôle</a:t>
            </a:r>
            <a:r>
              <a:rPr lang="fr-FR" sz="2200" dirty="0">
                <a:latin typeface="Quicksand Bold" pitchFamily="50" charset="0"/>
              </a:rPr>
              <a:t>. La pièce de théâtre « Le </a:t>
            </a:r>
            <a:r>
              <a:rPr lang="fr-FR" sz="2200" dirty="0" smtClean="0">
                <a:latin typeface="Quicksand Bold" pitchFamily="50" charset="0"/>
              </a:rPr>
              <a:t>bourgeois gentilhomme </a:t>
            </a:r>
            <a:r>
              <a:rPr lang="fr-FR" sz="2200" dirty="0">
                <a:latin typeface="Quicksand Bold" pitchFamily="50" charset="0"/>
              </a:rPr>
              <a:t>» de Molière fut mise </a:t>
            </a:r>
            <a:r>
              <a:rPr lang="fr-FR" sz="2200" dirty="0" smtClean="0">
                <a:latin typeface="Quicksand Bold" pitchFamily="50" charset="0"/>
              </a:rPr>
              <a:t>en  musique </a:t>
            </a:r>
            <a:r>
              <a:rPr lang="fr-FR" sz="2200" dirty="0">
                <a:latin typeface="Quicksand Bold" pitchFamily="50" charset="0"/>
              </a:rPr>
              <a:t>par Lully.</a:t>
            </a:r>
          </a:p>
        </p:txBody>
      </p:sp>
      <p:sp>
        <p:nvSpPr>
          <p:cNvPr id="3" name="ZoneTexte 2"/>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682062294"/>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escription de cette image, également commentée ci-aprè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88640"/>
            <a:ext cx="2184827"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AutoShape 2"/>
          <p:cNvSpPr>
            <a:spLocks noChangeArrowheads="1"/>
          </p:cNvSpPr>
          <p:nvPr/>
        </p:nvSpPr>
        <p:spPr bwMode="auto">
          <a:xfrm>
            <a:off x="2620062" y="2276872"/>
            <a:ext cx="2383986" cy="720080"/>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ntipasto" pitchFamily="2" charset="0"/>
                <a:cs typeface="Arial" pitchFamily="34" charset="0"/>
              </a:rPr>
              <a:t>André Le </a:t>
            </a:r>
            <a:r>
              <a:rPr kumimoji="0" lang="fr-FR" sz="1400" b="0" i="1" u="none" strike="noStrike" cap="none" normalizeH="0" baseline="0" dirty="0" err="1" smtClean="0">
                <a:ln>
                  <a:noFill/>
                </a:ln>
                <a:solidFill>
                  <a:schemeClr val="tx1"/>
                </a:solidFill>
                <a:effectLst/>
                <a:latin typeface="Antipasto" pitchFamily="2" charset="0"/>
                <a:cs typeface="Arial" pitchFamily="34" charset="0"/>
              </a:rPr>
              <a:t>Nostre</a:t>
            </a:r>
            <a:r>
              <a:rPr kumimoji="0" lang="fr-FR" sz="1400" b="0" i="1" u="none" strike="noStrike" cap="none" normalizeH="0" baseline="0" dirty="0" smtClean="0">
                <a:ln>
                  <a:noFill/>
                </a:ln>
                <a:solidFill>
                  <a:schemeClr val="tx1"/>
                </a:solidFill>
                <a:effectLst/>
                <a:latin typeface="Antipasto" pitchFamily="2" charset="0"/>
                <a:cs typeface="Arial" pitchFamily="34" charset="0"/>
              </a:rPr>
              <a:t> </a:t>
            </a:r>
            <a:r>
              <a:rPr kumimoji="0" lang="fr-FR" sz="1400" b="0" i="0" u="none" strike="noStrike" cap="none" normalizeH="0" baseline="0" dirty="0" smtClean="0">
                <a:ln>
                  <a:noFill/>
                </a:ln>
                <a:solidFill>
                  <a:schemeClr val="tx1"/>
                </a:solidFill>
                <a:effectLst/>
                <a:latin typeface="Antipasto" pitchFamily="2"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ntipasto" pitchFamily="2" charset="0"/>
                <a:cs typeface="Arial" pitchFamily="34" charset="0"/>
              </a:rPr>
              <a:t>peinture de Carlo </a:t>
            </a:r>
            <a:r>
              <a:rPr lang="fr-FR" sz="1400" dirty="0" err="1">
                <a:latin typeface="Antipasto" pitchFamily="2" charset="0"/>
                <a:cs typeface="Arial" pitchFamily="34" charset="0"/>
              </a:rPr>
              <a:t>M</a:t>
            </a:r>
            <a:r>
              <a:rPr kumimoji="0" lang="fr-FR" sz="1400" b="0" i="0" u="none" strike="noStrike" cap="none" normalizeH="0" baseline="0" dirty="0" err="1" smtClean="0">
                <a:ln>
                  <a:noFill/>
                </a:ln>
                <a:solidFill>
                  <a:schemeClr val="tx1"/>
                </a:solidFill>
                <a:effectLst/>
                <a:latin typeface="Antipasto" pitchFamily="2" charset="0"/>
                <a:cs typeface="Arial" pitchFamily="34" charset="0"/>
              </a:rPr>
              <a:t>aratta</a:t>
            </a:r>
            <a:r>
              <a:rPr kumimoji="0" lang="fr-FR" sz="1400" b="0" i="0" u="none" strike="noStrike" cap="none" normalizeH="0" baseline="0" dirty="0" smtClean="0">
                <a:ln>
                  <a:noFill/>
                </a:ln>
                <a:solidFill>
                  <a:schemeClr val="tx1"/>
                </a:solidFill>
                <a:effectLst/>
                <a:latin typeface="Antipasto" pitchFamily="2" charset="0"/>
                <a:cs typeface="Arial" pitchFamily="34" charset="0"/>
              </a:rPr>
              <a:t> , 1680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ntipasto"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8194" name="Picture 2" descr="File:Jules Hardouin-Mansar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63355" y="188640"/>
            <a:ext cx="2107200"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AutoShape 2"/>
          <p:cNvSpPr>
            <a:spLocks noChangeArrowheads="1"/>
          </p:cNvSpPr>
          <p:nvPr/>
        </p:nvSpPr>
        <p:spPr bwMode="auto">
          <a:xfrm>
            <a:off x="3721928" y="235852"/>
            <a:ext cx="2257845" cy="744876"/>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ntipasto" pitchFamily="2" charset="0"/>
                <a:cs typeface="Arial" pitchFamily="34" charset="0"/>
              </a:rPr>
              <a:t>Jules </a:t>
            </a:r>
            <a:r>
              <a:rPr kumimoji="0" lang="fr-FR" sz="1400" b="0" i="1" u="none" strike="noStrike" cap="none" normalizeH="0" baseline="0" dirty="0" err="1" smtClean="0">
                <a:ln>
                  <a:noFill/>
                </a:ln>
                <a:solidFill>
                  <a:schemeClr val="tx1"/>
                </a:solidFill>
                <a:effectLst/>
                <a:latin typeface="Antipasto" pitchFamily="2" charset="0"/>
                <a:cs typeface="Arial" pitchFamily="34" charset="0"/>
              </a:rPr>
              <a:t>Hardouin</a:t>
            </a:r>
            <a:r>
              <a:rPr lang="fr-FR" sz="1400" i="1" dirty="0">
                <a:latin typeface="Antipasto" pitchFamily="2" charset="0"/>
                <a:cs typeface="Arial" pitchFamily="34" charset="0"/>
              </a:rPr>
              <a:t> </a:t>
            </a:r>
            <a:r>
              <a:rPr lang="fr-FR" sz="1400" i="1" dirty="0" smtClean="0">
                <a:latin typeface="Antipasto" pitchFamily="2" charset="0"/>
                <a:cs typeface="Arial" pitchFamily="34" charset="0"/>
              </a:rPr>
              <a:t>-  </a:t>
            </a:r>
            <a:r>
              <a:rPr kumimoji="0" lang="fr-FR" sz="1400" b="0" i="1" u="none" strike="noStrike" cap="none" normalizeH="0" baseline="0" dirty="0" err="1" smtClean="0">
                <a:ln>
                  <a:noFill/>
                </a:ln>
                <a:solidFill>
                  <a:schemeClr val="tx1"/>
                </a:solidFill>
                <a:effectLst/>
                <a:latin typeface="Antipasto" pitchFamily="2" charset="0"/>
                <a:cs typeface="Arial" pitchFamily="34" charset="0"/>
              </a:rPr>
              <a:t>Mansard</a:t>
            </a:r>
            <a:r>
              <a:rPr kumimoji="0" lang="fr-FR" sz="1400" b="0" i="0" u="none" strike="noStrike" cap="none" normalizeH="0" baseline="0" dirty="0" smtClean="0">
                <a:ln>
                  <a:noFill/>
                </a:ln>
                <a:solidFill>
                  <a:schemeClr val="tx1"/>
                </a:solidFill>
                <a:effectLst/>
                <a:latin typeface="Antipasto" pitchFamily="2"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ntipasto" pitchFamily="2" charset="0"/>
                <a:cs typeface="Arial" pitchFamily="34" charset="0"/>
              </a:rPr>
              <a:t>peinture de François de Troy , 1699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ntipasto"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8196" name="Picture 4" descr="File:Le bru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88224" y="3492268"/>
            <a:ext cx="2265600"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AutoShape 2"/>
          <p:cNvSpPr>
            <a:spLocks noChangeArrowheads="1"/>
          </p:cNvSpPr>
          <p:nvPr/>
        </p:nvSpPr>
        <p:spPr bwMode="auto">
          <a:xfrm>
            <a:off x="4180502" y="3717032"/>
            <a:ext cx="2257845" cy="792088"/>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ntipasto" pitchFamily="2" charset="0"/>
                <a:cs typeface="Arial" pitchFamily="34" charset="0"/>
              </a:rPr>
              <a:t>Charles Le Brun </a:t>
            </a:r>
            <a:r>
              <a:rPr kumimoji="0" lang="fr-FR" sz="1400" b="0" i="0" u="none" strike="noStrike" cap="none" normalizeH="0" baseline="0" dirty="0" smtClean="0">
                <a:ln>
                  <a:noFill/>
                </a:ln>
                <a:solidFill>
                  <a:schemeClr val="tx1"/>
                </a:solidFill>
                <a:effectLst/>
                <a:latin typeface="Antipasto" pitchFamily="2" charset="0"/>
                <a:cs typeface="Arial" pitchFamily="34" charset="0"/>
              </a:rPr>
              <a:t>, peinture de Nicolas de Largillière , 1683 – 1686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ntipasto"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8198" name="Picture 6" descr="http://www.culture.gouv.fr/Wave/image/joconde/0636/m507704_97de1793_p.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3492268"/>
            <a:ext cx="2395200"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AutoShape 2"/>
          <p:cNvSpPr>
            <a:spLocks noChangeArrowheads="1"/>
          </p:cNvSpPr>
          <p:nvPr/>
        </p:nvSpPr>
        <p:spPr bwMode="auto">
          <a:xfrm>
            <a:off x="2863582" y="5786929"/>
            <a:ext cx="1492393" cy="522392"/>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ntipasto" pitchFamily="2" charset="0"/>
                <a:cs typeface="Arial" pitchFamily="34" charset="0"/>
              </a:rPr>
              <a:t>Louis Le Vau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ntipasto" pitchFamily="2" charset="0"/>
                <a:cs typeface="Arial" pitchFamily="34" charset="0"/>
              </a:rPr>
              <a:t> XVIIème siècle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ntipasto"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ntipasto" pitchFamily="2" charset="0"/>
              <a:cs typeface="Arial" pitchFamily="34" charset="0"/>
            </a:endParaRPr>
          </a:p>
        </p:txBody>
      </p:sp>
      <p:sp>
        <p:nvSpPr>
          <p:cNvPr id="11" name="ZoneTexte 10"/>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4151279891"/>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608178" y="5805264"/>
            <a:ext cx="3782378" cy="720080"/>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ntipasto" pitchFamily="2" charset="0"/>
                <a:cs typeface="Arial" pitchFamily="34" charset="0"/>
              </a:rPr>
              <a:t>Vue du  Château</a:t>
            </a:r>
            <a:r>
              <a:rPr kumimoji="0" lang="fr-FR" sz="1400" b="0" i="1" u="none" strike="noStrike" cap="none" normalizeH="0" dirty="0" smtClean="0">
                <a:ln>
                  <a:noFill/>
                </a:ln>
                <a:solidFill>
                  <a:schemeClr val="tx1"/>
                </a:solidFill>
                <a:effectLst/>
                <a:latin typeface="Antipasto" pitchFamily="2" charset="0"/>
                <a:cs typeface="Arial" pitchFamily="34" charset="0"/>
              </a:rPr>
              <a:t> de Versailles  côté jardins en 1660 – 1664 </a:t>
            </a:r>
            <a:r>
              <a:rPr kumimoji="0" lang="fr-FR" sz="1400" b="0" i="1" u="none" strike="noStrike" cap="none" normalizeH="0" baseline="0" dirty="0" smtClean="0">
                <a:ln>
                  <a:noFill/>
                </a:ln>
                <a:solidFill>
                  <a:schemeClr val="tx1"/>
                </a:solidFill>
                <a:effectLst/>
                <a:latin typeface="Antipasto" pitchFamily="2"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ntipasto" pitchFamily="2" charset="0"/>
                <a:cs typeface="Arial" pitchFamily="34" charset="0"/>
              </a:rPr>
              <a:t> </a:t>
            </a:r>
            <a:r>
              <a:rPr kumimoji="0" lang="fr-FR" sz="1400" b="0" i="0" u="none" strike="noStrike" cap="none" normalizeH="0" baseline="0" dirty="0" smtClean="0">
                <a:ln>
                  <a:noFill/>
                </a:ln>
                <a:solidFill>
                  <a:schemeClr val="tx1"/>
                </a:solidFill>
                <a:effectLst/>
                <a:latin typeface="Antipasto" pitchFamily="2" charset="0"/>
                <a:cs typeface="Arial" pitchFamily="34" charset="0"/>
              </a:rPr>
              <a:t>Gravure de Israël</a:t>
            </a:r>
            <a:r>
              <a:rPr kumimoji="0" lang="fr-FR" sz="1400" b="0" i="0" u="none" strike="noStrike" cap="none" normalizeH="0" dirty="0" smtClean="0">
                <a:ln>
                  <a:noFill/>
                </a:ln>
                <a:solidFill>
                  <a:schemeClr val="tx1"/>
                </a:solidFill>
                <a:effectLst/>
                <a:latin typeface="Antipasto" pitchFamily="2" charset="0"/>
                <a:cs typeface="Arial" pitchFamily="34" charset="0"/>
              </a:rPr>
              <a:t> Silvestre </a:t>
            </a:r>
            <a:r>
              <a:rPr kumimoji="0" lang="fr-FR" sz="1400" b="0" i="0" u="none" strike="noStrike" cap="none" normalizeH="0" baseline="0" dirty="0" smtClean="0">
                <a:ln>
                  <a:noFill/>
                </a:ln>
                <a:solidFill>
                  <a:schemeClr val="tx1"/>
                </a:solidFill>
                <a:effectLst/>
                <a:latin typeface="Antipasto" pitchFamily="2" charset="0"/>
                <a:cs typeface="Arial" pitchFamily="34" charset="0"/>
              </a:rPr>
              <a:t>, XVIIème siècle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2050" name="Picture 2" descr="JPEG - 75.5 k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178" y="692696"/>
            <a:ext cx="8640000" cy="4423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3651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605960837"/>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Versailles door Pierre Patel rond 16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32656"/>
            <a:ext cx="8640000" cy="4423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AutoShape 2"/>
          <p:cNvSpPr>
            <a:spLocks noChangeArrowheads="1"/>
          </p:cNvSpPr>
          <p:nvPr/>
        </p:nvSpPr>
        <p:spPr bwMode="auto">
          <a:xfrm>
            <a:off x="3851920" y="5229200"/>
            <a:ext cx="4474105" cy="652126"/>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600" i="1" dirty="0" smtClean="0">
                <a:latin typeface="Antipasto" pitchFamily="2" charset="0"/>
                <a:cs typeface="Arial" pitchFamily="34" charset="0"/>
              </a:rPr>
              <a:t>Le château de Versailles en construction  </a:t>
            </a:r>
            <a:r>
              <a:rPr kumimoji="0" lang="fr-FR" sz="1600" b="0" i="1" u="none" strike="noStrike" cap="none" normalizeH="0" baseline="0" dirty="0" smtClean="0">
                <a:ln>
                  <a:noFill/>
                </a:ln>
                <a:solidFill>
                  <a:schemeClr val="tx1"/>
                </a:solidFill>
                <a:effectLst/>
                <a:latin typeface="Antipasto" pitchFamily="2"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ntipasto" pitchFamily="2" charset="0"/>
                <a:cs typeface="Arial" pitchFamily="34" charset="0"/>
              </a:rPr>
              <a:t> </a:t>
            </a:r>
            <a:r>
              <a:rPr kumimoji="0" lang="fr-FR" sz="1600" b="0" i="0" u="none" strike="noStrike" cap="none" normalizeH="0" baseline="0" dirty="0" smtClean="0">
                <a:ln>
                  <a:noFill/>
                </a:ln>
                <a:solidFill>
                  <a:schemeClr val="tx1"/>
                </a:solidFill>
                <a:effectLst/>
                <a:latin typeface="Antipasto" pitchFamily="2" charset="0"/>
                <a:cs typeface="Arial" pitchFamily="34" charset="0"/>
              </a:rPr>
              <a:t>peinture  de Pierre </a:t>
            </a:r>
            <a:r>
              <a:rPr lang="fr-FR" sz="1600" dirty="0">
                <a:latin typeface="Antipasto" pitchFamily="2" charset="0"/>
                <a:cs typeface="Arial" pitchFamily="34" charset="0"/>
              </a:rPr>
              <a:t>P</a:t>
            </a:r>
            <a:r>
              <a:rPr kumimoji="0" lang="fr-FR" sz="1600" b="0" i="0" u="none" strike="noStrike" cap="none" normalizeH="0" baseline="0" dirty="0" smtClean="0">
                <a:ln>
                  <a:noFill/>
                </a:ln>
                <a:solidFill>
                  <a:schemeClr val="tx1"/>
                </a:solidFill>
                <a:effectLst/>
                <a:latin typeface="Antipasto" pitchFamily="2" charset="0"/>
                <a:cs typeface="Arial" pitchFamily="34" charset="0"/>
              </a:rPr>
              <a:t>atel ,  1663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ntipasto" pitchFamily="2" charset="0"/>
              <a:cs typeface="Arial" pitchFamily="34" charset="0"/>
            </a:endParaRPr>
          </a:p>
        </p:txBody>
      </p:sp>
      <p:sp>
        <p:nvSpPr>
          <p:cNvPr id="4" name="ZoneTexte 3"/>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471246498"/>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rcv.revues.org/docannexe/image/10941/img-4.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3528" y="620687"/>
            <a:ext cx="8640000" cy="4105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784931384"/>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rcv.revues.org/docannexe/image/10941/img-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9552" y="202485"/>
            <a:ext cx="7920000" cy="5586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AutoShape 2"/>
          <p:cNvSpPr>
            <a:spLocks noChangeArrowheads="1"/>
          </p:cNvSpPr>
          <p:nvPr/>
        </p:nvSpPr>
        <p:spPr bwMode="auto">
          <a:xfrm>
            <a:off x="4716016" y="5877272"/>
            <a:ext cx="4139952" cy="820929"/>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ntipasto" pitchFamily="2" charset="0"/>
                <a:cs typeface="Arial" pitchFamily="34" charset="0"/>
              </a:rPr>
              <a:t>Vue à vol d’oiseau du château de Versailles côté cours vers 1680   </a:t>
            </a:r>
          </a:p>
          <a:p>
            <a:pPr marL="0" marR="0" lvl="0" indent="0" algn="ctr" defTabSz="914400" rtl="0" eaLnBrk="1" fontAlgn="base" latinLnBrk="0" hangingPunct="1">
              <a:lnSpc>
                <a:spcPct val="100000"/>
              </a:lnSpc>
              <a:spcBef>
                <a:spcPct val="0"/>
              </a:spcBef>
              <a:spcAft>
                <a:spcPct val="0"/>
              </a:spcAft>
              <a:buClrTx/>
              <a:buSzTx/>
              <a:buFontTx/>
              <a:buNone/>
              <a:tabLst/>
            </a:pPr>
            <a:r>
              <a:rPr lang="fr-FR" sz="1400" i="1" dirty="0" smtClean="0">
                <a:latin typeface="Antipasto" pitchFamily="2" charset="0"/>
                <a:cs typeface="Arial" pitchFamily="34" charset="0"/>
              </a:rPr>
              <a:t>Jean – </a:t>
            </a:r>
            <a:r>
              <a:rPr lang="fr-FR" sz="1400" i="1" dirty="0">
                <a:latin typeface="Antipasto" pitchFamily="2" charset="0"/>
                <a:cs typeface="Arial" pitchFamily="34" charset="0"/>
              </a:rPr>
              <a:t>C</a:t>
            </a:r>
            <a:r>
              <a:rPr lang="fr-FR" sz="1400" i="1" dirty="0" smtClean="0">
                <a:latin typeface="Antipasto" pitchFamily="2" charset="0"/>
                <a:cs typeface="Arial" pitchFamily="34" charset="0"/>
              </a:rPr>
              <a:t>laude Le Guillou </a:t>
            </a:r>
            <a:endParaRPr kumimoji="0" lang="fr-FR" sz="2400" b="0" i="0" u="none" strike="noStrike" cap="none" normalizeH="0" baseline="0" dirty="0" smtClean="0">
              <a:ln>
                <a:noFill/>
              </a:ln>
              <a:solidFill>
                <a:schemeClr val="tx1"/>
              </a:solidFill>
              <a:effectLst/>
              <a:latin typeface="Antipasto" pitchFamily="2" charset="0"/>
              <a:cs typeface="Arial" pitchFamily="34" charset="0"/>
            </a:endParaRPr>
          </a:p>
        </p:txBody>
      </p:sp>
      <p:sp>
        <p:nvSpPr>
          <p:cNvPr id="4" name="ZoneTexte 3"/>
          <p:cNvSpPr txBox="1"/>
          <p:nvPr/>
        </p:nvSpPr>
        <p:spPr>
          <a:xfrm>
            <a:off x="0"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1115552053"/>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923928" y="6021288"/>
            <a:ext cx="4474105" cy="724134"/>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400" i="1" dirty="0" smtClean="0">
                <a:latin typeface="Antipasto" pitchFamily="2" charset="0"/>
                <a:cs typeface="Arial" pitchFamily="34" charset="0"/>
              </a:rPr>
              <a:t>Vue du château de Versailles sur le parterre d’eau vers 1675 </a:t>
            </a:r>
            <a:r>
              <a:rPr kumimoji="0" lang="fr-FR" sz="1400" b="0" i="1" u="none" strike="noStrike" cap="none" normalizeH="0" baseline="0" dirty="0" smtClean="0">
                <a:ln>
                  <a:noFill/>
                </a:ln>
                <a:solidFill>
                  <a:schemeClr val="tx1"/>
                </a:solidFill>
                <a:effectLst/>
                <a:latin typeface="Antipasto" pitchFamily="2"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ntipasto" pitchFamily="2" charset="0"/>
                <a:cs typeface="Arial" pitchFamily="34" charset="0"/>
              </a:rPr>
              <a:t> </a:t>
            </a:r>
            <a:r>
              <a:rPr kumimoji="0" lang="fr-FR" sz="1400" b="0" i="0" u="none" strike="noStrike" cap="none" normalizeH="0" baseline="0" dirty="0" smtClean="0">
                <a:ln>
                  <a:noFill/>
                </a:ln>
                <a:solidFill>
                  <a:schemeClr val="tx1"/>
                </a:solidFill>
                <a:effectLst/>
                <a:latin typeface="Antipasto" pitchFamily="2" charset="0"/>
                <a:cs typeface="Arial" pitchFamily="34" charset="0"/>
              </a:rPr>
              <a:t>peinture  de l’école française ,  XVIIème siècle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ntipasto" pitchFamily="2" charset="0"/>
              <a:cs typeface="Arial" pitchFamily="34" charset="0"/>
            </a:endParaRPr>
          </a:p>
        </p:txBody>
      </p:sp>
      <p:pic>
        <p:nvPicPr>
          <p:cNvPr id="3074" name="Picture 2" descr="JPEG - 149.7 k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88640"/>
            <a:ext cx="8280920" cy="5732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0"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1163134349"/>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rcv.revues.org/docannexe/image/10941/img-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956094"/>
            <a:ext cx="8640000" cy="3264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AutoShape 2"/>
          <p:cNvSpPr>
            <a:spLocks noChangeArrowheads="1"/>
          </p:cNvSpPr>
          <p:nvPr/>
        </p:nvSpPr>
        <p:spPr bwMode="auto">
          <a:xfrm rot="21077049">
            <a:off x="3962166" y="4501435"/>
            <a:ext cx="4716350" cy="864096"/>
          </a:xfrm>
          <a:prstGeom prst="foldedCorner">
            <a:avLst/>
          </a:prstGeom>
          <a:solidFill>
            <a:schemeClr val="bg1"/>
          </a:solidFill>
          <a:ln w="9525">
            <a:solidFill>
              <a:srgbClr val="C00000"/>
            </a:solidFill>
            <a:prstDash val="dash"/>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ntipasto" pitchFamily="2" charset="0"/>
                <a:cs typeface="Arial" pitchFamily="34" charset="0"/>
              </a:rPr>
              <a:t>Vue du château de Versailles prises depuis la place d’armes en 1722  , </a:t>
            </a:r>
            <a:r>
              <a:rPr kumimoji="0" lang="fr-FR" sz="1600" b="0" i="0" u="none" strike="noStrike" cap="none" normalizeH="0" baseline="0" dirty="0" smtClean="0">
                <a:ln>
                  <a:noFill/>
                </a:ln>
                <a:solidFill>
                  <a:schemeClr val="tx1"/>
                </a:solidFill>
                <a:effectLst/>
                <a:latin typeface="Antipasto" pitchFamily="2" charset="0"/>
                <a:cs typeface="Arial" pitchFamily="34" charset="0"/>
              </a:rPr>
              <a:t>peinture de Pierre – Denis Martin, 1722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ntipasto" pitchFamily="2" charset="0"/>
              <a:cs typeface="Arial" pitchFamily="34" charset="0"/>
            </a:endParaRPr>
          </a:p>
        </p:txBody>
      </p:sp>
      <p:sp>
        <p:nvSpPr>
          <p:cNvPr id="5" name="ZoneTexte 4"/>
          <p:cNvSpPr txBox="1"/>
          <p:nvPr/>
        </p:nvSpPr>
        <p:spPr>
          <a:xfrm>
            <a:off x="6003032" y="6642556"/>
            <a:ext cx="3140968" cy="215444"/>
          </a:xfrm>
          <a:prstGeom prst="rect">
            <a:avLst/>
          </a:prstGeom>
          <a:noFill/>
        </p:spPr>
        <p:txBody>
          <a:bodyPr wrap="square" rtlCol="0">
            <a:spAutoFit/>
          </a:bodyPr>
          <a:lstStyle/>
          <a:p>
            <a:r>
              <a:rPr lang="fr-FR" sz="800" dirty="0" smtClean="0">
                <a:solidFill>
                  <a:srgbClr val="00B0F0"/>
                </a:solidFill>
                <a:latin typeface="Quicksand Bold" pitchFamily="50" charset="0"/>
              </a:rPr>
              <a:t>http://www.laclassedestef.fr   </a:t>
            </a:r>
            <a:r>
              <a:rPr lang="fr-FR" sz="800" dirty="0" smtClean="0">
                <a:solidFill>
                  <a:srgbClr val="83C937"/>
                </a:solidFill>
                <a:latin typeface="Quicksand Bold" pitchFamily="50" charset="0"/>
              </a:rPr>
              <a:t>Auteur </a:t>
            </a:r>
            <a:r>
              <a:rPr lang="fr-FR" sz="800" dirty="0" smtClean="0">
                <a:solidFill>
                  <a:schemeClr val="bg1">
                    <a:lumMod val="50000"/>
                  </a:schemeClr>
                </a:solidFill>
                <a:latin typeface="Quicksand Bold" pitchFamily="50" charset="0"/>
              </a:rPr>
              <a:t>: Chris</a:t>
            </a:r>
            <a:endParaRPr lang="fr-FR" sz="800" dirty="0">
              <a:solidFill>
                <a:schemeClr val="bg1">
                  <a:lumMod val="50000"/>
                </a:schemeClr>
              </a:solidFill>
              <a:latin typeface="Quicksand Bold" pitchFamily="50" charset="0"/>
            </a:endParaRPr>
          </a:p>
        </p:txBody>
      </p:sp>
    </p:spTree>
    <p:extLst>
      <p:ext uri="{BB962C8B-B14F-4D97-AF65-F5344CB8AC3E}">
        <p14:creationId xmlns:p14="http://schemas.microsoft.com/office/powerpoint/2010/main" xmlns="" val="2178905731"/>
      </p:ext>
    </p:extLst>
  </p:cSld>
  <p:clrMapOvr>
    <a:masterClrMapping/>
  </p:clrMapOvr>
  <p:transition>
    <p:dissolve/>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1088</Words>
  <Application>Microsoft Office PowerPoint</Application>
  <PresentationFormat>Affichage à l'écran (4:3)</PresentationFormat>
  <Paragraphs>81</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dc:creator>
  <cp:lastModifiedBy>Stéphanie</cp:lastModifiedBy>
  <cp:revision>135</cp:revision>
  <dcterms:created xsi:type="dcterms:W3CDTF">2013-02-21T14:26:06Z</dcterms:created>
  <dcterms:modified xsi:type="dcterms:W3CDTF">2013-04-22T14:28:34Z</dcterms:modified>
</cp:coreProperties>
</file>