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CC33"/>
    <a:srgbClr val="FFFF00"/>
    <a:srgbClr val="66FF66"/>
    <a:srgbClr val="CCFF33"/>
    <a:srgbClr val="FF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0" d="100"/>
          <a:sy n="90" d="100"/>
        </p:scale>
        <p:origin x="-1452" y="-20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2904A2-5217-40D5-A858-9C4F2358837B}" type="datetimeFigureOut">
              <a:rPr lang="fr-FR" smtClean="0"/>
              <a:pPr/>
              <a:t>26/02/2016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B1741A-2F03-4D09-B2FB-5763E8549C95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/>
          <p:nvPr/>
        </p:nvSpPr>
        <p:spPr>
          <a:xfrm>
            <a:off x="0" y="0"/>
            <a:ext cx="6858000" cy="1285852"/>
          </a:xfrm>
          <a:custGeom>
            <a:avLst/>
            <a:gdLst>
              <a:gd name="connsiteX0" fmla="*/ 0 w 6858000"/>
              <a:gd name="connsiteY0" fmla="*/ 0 h 1214414"/>
              <a:gd name="connsiteX1" fmla="*/ 6858000 w 6858000"/>
              <a:gd name="connsiteY1" fmla="*/ 0 h 1214414"/>
              <a:gd name="connsiteX2" fmla="*/ 6858000 w 6858000"/>
              <a:gd name="connsiteY2" fmla="*/ 1214414 h 1214414"/>
              <a:gd name="connsiteX3" fmla="*/ 0 w 6858000"/>
              <a:gd name="connsiteY3" fmla="*/ 1214414 h 1214414"/>
              <a:gd name="connsiteX4" fmla="*/ 0 w 6858000"/>
              <a:gd name="connsiteY4" fmla="*/ 0 h 1214414"/>
              <a:gd name="connsiteX0" fmla="*/ 0 w 6858000"/>
              <a:gd name="connsiteY0" fmla="*/ 0 h 1214414"/>
              <a:gd name="connsiteX1" fmla="*/ 6858000 w 6858000"/>
              <a:gd name="connsiteY1" fmla="*/ 0 h 1214414"/>
              <a:gd name="connsiteX2" fmla="*/ 6858000 w 6858000"/>
              <a:gd name="connsiteY2" fmla="*/ 1214414 h 1214414"/>
              <a:gd name="connsiteX3" fmla="*/ 3189767 w 6858000"/>
              <a:gd name="connsiteY3" fmla="*/ 926328 h 1214414"/>
              <a:gd name="connsiteX4" fmla="*/ 0 w 6858000"/>
              <a:gd name="connsiteY4" fmla="*/ 1214414 h 1214414"/>
              <a:gd name="connsiteX5" fmla="*/ 0 w 6858000"/>
              <a:gd name="connsiteY5" fmla="*/ 0 h 1214414"/>
              <a:gd name="connsiteX0" fmla="*/ 0 w 6858000"/>
              <a:gd name="connsiteY0" fmla="*/ 0 h 1214414"/>
              <a:gd name="connsiteX1" fmla="*/ 6858000 w 6858000"/>
              <a:gd name="connsiteY1" fmla="*/ 0 h 1214414"/>
              <a:gd name="connsiteX2" fmla="*/ 6858000 w 6858000"/>
              <a:gd name="connsiteY2" fmla="*/ 1214414 h 1214414"/>
              <a:gd name="connsiteX3" fmla="*/ 5156791 w 6858000"/>
              <a:gd name="connsiteY3" fmla="*/ 861998 h 1214414"/>
              <a:gd name="connsiteX4" fmla="*/ 3189767 w 6858000"/>
              <a:gd name="connsiteY4" fmla="*/ 926328 h 1214414"/>
              <a:gd name="connsiteX5" fmla="*/ 0 w 6858000"/>
              <a:gd name="connsiteY5" fmla="*/ 1214414 h 1214414"/>
              <a:gd name="connsiteX6" fmla="*/ 0 w 6858000"/>
              <a:gd name="connsiteY6" fmla="*/ 0 h 1214414"/>
              <a:gd name="connsiteX0" fmla="*/ 0 w 6858000"/>
              <a:gd name="connsiteY0" fmla="*/ 0 h 1214414"/>
              <a:gd name="connsiteX1" fmla="*/ 6858000 w 6858000"/>
              <a:gd name="connsiteY1" fmla="*/ 0 h 1214414"/>
              <a:gd name="connsiteX2" fmla="*/ 6858000 w 6858000"/>
              <a:gd name="connsiteY2" fmla="*/ 1214414 h 1214414"/>
              <a:gd name="connsiteX3" fmla="*/ 5156791 w 6858000"/>
              <a:gd name="connsiteY3" fmla="*/ 861998 h 1214414"/>
              <a:gd name="connsiteX4" fmla="*/ 3189767 w 6858000"/>
              <a:gd name="connsiteY4" fmla="*/ 926328 h 1214414"/>
              <a:gd name="connsiteX5" fmla="*/ 1562986 w 6858000"/>
              <a:gd name="connsiteY5" fmla="*/ 872040 h 1214414"/>
              <a:gd name="connsiteX6" fmla="*/ 0 w 6858000"/>
              <a:gd name="connsiteY6" fmla="*/ 1214414 h 1214414"/>
              <a:gd name="connsiteX7" fmla="*/ 0 w 6858000"/>
              <a:gd name="connsiteY7" fmla="*/ 0 h 1214414"/>
              <a:gd name="connsiteX0" fmla="*/ 0 w 6858000"/>
              <a:gd name="connsiteY0" fmla="*/ 0 h 1214414"/>
              <a:gd name="connsiteX1" fmla="*/ 6858000 w 6858000"/>
              <a:gd name="connsiteY1" fmla="*/ 0 h 1214414"/>
              <a:gd name="connsiteX2" fmla="*/ 6858000 w 6858000"/>
              <a:gd name="connsiteY2" fmla="*/ 1214414 h 1214414"/>
              <a:gd name="connsiteX3" fmla="*/ 5156791 w 6858000"/>
              <a:gd name="connsiteY3" fmla="*/ 861998 h 1214414"/>
              <a:gd name="connsiteX4" fmla="*/ 3189767 w 6858000"/>
              <a:gd name="connsiteY4" fmla="*/ 1061236 h 1214414"/>
              <a:gd name="connsiteX5" fmla="*/ 1562986 w 6858000"/>
              <a:gd name="connsiteY5" fmla="*/ 872040 h 1214414"/>
              <a:gd name="connsiteX6" fmla="*/ 0 w 6858000"/>
              <a:gd name="connsiteY6" fmla="*/ 1214414 h 1214414"/>
              <a:gd name="connsiteX7" fmla="*/ 0 w 6858000"/>
              <a:gd name="connsiteY7" fmla="*/ 0 h 121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1214414">
                <a:moveTo>
                  <a:pt x="0" y="0"/>
                </a:moveTo>
                <a:lnTo>
                  <a:pt x="6858000" y="0"/>
                </a:lnTo>
                <a:lnTo>
                  <a:pt x="6858000" y="1214414"/>
                </a:lnTo>
                <a:lnTo>
                  <a:pt x="5156791" y="861998"/>
                </a:lnTo>
                <a:lnTo>
                  <a:pt x="3189767" y="1061236"/>
                </a:lnTo>
                <a:lnTo>
                  <a:pt x="1562986" y="872040"/>
                </a:lnTo>
                <a:lnTo>
                  <a:pt x="0" y="1214414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74902"/>
            </a:srgbClr>
          </a:solidFill>
          <a:ln w="2857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0" y="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earning Curve" pitchFamily="2" charset="0"/>
              </a:rPr>
              <a:t>Croc’Paroles</a:t>
            </a:r>
            <a:endParaRPr lang="fr-F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Learning Curve" pitchFamily="2" charset="0"/>
            </a:endParaRPr>
          </a:p>
        </p:txBody>
      </p:sp>
      <p:sp>
        <p:nvSpPr>
          <p:cNvPr id="10" name="Larme 9"/>
          <p:cNvSpPr/>
          <p:nvPr/>
        </p:nvSpPr>
        <p:spPr>
          <a:xfrm>
            <a:off x="5929306" y="0"/>
            <a:ext cx="928694" cy="785818"/>
          </a:xfrm>
          <a:prstGeom prst="teardrop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_</a:t>
            </a:r>
            <a:endParaRPr lang="fr-F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87144" cy="92869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2" name="Rectangle 11"/>
          <p:cNvSpPr/>
          <p:nvPr/>
        </p:nvSpPr>
        <p:spPr>
          <a:xfrm>
            <a:off x="0" y="1357298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fr-FR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uFill>
                  <a:solidFill>
                    <a:srgbClr val="FFCC00"/>
                  </a:solidFill>
                </a:uFill>
                <a:latin typeface="MamaeQueNosFaz" pitchFamily="34" charset="0"/>
                <a:cs typeface="Arial" pitchFamily="34" charset="0"/>
              </a:rPr>
              <a:t>Consigne :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maeQueNosFaz" pitchFamily="34" charset="0"/>
                <a:cs typeface="Arial" pitchFamily="34" charset="0"/>
              </a:rPr>
              <a:t> Croco est gourmand ! Il a avalé certaines paroles de la chanson. Sois attentif et écris</a:t>
            </a:r>
            <a:r>
              <a:rPr kumimoji="0" lang="fr-FR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amaeQueNosFaz" pitchFamily="34" charset="0"/>
                <a:cs typeface="Arial" pitchFamily="34" charset="0"/>
              </a:rPr>
              <a:t> les mots manquants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maeQueNosFaz" pitchFamily="34" charset="0"/>
                <a:cs typeface="Arial" pitchFamily="34" charset="0"/>
              </a:rPr>
              <a:t> au fur-et-à-mesure.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2857488"/>
            <a:ext cx="335756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1</a:t>
            </a:r>
            <a:r>
              <a:rPr lang="fr-FR" sz="1100" b="1" u="sng" baseline="30000" dirty="0" smtClean="0">
                <a:solidFill>
                  <a:srgbClr val="FFCC00"/>
                </a:solidFill>
                <a:latin typeface="Short Stack" pitchFamily="2" charset="0"/>
              </a:rPr>
              <a:t>er</a:t>
            </a: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 </a:t>
            </a: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couplet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Texte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 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 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endParaRPr lang="fr-FR" sz="1100" b="1" u="sng" dirty="0" smtClean="0">
              <a:solidFill>
                <a:schemeClr val="bg1">
                  <a:lumMod val="50000"/>
                </a:schemeClr>
              </a:solidFill>
              <a:latin typeface="Short Stack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endParaRPr lang="fr-FR" sz="1100" dirty="0" smtClean="0">
              <a:latin typeface="Short Stack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00438" y="2857488"/>
            <a:ext cx="3357562" cy="2608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4</a:t>
            </a:r>
            <a:r>
              <a:rPr lang="fr-FR" sz="1100" b="1" u="sng" baseline="30000" dirty="0" smtClean="0">
                <a:solidFill>
                  <a:srgbClr val="FFCC00"/>
                </a:solidFill>
                <a:latin typeface="Short Stack" pitchFamily="2" charset="0"/>
              </a:rPr>
              <a:t>ème</a:t>
            </a: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, 5</a:t>
            </a:r>
            <a:r>
              <a:rPr lang="fr-FR" sz="1100" b="1" u="sng" baseline="30000" dirty="0" smtClean="0">
                <a:solidFill>
                  <a:srgbClr val="FFCC00"/>
                </a:solidFill>
                <a:latin typeface="Short Stack" pitchFamily="2" charset="0"/>
              </a:rPr>
              <a:t>ème</a:t>
            </a: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 et 6</a:t>
            </a:r>
            <a:r>
              <a:rPr lang="fr-FR" sz="1100" b="1" u="sng" baseline="30000" dirty="0" smtClean="0">
                <a:solidFill>
                  <a:srgbClr val="FFCC00"/>
                </a:solidFill>
                <a:latin typeface="Short Stack" pitchFamily="2" charset="0"/>
              </a:rPr>
              <a:t>ème</a:t>
            </a: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 couplets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 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 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endParaRPr lang="fr-FR" sz="1100" b="1" u="sng" dirty="0" smtClean="0">
              <a:solidFill>
                <a:schemeClr val="bg1">
                  <a:lumMod val="50000"/>
                </a:schemeClr>
              </a:solidFill>
              <a:latin typeface="Short Stack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endParaRPr lang="fr-FR" sz="1100" dirty="0" smtClean="0">
              <a:latin typeface="Short Stack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6286512"/>
            <a:ext cx="335756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Refrain</a:t>
            </a:r>
            <a:r>
              <a:rPr lang="fr-FR" sz="1100" dirty="0" smtClean="0">
                <a:latin typeface="Short Stack" pitchFamily="2" charset="0"/>
              </a:rPr>
              <a:t> 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 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 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endParaRPr lang="fr-FR" sz="1100" b="1" u="sng" dirty="0" smtClean="0">
              <a:solidFill>
                <a:schemeClr val="bg1">
                  <a:lumMod val="50000"/>
                </a:schemeClr>
              </a:solidFill>
              <a:latin typeface="Short Stack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endParaRPr lang="fr-FR" sz="1100" dirty="0" smtClean="0">
              <a:latin typeface="Short Stack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00438" y="6286512"/>
            <a:ext cx="335756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Refrain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 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 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endParaRPr lang="fr-FR" sz="1100" b="1" u="sng" dirty="0" smtClean="0">
              <a:solidFill>
                <a:schemeClr val="bg1">
                  <a:lumMod val="50000"/>
                </a:schemeClr>
              </a:solidFill>
              <a:latin typeface="Short Stack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endParaRPr lang="fr-FR" sz="1100" b="1" u="sng" dirty="0" smtClean="0">
              <a:solidFill>
                <a:srgbClr val="FFCC00"/>
              </a:solidFill>
              <a:latin typeface="Short Stack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0" y="2071670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u="sng" dirty="0" smtClean="0">
                <a:solidFill>
                  <a:srgbClr val="33CC33"/>
                </a:solidFill>
                <a:latin typeface="MamaeQueNosFaz" pitchFamily="34" charset="0"/>
              </a:rPr>
              <a:t>Titre chanson</a:t>
            </a:r>
            <a:endParaRPr lang="fr-FR" sz="2400" b="1" i="1" u="sng" dirty="0" smtClean="0">
              <a:solidFill>
                <a:srgbClr val="33CC33"/>
              </a:solidFill>
              <a:latin typeface="MamaeQueNosFaz" pitchFamily="34" charset="0"/>
            </a:endParaRPr>
          </a:p>
          <a:p>
            <a:pPr algn="ctr"/>
            <a:r>
              <a:rPr lang="fr-FR" b="1" dirty="0" smtClean="0">
                <a:solidFill>
                  <a:srgbClr val="33CC33"/>
                </a:solidFill>
                <a:latin typeface="MamaeQueNosFaz" pitchFamily="34" charset="0"/>
              </a:rPr>
              <a:t>Nom du chanteur</a:t>
            </a:r>
            <a:endParaRPr lang="fr-FR" b="1" dirty="0">
              <a:solidFill>
                <a:srgbClr val="33CC33"/>
              </a:solidFill>
              <a:latin typeface="MamaeQueNosFaz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572140" y="8805446"/>
            <a:ext cx="1285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b="1" dirty="0" smtClean="0">
                <a:solidFill>
                  <a:schemeClr val="bg1">
                    <a:lumMod val="50000"/>
                  </a:schemeClr>
                </a:solidFill>
                <a:latin typeface="A Gentle Touch" pitchFamily="2" charset="0"/>
                <a:ea typeface="A Gentle Touch" pitchFamily="2" charset="0"/>
              </a:rPr>
              <a:t>Christall’Ecole</a:t>
            </a:r>
            <a:endParaRPr lang="fr-FR" sz="1600" b="1" dirty="0">
              <a:solidFill>
                <a:schemeClr val="bg1">
                  <a:lumMod val="50000"/>
                </a:schemeClr>
              </a:solidFill>
              <a:latin typeface="A Gentle Touch" pitchFamily="2" charset="0"/>
              <a:ea typeface="A Gentle Touch" pitchFamily="2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/>
          <p:nvPr/>
        </p:nvSpPr>
        <p:spPr>
          <a:xfrm>
            <a:off x="0" y="0"/>
            <a:ext cx="6858000" cy="1285852"/>
          </a:xfrm>
          <a:custGeom>
            <a:avLst/>
            <a:gdLst>
              <a:gd name="connsiteX0" fmla="*/ 0 w 6858000"/>
              <a:gd name="connsiteY0" fmla="*/ 0 h 1214414"/>
              <a:gd name="connsiteX1" fmla="*/ 6858000 w 6858000"/>
              <a:gd name="connsiteY1" fmla="*/ 0 h 1214414"/>
              <a:gd name="connsiteX2" fmla="*/ 6858000 w 6858000"/>
              <a:gd name="connsiteY2" fmla="*/ 1214414 h 1214414"/>
              <a:gd name="connsiteX3" fmla="*/ 0 w 6858000"/>
              <a:gd name="connsiteY3" fmla="*/ 1214414 h 1214414"/>
              <a:gd name="connsiteX4" fmla="*/ 0 w 6858000"/>
              <a:gd name="connsiteY4" fmla="*/ 0 h 1214414"/>
              <a:gd name="connsiteX0" fmla="*/ 0 w 6858000"/>
              <a:gd name="connsiteY0" fmla="*/ 0 h 1214414"/>
              <a:gd name="connsiteX1" fmla="*/ 6858000 w 6858000"/>
              <a:gd name="connsiteY1" fmla="*/ 0 h 1214414"/>
              <a:gd name="connsiteX2" fmla="*/ 6858000 w 6858000"/>
              <a:gd name="connsiteY2" fmla="*/ 1214414 h 1214414"/>
              <a:gd name="connsiteX3" fmla="*/ 3189767 w 6858000"/>
              <a:gd name="connsiteY3" fmla="*/ 926328 h 1214414"/>
              <a:gd name="connsiteX4" fmla="*/ 0 w 6858000"/>
              <a:gd name="connsiteY4" fmla="*/ 1214414 h 1214414"/>
              <a:gd name="connsiteX5" fmla="*/ 0 w 6858000"/>
              <a:gd name="connsiteY5" fmla="*/ 0 h 1214414"/>
              <a:gd name="connsiteX0" fmla="*/ 0 w 6858000"/>
              <a:gd name="connsiteY0" fmla="*/ 0 h 1214414"/>
              <a:gd name="connsiteX1" fmla="*/ 6858000 w 6858000"/>
              <a:gd name="connsiteY1" fmla="*/ 0 h 1214414"/>
              <a:gd name="connsiteX2" fmla="*/ 6858000 w 6858000"/>
              <a:gd name="connsiteY2" fmla="*/ 1214414 h 1214414"/>
              <a:gd name="connsiteX3" fmla="*/ 5156791 w 6858000"/>
              <a:gd name="connsiteY3" fmla="*/ 861998 h 1214414"/>
              <a:gd name="connsiteX4" fmla="*/ 3189767 w 6858000"/>
              <a:gd name="connsiteY4" fmla="*/ 926328 h 1214414"/>
              <a:gd name="connsiteX5" fmla="*/ 0 w 6858000"/>
              <a:gd name="connsiteY5" fmla="*/ 1214414 h 1214414"/>
              <a:gd name="connsiteX6" fmla="*/ 0 w 6858000"/>
              <a:gd name="connsiteY6" fmla="*/ 0 h 1214414"/>
              <a:gd name="connsiteX0" fmla="*/ 0 w 6858000"/>
              <a:gd name="connsiteY0" fmla="*/ 0 h 1214414"/>
              <a:gd name="connsiteX1" fmla="*/ 6858000 w 6858000"/>
              <a:gd name="connsiteY1" fmla="*/ 0 h 1214414"/>
              <a:gd name="connsiteX2" fmla="*/ 6858000 w 6858000"/>
              <a:gd name="connsiteY2" fmla="*/ 1214414 h 1214414"/>
              <a:gd name="connsiteX3" fmla="*/ 5156791 w 6858000"/>
              <a:gd name="connsiteY3" fmla="*/ 861998 h 1214414"/>
              <a:gd name="connsiteX4" fmla="*/ 3189767 w 6858000"/>
              <a:gd name="connsiteY4" fmla="*/ 926328 h 1214414"/>
              <a:gd name="connsiteX5" fmla="*/ 1562986 w 6858000"/>
              <a:gd name="connsiteY5" fmla="*/ 872040 h 1214414"/>
              <a:gd name="connsiteX6" fmla="*/ 0 w 6858000"/>
              <a:gd name="connsiteY6" fmla="*/ 1214414 h 1214414"/>
              <a:gd name="connsiteX7" fmla="*/ 0 w 6858000"/>
              <a:gd name="connsiteY7" fmla="*/ 0 h 1214414"/>
              <a:gd name="connsiteX0" fmla="*/ 0 w 6858000"/>
              <a:gd name="connsiteY0" fmla="*/ 0 h 1214414"/>
              <a:gd name="connsiteX1" fmla="*/ 6858000 w 6858000"/>
              <a:gd name="connsiteY1" fmla="*/ 0 h 1214414"/>
              <a:gd name="connsiteX2" fmla="*/ 6858000 w 6858000"/>
              <a:gd name="connsiteY2" fmla="*/ 1214414 h 1214414"/>
              <a:gd name="connsiteX3" fmla="*/ 5156791 w 6858000"/>
              <a:gd name="connsiteY3" fmla="*/ 861998 h 1214414"/>
              <a:gd name="connsiteX4" fmla="*/ 3189767 w 6858000"/>
              <a:gd name="connsiteY4" fmla="*/ 1061236 h 1214414"/>
              <a:gd name="connsiteX5" fmla="*/ 1562986 w 6858000"/>
              <a:gd name="connsiteY5" fmla="*/ 872040 h 1214414"/>
              <a:gd name="connsiteX6" fmla="*/ 0 w 6858000"/>
              <a:gd name="connsiteY6" fmla="*/ 1214414 h 1214414"/>
              <a:gd name="connsiteX7" fmla="*/ 0 w 6858000"/>
              <a:gd name="connsiteY7" fmla="*/ 0 h 121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858000" h="1214414">
                <a:moveTo>
                  <a:pt x="0" y="0"/>
                </a:moveTo>
                <a:lnTo>
                  <a:pt x="6858000" y="0"/>
                </a:lnTo>
                <a:lnTo>
                  <a:pt x="6858000" y="1214414"/>
                </a:lnTo>
                <a:lnTo>
                  <a:pt x="5156791" y="861998"/>
                </a:lnTo>
                <a:lnTo>
                  <a:pt x="3189767" y="1061236"/>
                </a:lnTo>
                <a:lnTo>
                  <a:pt x="1562986" y="872040"/>
                </a:lnTo>
                <a:lnTo>
                  <a:pt x="0" y="1214414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74902"/>
            </a:srgbClr>
          </a:solidFill>
          <a:ln w="28575">
            <a:noFill/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0" y="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5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Learning Curve" pitchFamily="2" charset="0"/>
              </a:rPr>
              <a:t>Croc’Paroles - Correction</a:t>
            </a:r>
            <a:endParaRPr lang="fr-FR" sz="5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Learning Curve" pitchFamily="2" charset="0"/>
            </a:endParaRPr>
          </a:p>
        </p:txBody>
      </p:sp>
      <p:sp>
        <p:nvSpPr>
          <p:cNvPr id="10" name="Larme 9"/>
          <p:cNvSpPr/>
          <p:nvPr/>
        </p:nvSpPr>
        <p:spPr>
          <a:xfrm>
            <a:off x="5929306" y="0"/>
            <a:ext cx="928694" cy="785818"/>
          </a:xfrm>
          <a:prstGeom prst="teardrop">
            <a:avLst/>
          </a:prstGeom>
          <a:noFill/>
          <a:ln w="2857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_</a:t>
            </a:r>
            <a:endParaRPr lang="fr-FR" sz="2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87144" cy="928694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sp>
        <p:nvSpPr>
          <p:cNvPr id="12" name="Rectangle 11"/>
          <p:cNvSpPr/>
          <p:nvPr/>
        </p:nvSpPr>
        <p:spPr>
          <a:xfrm>
            <a:off x="0" y="1357298"/>
            <a:ext cx="6858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0"/>
              </a:spcBef>
              <a:spcAft>
                <a:spcPts val="1000"/>
              </a:spcAft>
            </a:pPr>
            <a:r>
              <a:rPr kumimoji="0" lang="fr-FR" i="0" u="sng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uFill>
                  <a:solidFill>
                    <a:srgbClr val="FFCC00"/>
                  </a:solidFill>
                </a:uFill>
                <a:latin typeface="MamaeQueNosFaz" pitchFamily="34" charset="0"/>
                <a:cs typeface="Arial" pitchFamily="34" charset="0"/>
              </a:rPr>
              <a:t>Consigne :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maeQueNosFaz" pitchFamily="34" charset="0"/>
                <a:cs typeface="Arial" pitchFamily="34" charset="0"/>
              </a:rPr>
              <a:t> Croco est gourmand ! Il a avalé certaines paroles de la chanson. Sois attentif et écris</a:t>
            </a:r>
            <a:r>
              <a:rPr kumimoji="0" lang="fr-FR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MamaeQueNosFaz" pitchFamily="34" charset="0"/>
                <a:cs typeface="Arial" pitchFamily="34" charset="0"/>
              </a:rPr>
              <a:t> les mots manquants</a:t>
            </a:r>
            <a:r>
              <a:rPr kumimoji="0" lang="fr-FR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MamaeQueNosFaz" pitchFamily="34" charset="0"/>
                <a:cs typeface="Arial" pitchFamily="34" charset="0"/>
              </a:rPr>
              <a:t> au fur-et-à-mesure.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0" y="2857488"/>
            <a:ext cx="3357562" cy="33932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1</a:t>
            </a:r>
            <a:r>
              <a:rPr lang="fr-FR" sz="1100" b="1" u="sng" baseline="30000" dirty="0" smtClean="0">
                <a:solidFill>
                  <a:srgbClr val="FFCC00"/>
                </a:solidFill>
                <a:latin typeface="Short Stack" pitchFamily="2" charset="0"/>
              </a:rPr>
              <a:t>er</a:t>
            </a: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 </a:t>
            </a: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couplet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Texte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solidFill>
                  <a:srgbClr val="FF0000"/>
                </a:solidFill>
                <a:latin typeface="Short Stack" pitchFamily="2" charset="0"/>
              </a:rPr>
              <a:t>Texte corrigé en rouge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 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 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endParaRPr lang="fr-FR" sz="1100" b="1" u="sng" dirty="0" smtClean="0">
              <a:solidFill>
                <a:schemeClr val="bg1">
                  <a:lumMod val="50000"/>
                </a:schemeClr>
              </a:solidFill>
              <a:latin typeface="Short Stack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endParaRPr lang="fr-FR" sz="1100" dirty="0" smtClean="0">
              <a:latin typeface="Short Stack" pitchFamily="2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500438" y="2857488"/>
            <a:ext cx="3357562" cy="26088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4</a:t>
            </a:r>
            <a:r>
              <a:rPr lang="fr-FR" sz="1100" b="1" u="sng" baseline="30000" dirty="0" smtClean="0">
                <a:solidFill>
                  <a:srgbClr val="FFCC00"/>
                </a:solidFill>
                <a:latin typeface="Short Stack" pitchFamily="2" charset="0"/>
              </a:rPr>
              <a:t>ème</a:t>
            </a: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, 5</a:t>
            </a:r>
            <a:r>
              <a:rPr lang="fr-FR" sz="1100" b="1" u="sng" baseline="30000" dirty="0" smtClean="0">
                <a:solidFill>
                  <a:srgbClr val="FFCC00"/>
                </a:solidFill>
                <a:latin typeface="Short Stack" pitchFamily="2" charset="0"/>
              </a:rPr>
              <a:t>ème</a:t>
            </a: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 et 6</a:t>
            </a:r>
            <a:r>
              <a:rPr lang="fr-FR" sz="1100" b="1" u="sng" baseline="30000" dirty="0" smtClean="0">
                <a:solidFill>
                  <a:srgbClr val="FFCC00"/>
                </a:solidFill>
                <a:latin typeface="Short Stack" pitchFamily="2" charset="0"/>
              </a:rPr>
              <a:t>ème</a:t>
            </a: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 couplets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 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 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endParaRPr lang="fr-FR" sz="1100" b="1" u="sng" dirty="0" smtClean="0">
              <a:solidFill>
                <a:schemeClr val="bg1">
                  <a:lumMod val="50000"/>
                </a:schemeClr>
              </a:solidFill>
              <a:latin typeface="Short Stack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endParaRPr lang="fr-FR" sz="1100" dirty="0" smtClean="0">
              <a:latin typeface="Short Stack" pitchFamily="2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6286512"/>
            <a:ext cx="335756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Refrain</a:t>
            </a:r>
            <a:r>
              <a:rPr lang="fr-FR" sz="1100" dirty="0" smtClean="0">
                <a:latin typeface="Short Stack" pitchFamily="2" charset="0"/>
              </a:rPr>
              <a:t> 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 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 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endParaRPr lang="fr-FR" sz="1100" b="1" u="sng" dirty="0" smtClean="0">
              <a:solidFill>
                <a:schemeClr val="bg1">
                  <a:lumMod val="50000"/>
                </a:schemeClr>
              </a:solidFill>
              <a:latin typeface="Short Stack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r>
              <a:rPr lang="fr-FR" sz="1100" dirty="0" smtClean="0">
                <a:latin typeface="Short Stack" pitchFamily="2" charset="0"/>
              </a:rPr>
              <a:t/>
            </a:r>
            <a:br>
              <a:rPr lang="fr-FR" sz="1100" dirty="0" smtClean="0">
                <a:latin typeface="Short Stack" pitchFamily="2" charset="0"/>
              </a:rPr>
            </a:br>
            <a:endParaRPr lang="fr-FR" sz="1100" dirty="0" smtClean="0">
              <a:latin typeface="Short Stack" pitchFamily="2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500438" y="6286512"/>
            <a:ext cx="3357562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fr-FR" sz="1100" b="1" u="sng" dirty="0" smtClean="0">
                <a:solidFill>
                  <a:srgbClr val="FFCC00"/>
                </a:solidFill>
                <a:latin typeface="Short Stack" pitchFamily="2" charset="0"/>
              </a:rPr>
              <a:t>Refrain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 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 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  <a:endParaRPr lang="fr-FR" sz="1100" b="1" u="sng" dirty="0" smtClean="0">
              <a:solidFill>
                <a:schemeClr val="bg1">
                  <a:lumMod val="50000"/>
                </a:schemeClr>
              </a:solidFill>
              <a:latin typeface="Short Stack" pitchFamily="2" charset="0"/>
            </a:endParaRPr>
          </a:p>
          <a:p>
            <a:pPr algn="ctr">
              <a:lnSpc>
                <a:spcPct val="150000"/>
              </a:lnSpc>
            </a:pPr>
            <a:r>
              <a:rPr lang="fr-FR" sz="1100" dirty="0" smtClean="0">
                <a:latin typeface="Short Stack" pitchFamily="2" charset="0"/>
              </a:rPr>
              <a:t>________________</a:t>
            </a:r>
            <a:br>
              <a:rPr lang="fr-FR" sz="1100" dirty="0" smtClean="0">
                <a:latin typeface="Short Stack" pitchFamily="2" charset="0"/>
              </a:rPr>
            </a:br>
            <a:r>
              <a:rPr lang="fr-FR" sz="1100" dirty="0" smtClean="0">
                <a:latin typeface="Short Stack" pitchFamily="2" charset="0"/>
              </a:rPr>
              <a:t>________________</a:t>
            </a:r>
          </a:p>
          <a:p>
            <a:pPr algn="ctr">
              <a:lnSpc>
                <a:spcPct val="150000"/>
              </a:lnSpc>
            </a:pPr>
            <a:endParaRPr lang="fr-FR" sz="1100" b="1" u="sng" dirty="0" smtClean="0">
              <a:solidFill>
                <a:srgbClr val="FFCC00"/>
              </a:solidFill>
              <a:latin typeface="Short Stack" pitchFamily="2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0" y="2071670"/>
            <a:ext cx="685800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i="1" u="sng" dirty="0" smtClean="0">
                <a:solidFill>
                  <a:srgbClr val="33CC33"/>
                </a:solidFill>
                <a:latin typeface="MamaeQueNosFaz" pitchFamily="34" charset="0"/>
              </a:rPr>
              <a:t>Titre chanson</a:t>
            </a:r>
            <a:endParaRPr lang="fr-FR" sz="2400" b="1" i="1" u="sng" dirty="0" smtClean="0">
              <a:solidFill>
                <a:srgbClr val="33CC33"/>
              </a:solidFill>
              <a:latin typeface="MamaeQueNosFaz" pitchFamily="34" charset="0"/>
            </a:endParaRPr>
          </a:p>
          <a:p>
            <a:pPr algn="ctr"/>
            <a:r>
              <a:rPr lang="fr-FR" b="1" dirty="0" smtClean="0">
                <a:solidFill>
                  <a:srgbClr val="33CC33"/>
                </a:solidFill>
                <a:latin typeface="MamaeQueNosFaz" pitchFamily="34" charset="0"/>
              </a:rPr>
              <a:t>Nom du chanteur</a:t>
            </a:r>
            <a:endParaRPr lang="fr-FR" b="1" dirty="0">
              <a:solidFill>
                <a:srgbClr val="33CC33"/>
              </a:solidFill>
              <a:latin typeface="MamaeQueNosFaz" pitchFamily="34" charset="0"/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5572140" y="8805446"/>
            <a:ext cx="12858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b="1" dirty="0" smtClean="0">
                <a:solidFill>
                  <a:schemeClr val="bg1">
                    <a:lumMod val="50000"/>
                  </a:schemeClr>
                </a:solidFill>
                <a:latin typeface="A Gentle Touch" pitchFamily="2" charset="0"/>
                <a:ea typeface="A Gentle Touch" pitchFamily="2" charset="0"/>
              </a:rPr>
              <a:t>Christall’Ecole</a:t>
            </a:r>
            <a:endParaRPr lang="fr-FR" sz="1600" b="1" dirty="0">
              <a:solidFill>
                <a:schemeClr val="bg1">
                  <a:lumMod val="50000"/>
                </a:schemeClr>
              </a:solidFill>
              <a:latin typeface="A Gentle Touch" pitchFamily="2" charset="0"/>
              <a:ea typeface="A Gentle Touch" pitchFamily="2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90</Words>
  <Application>Microsoft Office PowerPoint</Application>
  <PresentationFormat>Affichage à l'écran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Diapositive 1</vt:lpstr>
      <vt:lpstr>Diapositive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Ophélie</dc:creator>
  <cp:lastModifiedBy>Ophélie</cp:lastModifiedBy>
  <cp:revision>15</cp:revision>
  <dcterms:created xsi:type="dcterms:W3CDTF">2016-02-24T13:06:59Z</dcterms:created>
  <dcterms:modified xsi:type="dcterms:W3CDTF">2016-02-26T18:03:41Z</dcterms:modified>
</cp:coreProperties>
</file>