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61" r:id="rId5"/>
    <p:sldId id="262" r:id="rId6"/>
    <p:sldId id="263" r:id="rId7"/>
    <p:sldId id="264" r:id="rId8"/>
    <p:sldId id="259" r:id="rId9"/>
    <p:sldId id="258"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4" autoAdjust="0"/>
    <p:restoredTop sz="94660"/>
  </p:normalViewPr>
  <p:slideViewPr>
    <p:cSldViewPr>
      <p:cViewPr varScale="1">
        <p:scale>
          <a:sx n="69" d="100"/>
          <a:sy n="69"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DA9203DA-8401-4332-83FD-5C6CD1F5A4B9}" type="datetimeFigureOut">
              <a:rPr lang="fr-FR" smtClean="0"/>
              <a:t>20/03/2016</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622D2DFC-A163-489D-B233-4B41C661BE81}"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A9203DA-8401-4332-83FD-5C6CD1F5A4B9}" type="datetimeFigureOut">
              <a:rPr lang="fr-FR" smtClean="0"/>
              <a:t>20/03/2016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2D2DFC-A163-489D-B233-4B41C661BE81}"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A9203DA-8401-4332-83FD-5C6CD1F5A4B9}" type="datetimeFigureOut">
              <a:rPr lang="fr-FR" smtClean="0"/>
              <a:t>20/03/2016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2D2DFC-A163-489D-B233-4B41C661BE81}"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DA9203DA-8401-4332-83FD-5C6CD1F5A4B9}" type="datetimeFigureOut">
              <a:rPr lang="fr-FR" smtClean="0"/>
              <a:t>20/03/2016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2D2DFC-A163-489D-B233-4B41C661BE81}"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DA9203DA-8401-4332-83FD-5C6CD1F5A4B9}" type="datetimeFigureOut">
              <a:rPr lang="fr-FR" smtClean="0"/>
              <a:t>20/03/2016</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622D2DFC-A163-489D-B233-4B41C661BE81}"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DA9203DA-8401-4332-83FD-5C6CD1F5A4B9}" type="datetimeFigureOut">
              <a:rPr lang="fr-FR" smtClean="0"/>
              <a:t>20/03/2016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2D2DFC-A163-489D-B233-4B41C661BE81}"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DA9203DA-8401-4332-83FD-5C6CD1F5A4B9}" type="datetimeFigureOut">
              <a:rPr lang="fr-FR" smtClean="0"/>
              <a:t>20/03/2016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22D2DFC-A163-489D-B233-4B41C661BE81}"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DA9203DA-8401-4332-83FD-5C6CD1F5A4B9}" type="datetimeFigureOut">
              <a:rPr lang="fr-FR" smtClean="0"/>
              <a:t>20/03/2016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22D2DFC-A163-489D-B233-4B41C661BE81}"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9203DA-8401-4332-83FD-5C6CD1F5A4B9}" type="datetimeFigureOut">
              <a:rPr lang="fr-FR" smtClean="0"/>
              <a:t>20/03/2016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22D2DFC-A163-489D-B233-4B41C661BE8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DA9203DA-8401-4332-83FD-5C6CD1F5A4B9}" type="datetimeFigureOut">
              <a:rPr lang="fr-FR" smtClean="0"/>
              <a:t>20/03/2016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2D2DFC-A163-489D-B233-4B41C661BE81}"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DA9203DA-8401-4332-83FD-5C6CD1F5A4B9}" type="datetimeFigureOut">
              <a:rPr lang="fr-FR" smtClean="0"/>
              <a:t>20/03/2016</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622D2DFC-A163-489D-B233-4B41C661BE81}"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A9203DA-8401-4332-83FD-5C6CD1F5A4B9}" type="datetimeFigureOut">
              <a:rPr lang="fr-FR" smtClean="0"/>
              <a:t>20/03/2016</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22D2DFC-A163-489D-B233-4B41C661BE81}"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76872"/>
            <a:ext cx="697504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17745"/>
            <a:ext cx="3475795" cy="164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30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carrousel…</a:t>
            </a:r>
            <a:endParaRPr lang="fr-FR"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38774" y="1447800"/>
            <a:ext cx="632365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23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pPr algn="ctr"/>
            <a:endParaRPr lang="fr-FR" sz="6000" dirty="0" smtClean="0"/>
          </a:p>
          <a:p>
            <a:pPr algn="ctr"/>
            <a:r>
              <a:rPr lang="fr-FR" sz="8000" dirty="0" smtClean="0">
                <a:solidFill>
                  <a:srgbClr val="C00000"/>
                </a:solidFill>
              </a:rPr>
              <a:t> Bon spectacle !</a:t>
            </a:r>
            <a:endParaRPr lang="fr-FR" sz="8000" dirty="0">
              <a:solidFill>
                <a:srgbClr val="C00000"/>
              </a:solidFill>
            </a:endParaRPr>
          </a:p>
        </p:txBody>
      </p:sp>
    </p:spTree>
    <p:extLst>
      <p:ext uri="{BB962C8B-B14F-4D97-AF65-F5344CB8AC3E}">
        <p14:creationId xmlns:p14="http://schemas.microsoft.com/office/powerpoint/2010/main" val="3224117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620688"/>
            <a:ext cx="7772400" cy="796950"/>
          </a:xfrm>
        </p:spPr>
        <p:txBody>
          <a:bodyPr/>
          <a:lstStyle/>
          <a:p>
            <a:pPr algn="ctr"/>
            <a:r>
              <a:rPr lang="fr-FR" u="sng" dirty="0" smtClean="0">
                <a:solidFill>
                  <a:srgbClr val="C00000"/>
                </a:solidFill>
                <a:effectLst>
                  <a:outerShdw blurRad="38100" dist="38100" dir="2700000" algn="tl">
                    <a:srgbClr val="000000">
                      <a:alpha val="43137"/>
                    </a:srgbClr>
                  </a:outerShdw>
                </a:effectLst>
              </a:rPr>
              <a:t>« Le théâtre de L’ARCHIPEL »</a:t>
            </a:r>
            <a:endParaRPr lang="fr-FR" u="sng"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914400" y="1700808"/>
            <a:ext cx="7772400" cy="4318992"/>
          </a:xfrm>
        </p:spPr>
        <p:txBody>
          <a:bodyPr>
            <a:normAutofit fontScale="77500" lnSpcReduction="20000"/>
          </a:bodyPr>
          <a:lstStyle/>
          <a:p>
            <a:r>
              <a:rPr lang="fr-FR" dirty="0" smtClean="0"/>
              <a:t>Le </a:t>
            </a:r>
            <a:r>
              <a:rPr lang="fr-FR" dirty="0"/>
              <a:t>Théâtre de l'Archipel a été réalisé par </a:t>
            </a:r>
            <a:r>
              <a:rPr lang="fr-FR" dirty="0" smtClean="0"/>
              <a:t> l’architecte </a:t>
            </a:r>
            <a:r>
              <a:rPr lang="fr-FR" dirty="0"/>
              <a:t> </a:t>
            </a:r>
            <a:r>
              <a:rPr lang="fr-FR" b="1" u="sng" dirty="0"/>
              <a:t>Jean </a:t>
            </a:r>
            <a:r>
              <a:rPr lang="fr-FR" b="1" u="sng" dirty="0" smtClean="0"/>
              <a:t>Nouvel</a:t>
            </a:r>
            <a:r>
              <a:rPr lang="fr-FR" dirty="0" smtClean="0"/>
              <a:t>. Il est situé à côté du centre ville de  </a:t>
            </a:r>
            <a:r>
              <a:rPr lang="fr-FR" b="1" u="sng" dirty="0" smtClean="0"/>
              <a:t>Perpignan</a:t>
            </a:r>
            <a:r>
              <a:rPr lang="fr-FR" dirty="0" smtClean="0"/>
              <a:t>, le long des berges de la Têt. </a:t>
            </a:r>
          </a:p>
          <a:p>
            <a:r>
              <a:rPr lang="fr-FR" dirty="0" smtClean="0"/>
              <a:t> </a:t>
            </a:r>
            <a:r>
              <a:rPr lang="fr-FR" dirty="0"/>
              <a:t>Sa construction </a:t>
            </a:r>
            <a:r>
              <a:rPr lang="fr-FR" dirty="0" smtClean="0"/>
              <a:t>a duré 6 ans. Il a été inauguré en 2011 </a:t>
            </a:r>
            <a:r>
              <a:rPr lang="fr-FR" dirty="0"/>
              <a:t>en présence du maire de Perpignan, </a:t>
            </a:r>
            <a:r>
              <a:rPr lang="fr-FR" dirty="0" smtClean="0"/>
              <a:t>M. </a:t>
            </a:r>
            <a:r>
              <a:rPr lang="fr-FR" dirty="0" err="1"/>
              <a:t>Alduy</a:t>
            </a:r>
            <a:r>
              <a:rPr lang="fr-FR" dirty="0"/>
              <a:t>, de Frédéric </a:t>
            </a:r>
            <a:r>
              <a:rPr lang="fr-FR" dirty="0" smtClean="0"/>
              <a:t>Mitterrand, </a:t>
            </a:r>
            <a:r>
              <a:rPr lang="fr-FR" b="1" dirty="0" smtClean="0"/>
              <a:t>Ministre de </a:t>
            </a:r>
            <a:r>
              <a:rPr lang="fr-FR" b="1" dirty="0"/>
              <a:t>la </a:t>
            </a:r>
            <a:r>
              <a:rPr lang="fr-FR" b="1" dirty="0" smtClean="0"/>
              <a:t>culture</a:t>
            </a:r>
            <a:r>
              <a:rPr lang="fr-FR" dirty="0" smtClean="0"/>
              <a:t>, </a:t>
            </a:r>
            <a:r>
              <a:rPr lang="fr-FR" dirty="0"/>
              <a:t>et de Jean Nouvel.</a:t>
            </a:r>
          </a:p>
          <a:p>
            <a:r>
              <a:rPr lang="fr-FR" dirty="0"/>
              <a:t>Le site du Théâtre de l'Archipel est le plus vaste théâtre de la région Languedoc-Roussillon. Il se compose de 3 salles </a:t>
            </a:r>
            <a:r>
              <a:rPr lang="fr-FR" dirty="0" smtClean="0"/>
              <a:t>:</a:t>
            </a:r>
          </a:p>
          <a:p>
            <a:pPr lvl="3">
              <a:buFont typeface="Wingdings" panose="05000000000000000000" pitchFamily="2" charset="2"/>
              <a:buChar char="q"/>
            </a:pPr>
            <a:r>
              <a:rPr lang="fr-FR" sz="3400" b="1" dirty="0" smtClean="0"/>
              <a:t> </a:t>
            </a:r>
            <a:r>
              <a:rPr lang="fr-FR" sz="3400" b="1" dirty="0"/>
              <a:t>Le Grenat, </a:t>
            </a:r>
          </a:p>
          <a:p>
            <a:pPr lvl="3">
              <a:buFont typeface="Wingdings" panose="05000000000000000000" pitchFamily="2" charset="2"/>
              <a:buChar char="q"/>
            </a:pPr>
            <a:r>
              <a:rPr lang="fr-FR" sz="3400" b="1" dirty="0" smtClean="0"/>
              <a:t>Le </a:t>
            </a:r>
            <a:r>
              <a:rPr lang="fr-FR" sz="3400" b="1" dirty="0"/>
              <a:t>Carré, </a:t>
            </a:r>
            <a:endParaRPr lang="fr-FR" sz="3400" b="1" dirty="0" smtClean="0"/>
          </a:p>
          <a:p>
            <a:pPr lvl="3">
              <a:buFont typeface="Wingdings" panose="05000000000000000000" pitchFamily="2" charset="2"/>
              <a:buChar char="q"/>
            </a:pPr>
            <a:r>
              <a:rPr lang="fr-FR" sz="3400" b="1" dirty="0" smtClean="0"/>
              <a:t>Le </a:t>
            </a:r>
            <a:r>
              <a:rPr lang="fr-FR" sz="3400" b="1" dirty="0"/>
              <a:t>Studio. </a:t>
            </a:r>
            <a:endParaRPr lang="fr-FR" sz="3400" b="1" dirty="0" smtClean="0"/>
          </a:p>
          <a:p>
            <a:endParaRPr lang="fr-FR" dirty="0" smtClean="0"/>
          </a:p>
          <a:p>
            <a:pPr algn="ctr"/>
            <a:r>
              <a:rPr lang="fr-FR" dirty="0" smtClean="0"/>
              <a:t>Il </a:t>
            </a:r>
            <a:r>
              <a:rPr lang="fr-FR" dirty="0"/>
              <a:t>peut accueillir un total de</a:t>
            </a:r>
            <a:r>
              <a:rPr lang="fr-FR" b="1" dirty="0"/>
              <a:t> 1 500 spectateurs</a:t>
            </a:r>
            <a:r>
              <a:rPr lang="fr-FR" dirty="0"/>
              <a:t> sur l'ensemble des deux salles. Le Studio n'accueille pas de public : répétitions, créations, enregistrements.</a:t>
            </a:r>
          </a:p>
          <a:p>
            <a:endParaRPr lang="fr-FR" dirty="0"/>
          </a:p>
        </p:txBody>
      </p:sp>
    </p:spTree>
    <p:extLst>
      <p:ext uri="{BB962C8B-B14F-4D97-AF65-F5344CB8AC3E}">
        <p14:creationId xmlns:p14="http://schemas.microsoft.com/office/powerpoint/2010/main" val="3860783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LE GRENAT »</a:t>
            </a:r>
            <a:endParaRPr lang="fr-FR"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1916833"/>
            <a:ext cx="476638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5580112" y="1988840"/>
            <a:ext cx="3312368" cy="3662541"/>
          </a:xfrm>
          <a:prstGeom prst="rect">
            <a:avLst/>
          </a:prstGeom>
          <a:noFill/>
        </p:spPr>
        <p:txBody>
          <a:bodyPr wrap="square" rtlCol="0">
            <a:spAutoFit/>
          </a:bodyPr>
          <a:lstStyle/>
          <a:p>
            <a:pPr algn="just"/>
            <a:r>
              <a:rPr lang="fr-FR" sz="2000" b="1" dirty="0" smtClean="0"/>
              <a:t>La forme du théâtre est celle d’un Grenat. C’est aussi le nom de la grande salle à l’intérieur.</a:t>
            </a:r>
          </a:p>
          <a:p>
            <a:pPr algn="just"/>
            <a:r>
              <a:rPr lang="fr-FR" sz="2000" b="1" dirty="0" smtClean="0"/>
              <a:t>Le grenat est une pierre semi-précieuse travaillée par les orfèvres (bijoutiers du département).</a:t>
            </a:r>
          </a:p>
          <a:p>
            <a:endParaRPr lang="fr-FR" dirty="0"/>
          </a:p>
          <a:p>
            <a:endParaRPr lang="fr-FR" dirty="0" smtClean="0"/>
          </a:p>
          <a:p>
            <a:endParaRPr lang="fr-FR" dirty="0"/>
          </a:p>
          <a:p>
            <a:endParaRPr lang="fr-FR"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581128"/>
            <a:ext cx="1644774" cy="164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6931" y="4793372"/>
            <a:ext cx="1731972" cy="173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45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Un Théâtre </a:t>
            </a:r>
            <a:endParaRPr lang="fr-FR" dirty="0"/>
          </a:p>
        </p:txBody>
      </p:sp>
      <p:sp>
        <p:nvSpPr>
          <p:cNvPr id="3" name="Espace réservé du contenu 2"/>
          <p:cNvSpPr>
            <a:spLocks noGrp="1"/>
          </p:cNvSpPr>
          <p:nvPr>
            <p:ph sz="quarter" idx="1"/>
          </p:nvPr>
        </p:nvSpPr>
        <p:spPr/>
        <p:txBody>
          <a:bodyPr/>
          <a:lstStyle/>
          <a:p>
            <a:endParaRPr lang="fr-FR" b="1" dirty="0" smtClean="0"/>
          </a:p>
          <a:p>
            <a:r>
              <a:rPr lang="fr-FR" b="1" dirty="0" smtClean="0"/>
              <a:t>C’est un lieu où on donne des spectacles </a:t>
            </a:r>
            <a:r>
              <a:rPr lang="fr-FR" dirty="0" smtClean="0"/>
              <a:t>:</a:t>
            </a:r>
          </a:p>
          <a:p>
            <a:pPr>
              <a:buFont typeface="Wingdings" panose="05000000000000000000" pitchFamily="2" charset="2"/>
              <a:buChar char="q"/>
            </a:pPr>
            <a:r>
              <a:rPr lang="fr-FR" dirty="0" smtClean="0"/>
              <a:t> des pièces de théâtre</a:t>
            </a:r>
          </a:p>
          <a:p>
            <a:pPr>
              <a:buFont typeface="Wingdings" panose="05000000000000000000" pitchFamily="2" charset="2"/>
              <a:buChar char="q"/>
            </a:pPr>
            <a:r>
              <a:rPr lang="fr-FR" dirty="0" smtClean="0"/>
              <a:t> des spectacles de danse</a:t>
            </a:r>
          </a:p>
          <a:p>
            <a:pPr>
              <a:buFont typeface="Wingdings" panose="05000000000000000000" pitchFamily="2" charset="2"/>
              <a:buChar char="q"/>
            </a:pPr>
            <a:r>
              <a:rPr lang="fr-FR" dirty="0" smtClean="0"/>
              <a:t> des concerts de musique…</a:t>
            </a:r>
            <a:endParaRPr lang="fr-F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980986"/>
            <a:ext cx="3370319" cy="224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468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rgbClr val="C00000"/>
                </a:solidFill>
              </a:rPr>
              <a:t>« Être spectateur de théâtre »</a:t>
            </a:r>
            <a:endParaRPr lang="fr-FR" dirty="0">
              <a:solidFill>
                <a:srgbClr val="C00000"/>
              </a:solidFill>
            </a:endParaRPr>
          </a:p>
        </p:txBody>
      </p:sp>
      <p:sp>
        <p:nvSpPr>
          <p:cNvPr id="3" name="Espace réservé du contenu 2"/>
          <p:cNvSpPr>
            <a:spLocks noGrp="1"/>
          </p:cNvSpPr>
          <p:nvPr>
            <p:ph sz="quarter" idx="1"/>
          </p:nvPr>
        </p:nvSpPr>
        <p:spPr/>
        <p:txBody>
          <a:bodyPr>
            <a:noAutofit/>
          </a:bodyPr>
          <a:lstStyle/>
          <a:p>
            <a:endParaRPr lang="fr-FR" sz="1400" dirty="0" smtClean="0"/>
          </a:p>
          <a:p>
            <a:r>
              <a:rPr lang="fr-FR" sz="3200" b="1" dirty="0" smtClean="0"/>
              <a:t>Avant</a:t>
            </a:r>
            <a:r>
              <a:rPr lang="fr-FR" sz="1400" dirty="0" smtClean="0"/>
              <a:t> </a:t>
            </a:r>
          </a:p>
          <a:p>
            <a:pPr algn="just"/>
            <a:r>
              <a:rPr lang="fr-FR" sz="2400" dirty="0" smtClean="0"/>
              <a:t>1</a:t>
            </a:r>
            <a:r>
              <a:rPr lang="fr-FR" sz="2400" dirty="0"/>
              <a:t>. Aller au spectacle ce n’est ni une corvée, ni une punition ! </a:t>
            </a:r>
            <a:endParaRPr lang="fr-FR" sz="2400" dirty="0" smtClean="0"/>
          </a:p>
          <a:p>
            <a:pPr algn="just"/>
            <a:r>
              <a:rPr lang="fr-FR" sz="2400" dirty="0" smtClean="0"/>
              <a:t>2</a:t>
            </a:r>
            <a:r>
              <a:rPr lang="fr-FR" sz="2400" dirty="0"/>
              <a:t>. Je prépare mon plaisir en me rappelant : le nom et le genre du spectacle, un lieu pas comme les autres où il </a:t>
            </a:r>
            <a:r>
              <a:rPr lang="fr-FR" sz="2400" b="1" dirty="0"/>
              <a:t>fera sombre</a:t>
            </a:r>
            <a:r>
              <a:rPr lang="fr-FR" sz="2400" dirty="0"/>
              <a:t>, des </a:t>
            </a:r>
            <a:r>
              <a:rPr lang="fr-FR" sz="2400" b="1" dirty="0"/>
              <a:t>artistes</a:t>
            </a:r>
            <a:r>
              <a:rPr lang="fr-FR" sz="2400" dirty="0"/>
              <a:t> dans un espace particulier où je n’irai pas, et </a:t>
            </a:r>
            <a:r>
              <a:rPr lang="fr-FR" sz="2400" b="1" u="sng" dirty="0"/>
              <a:t>moi</a:t>
            </a:r>
            <a:r>
              <a:rPr lang="fr-FR" sz="2400" dirty="0"/>
              <a:t>, petite partie du public dans un espace qui me sera réservé. </a:t>
            </a:r>
            <a:endParaRPr lang="fr-FR" sz="2400" dirty="0" smtClean="0"/>
          </a:p>
          <a:p>
            <a:pPr algn="just"/>
            <a:r>
              <a:rPr lang="fr-FR" sz="2400" dirty="0" smtClean="0"/>
              <a:t>3</a:t>
            </a:r>
            <a:r>
              <a:rPr lang="fr-FR" sz="2400" dirty="0"/>
              <a:t>. Juste avant d’entrer dans la salle je « </a:t>
            </a:r>
            <a:r>
              <a:rPr lang="fr-FR" sz="2400" b="1" dirty="0"/>
              <a:t>fais le vide </a:t>
            </a:r>
            <a:r>
              <a:rPr lang="fr-FR" sz="2400" dirty="0"/>
              <a:t>» ! </a:t>
            </a:r>
            <a:r>
              <a:rPr lang="fr-FR" sz="2400" b="1" dirty="0" smtClean="0"/>
              <a:t>Je </a:t>
            </a:r>
            <a:r>
              <a:rPr lang="fr-FR" sz="2400" b="1" dirty="0"/>
              <a:t>ne suis plus à l’école, ni dans la cour de récréation, ni à la maison</a:t>
            </a:r>
            <a:r>
              <a:rPr lang="fr-FR" sz="2400" dirty="0"/>
              <a:t>… </a:t>
            </a:r>
            <a:endParaRPr lang="fr-FR" sz="2400" dirty="0" smtClean="0"/>
          </a:p>
          <a:p>
            <a:pPr marL="0" indent="0" algn="ctr">
              <a:buNone/>
            </a:pPr>
            <a:r>
              <a:rPr lang="fr-FR" sz="2400" b="1" dirty="0" smtClean="0"/>
              <a:t>Bref</a:t>
            </a:r>
            <a:r>
              <a:rPr lang="fr-FR" sz="2400" b="1" dirty="0"/>
              <a:t>, ça commence bientôt : je suis prêt à recevoir le spectacle car c’est pour moi que les artistes vont </a:t>
            </a:r>
            <a:r>
              <a:rPr lang="fr-FR" sz="2400" b="1" dirty="0" smtClean="0"/>
              <a:t>jouer</a:t>
            </a:r>
            <a:r>
              <a:rPr lang="fr-FR" sz="2400" b="1" dirty="0"/>
              <a:t>!</a:t>
            </a:r>
            <a:endParaRPr lang="fr-FR" sz="2400" b="1" dirty="0" smtClean="0"/>
          </a:p>
        </p:txBody>
      </p:sp>
    </p:spTree>
    <p:extLst>
      <p:ext uri="{BB962C8B-B14F-4D97-AF65-F5344CB8AC3E}">
        <p14:creationId xmlns:p14="http://schemas.microsoft.com/office/powerpoint/2010/main" val="3528815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260648"/>
            <a:ext cx="7772400" cy="1143000"/>
          </a:xfrm>
        </p:spPr>
        <p:txBody>
          <a:bodyPr/>
          <a:lstStyle/>
          <a:p>
            <a:pPr algn="ctr"/>
            <a:r>
              <a:rPr lang="fr-FR" dirty="0">
                <a:solidFill>
                  <a:srgbClr val="C00000"/>
                </a:solidFill>
              </a:rPr>
              <a:t>« Être spectateur de théâtre »</a:t>
            </a:r>
            <a:endParaRPr lang="fr-FR" dirty="0"/>
          </a:p>
        </p:txBody>
      </p:sp>
      <p:sp>
        <p:nvSpPr>
          <p:cNvPr id="3" name="Espace réservé du contenu 2"/>
          <p:cNvSpPr>
            <a:spLocks noGrp="1"/>
          </p:cNvSpPr>
          <p:nvPr>
            <p:ph sz="quarter" idx="1"/>
          </p:nvPr>
        </p:nvSpPr>
        <p:spPr/>
        <p:txBody>
          <a:bodyPr>
            <a:normAutofit fontScale="85000" lnSpcReduction="20000"/>
          </a:bodyPr>
          <a:lstStyle/>
          <a:p>
            <a:r>
              <a:rPr lang="fr-FR" sz="4300" b="1" dirty="0"/>
              <a:t>Pendant</a:t>
            </a:r>
            <a:endParaRPr lang="fr-FR" sz="2800" b="1" dirty="0"/>
          </a:p>
          <a:p>
            <a:pPr algn="just"/>
            <a:r>
              <a:rPr lang="fr-FR" sz="2800" dirty="0"/>
              <a:t> 4.</a:t>
            </a:r>
            <a:r>
              <a:rPr lang="fr-FR" sz="2800" b="1" dirty="0"/>
              <a:t> La lumière s’éteint dans la salle </a:t>
            </a:r>
            <a:r>
              <a:rPr lang="fr-FR" sz="2800" dirty="0"/>
              <a:t>: je ne « manifeste » pas. Cela serait dommage de commencer dans l’agitation, mieux vaut savourer l’instant. </a:t>
            </a:r>
          </a:p>
          <a:p>
            <a:pPr algn="just"/>
            <a:r>
              <a:rPr lang="fr-FR" sz="2800" dirty="0"/>
              <a:t>5. J’évite de grignoter, de sucer des bonbons, de faire du </a:t>
            </a:r>
            <a:r>
              <a:rPr lang="fr-FR" sz="2800" b="1" dirty="0"/>
              <a:t>bruit</a:t>
            </a:r>
            <a:r>
              <a:rPr lang="fr-FR" sz="2800" dirty="0"/>
              <a:t> avec mon fauteuil : c’est fragile un spectacle et mes camarades, comme moi, ont eux aussi droit à leur confort. </a:t>
            </a:r>
          </a:p>
          <a:p>
            <a:pPr algn="just"/>
            <a:r>
              <a:rPr lang="fr-FR" sz="2800" dirty="0"/>
              <a:t>6. </a:t>
            </a:r>
            <a:r>
              <a:rPr lang="fr-FR" sz="2800" b="1" dirty="0"/>
              <a:t>Je ne parle pas à mes voisins</a:t>
            </a:r>
            <a:r>
              <a:rPr lang="fr-FR" sz="2800" dirty="0"/>
              <a:t>, ni aux autres artistes, sauf s’ils m’invitent bien sûr. Ce que j’ai envie de dire sur le spectacle, je le garde dans ma tête jusqu’à la fin de la représentation. Je le dirai après à me copains ou mon professeur ? </a:t>
            </a:r>
            <a:endParaRPr lang="fr-FR" sz="2800" dirty="0" smtClean="0"/>
          </a:p>
          <a:p>
            <a:pPr algn="ctr"/>
            <a:r>
              <a:rPr lang="fr-FR" sz="3800" b="1" dirty="0" smtClean="0"/>
              <a:t>A la fin j’applaudie et je me lève pour remercier les artistes !</a:t>
            </a:r>
            <a:endParaRPr lang="fr-FR" sz="3800" b="1" dirty="0"/>
          </a:p>
          <a:p>
            <a:endParaRPr lang="fr-FR" dirty="0"/>
          </a:p>
        </p:txBody>
      </p:sp>
    </p:spTree>
    <p:extLst>
      <p:ext uri="{BB962C8B-B14F-4D97-AF65-F5344CB8AC3E}">
        <p14:creationId xmlns:p14="http://schemas.microsoft.com/office/powerpoint/2010/main" val="385834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solidFill>
                  <a:srgbClr val="C00000"/>
                </a:solidFill>
              </a:rPr>
              <a:t>« Être spectateur de théâtre »</a:t>
            </a:r>
            <a:endParaRPr lang="fr-FR" dirty="0"/>
          </a:p>
        </p:txBody>
      </p:sp>
      <p:sp>
        <p:nvSpPr>
          <p:cNvPr id="3" name="Espace réservé du contenu 2"/>
          <p:cNvSpPr>
            <a:spLocks noGrp="1"/>
          </p:cNvSpPr>
          <p:nvPr>
            <p:ph sz="quarter" idx="1"/>
          </p:nvPr>
        </p:nvSpPr>
        <p:spPr/>
        <p:txBody>
          <a:bodyPr>
            <a:normAutofit lnSpcReduction="10000"/>
          </a:bodyPr>
          <a:lstStyle/>
          <a:p>
            <a:r>
              <a:rPr lang="fr-FR" sz="3200" b="1" dirty="0"/>
              <a:t>Après</a:t>
            </a:r>
            <a:r>
              <a:rPr lang="fr-FR" dirty="0"/>
              <a:t> </a:t>
            </a:r>
          </a:p>
          <a:p>
            <a:r>
              <a:rPr lang="fr-FR" dirty="0"/>
              <a:t>7. </a:t>
            </a:r>
            <a:r>
              <a:rPr lang="fr-FR" b="1" dirty="0"/>
              <a:t>Je </a:t>
            </a:r>
            <a:r>
              <a:rPr lang="fr-FR" b="1" dirty="0" smtClean="0"/>
              <a:t>garde </a:t>
            </a:r>
            <a:r>
              <a:rPr lang="fr-FR" b="1" dirty="0"/>
              <a:t>une trace de ce moment particulier </a:t>
            </a:r>
            <a:r>
              <a:rPr lang="fr-FR" dirty="0"/>
              <a:t>en écrivant, en dessinant, en parlant avec les adultes ou avec mes camarades. </a:t>
            </a:r>
          </a:p>
          <a:p>
            <a:r>
              <a:rPr lang="fr-FR" dirty="0"/>
              <a:t>8. </a:t>
            </a:r>
            <a:r>
              <a:rPr lang="fr-FR" b="1" dirty="0"/>
              <a:t>J’ai absolument le droit de garder pour moi les choses très personnelles </a:t>
            </a:r>
            <a:r>
              <a:rPr lang="fr-FR" dirty="0"/>
              <a:t>que j’ai ressenties ou ma façon d’avoir compris le spectacle, même si ce n’est pas celle des autres. </a:t>
            </a:r>
          </a:p>
          <a:p>
            <a:r>
              <a:rPr lang="fr-FR" dirty="0"/>
              <a:t>9. </a:t>
            </a:r>
            <a:r>
              <a:rPr lang="fr-FR" b="1" dirty="0"/>
              <a:t>Si j’ai pris du plaisir</a:t>
            </a:r>
            <a:r>
              <a:rPr lang="fr-FR" dirty="0"/>
              <a:t>, si j’ai appris quelque chose ou si je me suis senti « grandir » grâce au spectacle, je me promets de </a:t>
            </a:r>
            <a:r>
              <a:rPr lang="fr-FR" dirty="0" smtClean="0"/>
              <a:t>revenir! </a:t>
            </a:r>
            <a:endParaRPr lang="fr-FR" dirty="0"/>
          </a:p>
          <a:p>
            <a:endParaRPr lang="fr-FR" dirty="0"/>
          </a:p>
        </p:txBody>
      </p:sp>
    </p:spTree>
    <p:extLst>
      <p:ext uri="{BB962C8B-B14F-4D97-AF65-F5344CB8AC3E}">
        <p14:creationId xmlns:p14="http://schemas.microsoft.com/office/powerpoint/2010/main" val="623669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Le carrousel des Moutons »</a:t>
            </a:r>
            <a:endParaRPr lang="fr-FR" dirty="0"/>
          </a:p>
        </p:txBody>
      </p:sp>
      <p:pic>
        <p:nvPicPr>
          <p:cNvPr id="1026" name="Picture 2" descr="http://www.theatredelarchipel.org/medias/image/2015/043-Carrousel-Des-Moutons(c)Geert-Brams-g.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514600" y="2209800"/>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24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922114"/>
          </a:xfrm>
        </p:spPr>
        <p:txBody>
          <a:bodyPr/>
          <a:lstStyle/>
          <a:p>
            <a:pPr algn="ctr"/>
            <a:r>
              <a:rPr lang="fr-FR" dirty="0" smtClean="0"/>
              <a:t>« Le carrousel des Moutons »</a:t>
            </a:r>
            <a:endParaRPr lang="fr-FR" dirty="0"/>
          </a:p>
        </p:txBody>
      </p:sp>
      <p:sp>
        <p:nvSpPr>
          <p:cNvPr id="3" name="Espace réservé du contenu 2"/>
          <p:cNvSpPr>
            <a:spLocks noGrp="1"/>
          </p:cNvSpPr>
          <p:nvPr>
            <p:ph sz="quarter" idx="1"/>
          </p:nvPr>
        </p:nvSpPr>
        <p:spPr>
          <a:xfrm>
            <a:off x="457200" y="1268760"/>
            <a:ext cx="8229600" cy="5112568"/>
          </a:xfrm>
        </p:spPr>
        <p:txBody>
          <a:bodyPr>
            <a:noAutofit/>
          </a:bodyPr>
          <a:lstStyle/>
          <a:p>
            <a:pPr algn="just"/>
            <a:r>
              <a:rPr lang="fr-FR" sz="1600" b="1" dirty="0"/>
              <a:t>Deux artistes généreux nous entrainent doucement vers un monde de poésie. Il est temps de voir les yeux grands fermés, de saisir la beauté de la nuit et l’essence même du </a:t>
            </a:r>
            <a:r>
              <a:rPr lang="fr-FR" sz="2000" b="1" u="sng" dirty="0"/>
              <a:t>cirque</a:t>
            </a:r>
            <a:r>
              <a:rPr lang="fr-FR" sz="1600" b="1" dirty="0"/>
              <a:t> dans ce spectacle irréel, aux performances techniques époustouflantes et à la musique délicate.</a:t>
            </a:r>
            <a:endParaRPr lang="fr-FR" sz="1600" dirty="0"/>
          </a:p>
          <a:p>
            <a:r>
              <a:rPr lang="fr-FR" sz="2000" dirty="0"/>
              <a:t>Sur une scène circulaire le temps s’arrête, laisse place aux rêves, nous mène au pays des merveilles où l’impossible devient réel.</a:t>
            </a:r>
            <a:br>
              <a:rPr lang="fr-FR" sz="2000" dirty="0"/>
            </a:br>
            <a:r>
              <a:rPr lang="fr-FR" sz="2000" b="1" dirty="0"/>
              <a:t>Au centre, un piano.</a:t>
            </a:r>
            <a:br>
              <a:rPr lang="fr-FR" sz="2000" b="1" dirty="0"/>
            </a:br>
            <a:r>
              <a:rPr lang="fr-FR" sz="2000" dirty="0"/>
              <a:t>Sur les touches, les doigts de fée d’une pianiste rêveuse.</a:t>
            </a:r>
            <a:br>
              <a:rPr lang="fr-FR" sz="2000" dirty="0"/>
            </a:br>
            <a:r>
              <a:rPr lang="fr-FR" sz="2000" dirty="0"/>
              <a:t>Au-dessus d’eux, un acrobate en pyjama aux allures de Petit Prince.</a:t>
            </a:r>
            <a:br>
              <a:rPr lang="fr-FR" sz="2000" dirty="0"/>
            </a:br>
            <a:r>
              <a:rPr lang="fr-FR" sz="2000" dirty="0"/>
              <a:t>Ils ont l’air </a:t>
            </a:r>
            <a:r>
              <a:rPr lang="fr-FR" sz="2000" dirty="0" smtClean="0"/>
              <a:t>amoureux!</a:t>
            </a:r>
            <a:r>
              <a:rPr lang="fr-FR" sz="2000" dirty="0"/>
              <a:t/>
            </a:r>
            <a:br>
              <a:rPr lang="fr-FR" sz="2000" dirty="0"/>
            </a:br>
            <a:r>
              <a:rPr lang="fr-FR" sz="2000" dirty="0"/>
              <a:t>Le chevalier somnambule gravit, escalade, rebondit et disparaît sous le piano.</a:t>
            </a:r>
            <a:br>
              <a:rPr lang="fr-FR" sz="2000" dirty="0"/>
            </a:br>
            <a:r>
              <a:rPr lang="fr-FR" sz="2000" dirty="0"/>
              <a:t>Au fil des notes et des acrobaties, le piano se cabre, virevolte, s’envole dans les airs et notre pianiste n’interrompt jamais ses gammes.</a:t>
            </a:r>
            <a:br>
              <a:rPr lang="fr-FR" sz="2000" dirty="0"/>
            </a:br>
            <a:r>
              <a:rPr lang="fr-FR" sz="2000" b="1" dirty="0"/>
              <a:t>Ce carrousel est une boîte à musique à dormir debout</a:t>
            </a:r>
            <a:r>
              <a:rPr lang="fr-FR" sz="2000" dirty="0"/>
              <a:t>, fait de délicatesse, de poésie, de facéties et de jongleries. Un spectacle onirique et magique qui plonge petits et grands dans un univers de saltimbanques au pays du marchand de sable et donnera envie à tous de devenir somnambules… !</a:t>
            </a:r>
          </a:p>
          <a:p>
            <a:endParaRPr lang="fr-FR" sz="1400" dirty="0"/>
          </a:p>
        </p:txBody>
      </p:sp>
    </p:spTree>
    <p:extLst>
      <p:ext uri="{BB962C8B-B14F-4D97-AF65-F5344CB8AC3E}">
        <p14:creationId xmlns:p14="http://schemas.microsoft.com/office/powerpoint/2010/main" val="1322805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61</TotalTime>
  <Words>516</Words>
  <Application>Microsoft Office PowerPoint</Application>
  <PresentationFormat>Affichage à l'écran (4:3)</PresentationFormat>
  <Paragraphs>45</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Capitaux</vt:lpstr>
      <vt:lpstr>Présentation PowerPoint</vt:lpstr>
      <vt:lpstr>« Le théâtre de L’ARCHIPEL »</vt:lpstr>
      <vt:lpstr>« LE GRENAT »</vt:lpstr>
      <vt:lpstr>Un Théâtre </vt:lpstr>
      <vt:lpstr>« Être spectateur de théâtre »</vt:lpstr>
      <vt:lpstr>« Être spectateur de théâtre »</vt:lpstr>
      <vt:lpstr>« Être spectateur de théâtre »</vt:lpstr>
      <vt:lpstr>« Le carrousel des Moutons »</vt:lpstr>
      <vt:lpstr>« Le carrousel des Moutons »</vt:lpstr>
      <vt:lpstr>Un carrousel…</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dc:creator>
  <cp:lastModifiedBy>Nad</cp:lastModifiedBy>
  <cp:revision>5</cp:revision>
  <dcterms:created xsi:type="dcterms:W3CDTF">2016-03-20T14:26:39Z</dcterms:created>
  <dcterms:modified xsi:type="dcterms:W3CDTF">2016-03-20T15:27:44Z</dcterms:modified>
</cp:coreProperties>
</file>