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56" r:id="rId3"/>
    <p:sldId id="266" r:id="rId4"/>
    <p:sldId id="267" r:id="rId5"/>
    <p:sldId id="268" r:id="rId6"/>
    <p:sldId id="269" r:id="rId7"/>
    <p:sldId id="270" r:id="rId8"/>
    <p:sldId id="271" r:id="rId9"/>
    <p:sldId id="272" r:id="rId10"/>
    <p:sldId id="273" r:id="rId11"/>
    <p:sldId id="274" r:id="rId12"/>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BD3"/>
    <a:srgbClr val="D2C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showGuides="1">
      <p:cViewPr varScale="1">
        <p:scale>
          <a:sx n="55" d="100"/>
          <a:sy n="55" d="100"/>
        </p:scale>
        <p:origin x="2256"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C97D0F5-5A66-4E12-9CCB-81EB96C89207}" type="datetimeFigureOut">
              <a:rPr lang="fr-FR" smtClean="0"/>
              <a:t>16/02/2023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289771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97D0F5-5A66-4E12-9CCB-81EB96C89207}" type="datetimeFigureOut">
              <a:rPr lang="fr-FR" smtClean="0"/>
              <a:t>16/02/2023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360660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97D0F5-5A66-4E12-9CCB-81EB96C89207}" type="datetimeFigureOut">
              <a:rPr lang="fr-FR" smtClean="0"/>
              <a:t>16/02/2023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150696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97D0F5-5A66-4E12-9CCB-81EB96C89207}" type="datetimeFigureOut">
              <a:rPr lang="fr-FR" smtClean="0"/>
              <a:t>16/02/2023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33468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C97D0F5-5A66-4E12-9CCB-81EB96C89207}" type="datetimeFigureOut">
              <a:rPr lang="fr-FR" smtClean="0"/>
              <a:t>16/02/2023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304814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C97D0F5-5A66-4E12-9CCB-81EB96C89207}" type="datetimeFigureOut">
              <a:rPr lang="fr-FR" smtClean="0"/>
              <a:t>16/02/2023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240224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C97D0F5-5A66-4E12-9CCB-81EB96C89207}" type="datetimeFigureOut">
              <a:rPr lang="fr-FR" smtClean="0"/>
              <a:t>16/02/2023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72869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C97D0F5-5A66-4E12-9CCB-81EB96C89207}" type="datetimeFigureOut">
              <a:rPr lang="fr-FR" smtClean="0"/>
              <a:t>16/02/2023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28923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7D0F5-5A66-4E12-9CCB-81EB96C89207}" type="datetimeFigureOut">
              <a:rPr lang="fr-FR" smtClean="0"/>
              <a:t>16/02/2023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190671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Date Placeholder 4"/>
          <p:cNvSpPr>
            <a:spLocks noGrp="1"/>
          </p:cNvSpPr>
          <p:nvPr>
            <p:ph type="dt" sz="half" idx="10"/>
          </p:nvPr>
        </p:nvSpPr>
        <p:spPr/>
        <p:txBody>
          <a:bodyPr/>
          <a:lstStyle/>
          <a:p>
            <a:fld id="{7C97D0F5-5A66-4E12-9CCB-81EB96C89207}" type="datetimeFigureOut">
              <a:rPr lang="fr-FR" smtClean="0"/>
              <a:t>16/02/2023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47085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Date Placeholder 4"/>
          <p:cNvSpPr>
            <a:spLocks noGrp="1"/>
          </p:cNvSpPr>
          <p:nvPr>
            <p:ph type="dt" sz="half" idx="10"/>
          </p:nvPr>
        </p:nvSpPr>
        <p:spPr/>
        <p:txBody>
          <a:bodyPr/>
          <a:lstStyle/>
          <a:p>
            <a:fld id="{7C97D0F5-5A66-4E12-9CCB-81EB96C89207}" type="datetimeFigureOut">
              <a:rPr lang="fr-FR" smtClean="0"/>
              <a:t>16/02/2023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134104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C97D0F5-5A66-4E12-9CCB-81EB96C89207}" type="datetimeFigureOut">
              <a:rPr lang="fr-FR" smtClean="0"/>
              <a:t>16/02/2023</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E53CC49-4735-4888-9C70-378E00834FEE}" type="slidenum">
              <a:rPr lang="fr-FR" smtClean="0"/>
              <a:t>‹N°›</a:t>
            </a:fld>
            <a:endParaRPr lang="fr-FR"/>
          </a:p>
        </p:txBody>
      </p:sp>
    </p:spTree>
    <p:extLst>
      <p:ext uri="{BB962C8B-B14F-4D97-AF65-F5344CB8AC3E}">
        <p14:creationId xmlns:p14="http://schemas.microsoft.com/office/powerpoint/2010/main" val="341824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3.wmf"/><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wmf"/></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3">
            <a:extLst>
              <a:ext uri="{FF2B5EF4-FFF2-40B4-BE49-F238E27FC236}">
                <a16:creationId xmlns:a16="http://schemas.microsoft.com/office/drawing/2014/main" id="{ADD6F582-5552-36AF-E099-1898D6D37CE6}"/>
              </a:ext>
            </a:extLst>
          </p:cNvPr>
          <p:cNvSpPr/>
          <p:nvPr/>
        </p:nvSpPr>
        <p:spPr>
          <a:xfrm>
            <a:off x="256032" y="503414"/>
            <a:ext cx="6345936" cy="19106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tx1"/>
                </a:solidFill>
                <a:latin typeface="Amandine" pitchFamily="2" charset="0"/>
              </a:rPr>
              <a:t>     Charles à l’école</a:t>
            </a:r>
          </a:p>
          <a:p>
            <a:pPr algn="ctr"/>
            <a:r>
              <a:rPr lang="fr-FR" sz="4800" dirty="0">
                <a:solidFill>
                  <a:schemeClr val="tx1"/>
                </a:solidFill>
                <a:latin typeface="Amandine" pitchFamily="2" charset="0"/>
              </a:rPr>
              <a:t>      des dragons</a:t>
            </a:r>
          </a:p>
        </p:txBody>
      </p:sp>
      <p:pic>
        <p:nvPicPr>
          <p:cNvPr id="7" name="Image 6">
            <a:extLst>
              <a:ext uri="{FF2B5EF4-FFF2-40B4-BE49-F238E27FC236}">
                <a16:creationId xmlns:a16="http://schemas.microsoft.com/office/drawing/2014/main" id="{EC3888D8-DB83-C6DD-758F-24D2ED457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5" y="756138"/>
            <a:ext cx="1673900" cy="1549907"/>
          </a:xfrm>
          <a:prstGeom prst="rect">
            <a:avLst/>
          </a:prstGeom>
        </p:spPr>
      </p:pic>
      <p:pic>
        <p:nvPicPr>
          <p:cNvPr id="9" name="Image 8">
            <a:extLst>
              <a:ext uri="{FF2B5EF4-FFF2-40B4-BE49-F238E27FC236}">
                <a16:creationId xmlns:a16="http://schemas.microsoft.com/office/drawing/2014/main" id="{26482D16-6DAA-1AE4-41A7-31F03FC7B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915" y="2558769"/>
            <a:ext cx="4226169" cy="62758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6191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4">
            <a:extLst>
              <a:ext uri="{FF2B5EF4-FFF2-40B4-BE49-F238E27FC236}">
                <a16:creationId xmlns:a16="http://schemas.microsoft.com/office/drawing/2014/main" id="{FB61E68C-8921-EF6A-DCD9-55F8E412F781}"/>
              </a:ext>
            </a:extLst>
          </p:cNvPr>
          <p:cNvSpPr/>
          <p:nvPr/>
        </p:nvSpPr>
        <p:spPr>
          <a:xfrm>
            <a:off x="567631" y="372635"/>
            <a:ext cx="5722737" cy="19837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 monde est si moche, cher papa, chère maman,</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Regardez  l’horizon et dites moi si je mens.</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Ignobles cieux, horribles monts, vilaines vallées, </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Tant de misère et de laideur, c’est dur à avaler…</a:t>
            </a:r>
          </a:p>
        </p:txBody>
      </p:sp>
      <p:sp>
        <p:nvSpPr>
          <p:cNvPr id="3" name="Rectangle à coins arrondis 4">
            <a:extLst>
              <a:ext uri="{FF2B5EF4-FFF2-40B4-BE49-F238E27FC236}">
                <a16:creationId xmlns:a16="http://schemas.microsoft.com/office/drawing/2014/main" id="{0672BAAB-0482-36D4-F0D9-D607E9DD7832}"/>
              </a:ext>
            </a:extLst>
          </p:cNvPr>
          <p:cNvSpPr/>
          <p:nvPr/>
        </p:nvSpPr>
        <p:spPr>
          <a:xfrm>
            <a:off x="567630" y="2588297"/>
            <a:ext cx="5722737" cy="19837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J’ai le corps d’une gazelle mais je suis un dragon.</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Regardez bien mes ailes, écoutez mon jargon…</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Voyez mes pieds pareils à deux grosses pastèques,</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N’importe quel orteil je le transforme en steak.</a:t>
            </a:r>
          </a:p>
        </p:txBody>
      </p:sp>
      <p:sp>
        <p:nvSpPr>
          <p:cNvPr id="4" name="Rectangle à coins arrondis 4">
            <a:extLst>
              <a:ext uri="{FF2B5EF4-FFF2-40B4-BE49-F238E27FC236}">
                <a16:creationId xmlns:a16="http://schemas.microsoft.com/office/drawing/2014/main" id="{0CDBFD71-1936-272A-A583-BD2ADC96A0E4}"/>
              </a:ext>
            </a:extLst>
          </p:cNvPr>
          <p:cNvSpPr/>
          <p:nvPr/>
        </p:nvSpPr>
        <p:spPr>
          <a:xfrm>
            <a:off x="567629" y="4803960"/>
            <a:ext cx="5722737" cy="11748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Riez, riez, petits dragons, de me voir sur les fesses</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Mais bientôt je volerai, ça j’en fais la promesse.</a:t>
            </a:r>
          </a:p>
        </p:txBody>
      </p:sp>
      <p:sp>
        <p:nvSpPr>
          <p:cNvPr id="5" name="Rectangle à coins arrondis 4">
            <a:extLst>
              <a:ext uri="{FF2B5EF4-FFF2-40B4-BE49-F238E27FC236}">
                <a16:creationId xmlns:a16="http://schemas.microsoft.com/office/drawing/2014/main" id="{C8F005B9-1AAF-1466-F04B-F5E6D1BA331F}"/>
              </a:ext>
            </a:extLst>
          </p:cNvPr>
          <p:cNvSpPr/>
          <p:nvPr/>
        </p:nvSpPr>
        <p:spPr>
          <a:xfrm>
            <a:off x="567629" y="6210729"/>
            <a:ext cx="5722737" cy="19837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Les fleurs sentent mauvais, le soleil tape à l’œil</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Ce bonheur ridicule a une odeur de deuil</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Les gazouillis d’oiseaux me donnent la nausée</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Et ces couleurs vulgaires… comment peut-on oser?</a:t>
            </a:r>
          </a:p>
        </p:txBody>
      </p:sp>
    </p:spTree>
    <p:extLst>
      <p:ext uri="{BB962C8B-B14F-4D97-AF65-F5344CB8AC3E}">
        <p14:creationId xmlns:p14="http://schemas.microsoft.com/office/powerpoint/2010/main" val="115297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4">
            <a:extLst>
              <a:ext uri="{FF2B5EF4-FFF2-40B4-BE49-F238E27FC236}">
                <a16:creationId xmlns:a16="http://schemas.microsoft.com/office/drawing/2014/main" id="{FB61E68C-8921-EF6A-DCD9-55F8E412F781}"/>
              </a:ext>
            </a:extLst>
          </p:cNvPr>
          <p:cNvSpPr/>
          <p:nvPr/>
        </p:nvSpPr>
        <p:spPr>
          <a:xfrm>
            <a:off x="567630" y="284710"/>
            <a:ext cx="4074707" cy="19837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Ô montagne qui crache le feu,</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Ô gigantesque gouffre</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Si tu pouvais te taire un peu,</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Tu entendrais combien je souffre…</a:t>
            </a:r>
          </a:p>
        </p:txBody>
      </p:sp>
      <p:sp>
        <p:nvSpPr>
          <p:cNvPr id="3" name="Rectangle à coins arrondis 4">
            <a:extLst>
              <a:ext uri="{FF2B5EF4-FFF2-40B4-BE49-F238E27FC236}">
                <a16:creationId xmlns:a16="http://schemas.microsoft.com/office/drawing/2014/main" id="{0672BAAB-0482-36D4-F0D9-D607E9DD7832}"/>
              </a:ext>
            </a:extLst>
          </p:cNvPr>
          <p:cNvSpPr/>
          <p:nvPr/>
        </p:nvSpPr>
        <p:spPr>
          <a:xfrm>
            <a:off x="567630" y="2317809"/>
            <a:ext cx="3740601" cy="19837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Adieu maman! Adieu papa!</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Adieu monde cruel et sans joie</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Cette fois c’est bel et bien fini,</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Je vais mourir un mercredi…</a:t>
            </a:r>
          </a:p>
        </p:txBody>
      </p:sp>
      <p:sp>
        <p:nvSpPr>
          <p:cNvPr id="5" name="Rectangle à coins arrondis 4">
            <a:extLst>
              <a:ext uri="{FF2B5EF4-FFF2-40B4-BE49-F238E27FC236}">
                <a16:creationId xmlns:a16="http://schemas.microsoft.com/office/drawing/2014/main" id="{C8F005B9-1AAF-1466-F04B-F5E6D1BA331F}"/>
              </a:ext>
            </a:extLst>
          </p:cNvPr>
          <p:cNvSpPr/>
          <p:nvPr/>
        </p:nvSpPr>
        <p:spPr>
          <a:xfrm>
            <a:off x="567630" y="4375211"/>
            <a:ext cx="4496739" cy="19837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Qu’ils ont l’air bête. Qu’ils sont bas.</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Vu d’en haut on ne voit que leurs têtes</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Chacun semble si plat</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On dirait des omelettes…</a:t>
            </a:r>
          </a:p>
        </p:txBody>
      </p:sp>
      <p:sp>
        <p:nvSpPr>
          <p:cNvPr id="4" name="Rectangle à coins arrondis 4">
            <a:extLst>
              <a:ext uri="{FF2B5EF4-FFF2-40B4-BE49-F238E27FC236}">
                <a16:creationId xmlns:a16="http://schemas.microsoft.com/office/drawing/2014/main" id="{3B948DE2-DCC9-976D-2BB8-8CE22FA0B6C7}"/>
              </a:ext>
            </a:extLst>
          </p:cNvPr>
          <p:cNvSpPr/>
          <p:nvPr/>
        </p:nvSpPr>
        <p:spPr>
          <a:xfrm>
            <a:off x="567631" y="6685514"/>
            <a:ext cx="5722737" cy="19837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On me dit de cracher alors très bien crachons.</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Mais pour cracher du feu je suis trop maigrichon.</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Mon souffle est bien trop faible pour les incendies</a:t>
            </a:r>
          </a:p>
          <a:p>
            <a:pPr algn="just">
              <a:lnSpc>
                <a:spcPct val="150000"/>
              </a:lnSpc>
            </a:pPr>
            <a:r>
              <a:rPr lang="fr-FR" i="1" dirty="0">
                <a:solidFill>
                  <a:schemeClr val="tx1"/>
                </a:solidFill>
                <a:latin typeface="Caviar Dreams" panose="020B0402020204020504" pitchFamily="34" charset="0"/>
                <a:ea typeface="Open Sans" panose="020B0606030504020204" pitchFamily="34" charset="0"/>
                <a:cs typeface="Open Sans" panose="020B0606030504020204" pitchFamily="34" charset="0"/>
              </a:rPr>
              <a:t>Je ne crache que des mots, que de la poésie.</a:t>
            </a:r>
          </a:p>
        </p:txBody>
      </p:sp>
    </p:spTree>
    <p:extLst>
      <p:ext uri="{BB962C8B-B14F-4D97-AF65-F5344CB8AC3E}">
        <p14:creationId xmlns:p14="http://schemas.microsoft.com/office/powerpoint/2010/main" val="28199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6032" y="227167"/>
            <a:ext cx="6345936" cy="19106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tx1"/>
                </a:solidFill>
                <a:latin typeface="Amandine" pitchFamily="2" charset="0"/>
              </a:rPr>
              <a:t>     </a:t>
            </a:r>
          </a:p>
          <a:p>
            <a:pPr algn="ctr"/>
            <a:r>
              <a:rPr lang="fr-FR" sz="4800" dirty="0">
                <a:solidFill>
                  <a:schemeClr val="tx1"/>
                </a:solidFill>
                <a:latin typeface="Amandine" pitchFamily="2" charset="0"/>
              </a:rPr>
              <a:t>     Charles à l’école</a:t>
            </a:r>
          </a:p>
          <a:p>
            <a:pPr algn="ctr"/>
            <a:r>
              <a:rPr lang="fr-FR" sz="4800" dirty="0">
                <a:solidFill>
                  <a:schemeClr val="tx1"/>
                </a:solidFill>
                <a:latin typeface="Amandine" pitchFamily="2" charset="0"/>
              </a:rPr>
              <a:t>      des dragons</a:t>
            </a:r>
          </a:p>
          <a:p>
            <a:endParaRPr lang="fr-FR" sz="4800" dirty="0">
              <a:solidFill>
                <a:schemeClr val="tx1"/>
              </a:solidFill>
              <a:latin typeface="Amandine" pitchFamily="2" charset="0"/>
            </a:endParaRPr>
          </a:p>
        </p:txBody>
      </p:sp>
      <p:sp>
        <p:nvSpPr>
          <p:cNvPr id="5" name="Rectangle à coins arrondis 4"/>
          <p:cNvSpPr/>
          <p:nvPr/>
        </p:nvSpPr>
        <p:spPr>
          <a:xfrm>
            <a:off x="256032" y="5568863"/>
            <a:ext cx="6345936" cy="33479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6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9 avril 1821. Silence. Parfum de fin du monde. Brouillard. Vertige. Au sommet d’une </a:t>
            </a:r>
            <a:r>
              <a:rPr lang="fr-FR" sz="16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montagne</a:t>
            </a:r>
            <a:r>
              <a:rPr lang="fr-FR" sz="16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sur un </a:t>
            </a:r>
            <a:r>
              <a:rPr lang="fr-FR" sz="16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nid</a:t>
            </a:r>
            <a:r>
              <a:rPr lang="fr-FR" sz="16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de graviers, quelqu’un va naître. </a:t>
            </a:r>
          </a:p>
          <a:p>
            <a:pPr algn="just">
              <a:lnSpc>
                <a:spcPct val="150000"/>
              </a:lnSpc>
            </a:pPr>
            <a:r>
              <a:rPr lang="fr-FR" sz="16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 voilà! C’est un bébé. C’est Charles: petits yeux rieurs, narines frétillantes, fine moustache, écailles fragiles, ventre maigrichon. Le tout à peine plus gros qu’un </a:t>
            </a:r>
            <a:r>
              <a:rPr lang="fr-FR" sz="16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veau</a:t>
            </a:r>
            <a:r>
              <a:rPr lang="fr-FR" sz="16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Et ses pieds. Larges et griffus. Et ses ailes. Majestueuses.</a:t>
            </a:r>
          </a:p>
        </p:txBody>
      </p:sp>
      <p:sp>
        <p:nvSpPr>
          <p:cNvPr id="7" name="Ellipse 6"/>
          <p:cNvSpPr/>
          <p:nvPr/>
        </p:nvSpPr>
        <p:spPr>
          <a:xfrm>
            <a:off x="5916168" y="1762864"/>
            <a:ext cx="822960" cy="7498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OpenDyslexic" panose="00000500000000000000" pitchFamily="50" charset="0"/>
              </a:rPr>
              <a:t>1</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56032" y="2446524"/>
            <a:ext cx="3063767" cy="29306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OpenDyslexic" panose="00000500000000000000" pitchFamily="50" charset="0"/>
              </a:rPr>
              <a:t>                                       </a:t>
            </a: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montagne</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nid</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veau</a:t>
            </a:r>
          </a:p>
          <a:p>
            <a:pPr algn="just">
              <a:lnSpc>
                <a:spcPct val="150000"/>
              </a:lnSpc>
            </a:pPr>
            <a:endParaRPr lang="fr-FR" sz="1400" dirty="0">
              <a:solidFill>
                <a:schemeClr val="tx1"/>
              </a:solidFill>
              <a:latin typeface="OpenDyslexic" panose="00000500000000000000" pitchFamily="50" charset="0"/>
            </a:endParaRPr>
          </a:p>
        </p:txBody>
      </p:sp>
      <p:pic>
        <p:nvPicPr>
          <p:cNvPr id="2" name="Image 1">
            <a:extLst>
              <a:ext uri="{FF2B5EF4-FFF2-40B4-BE49-F238E27FC236}">
                <a16:creationId xmlns:a16="http://schemas.microsoft.com/office/drawing/2014/main" id="{4C4D99E8-AEA4-8338-B0E9-7DBCAC61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5" y="479891"/>
            <a:ext cx="1673900" cy="1549907"/>
          </a:xfrm>
          <a:prstGeom prst="rect">
            <a:avLst/>
          </a:prstGeom>
        </p:spPr>
      </p:pic>
      <p:pic>
        <p:nvPicPr>
          <p:cNvPr id="12" name="Image 11">
            <a:extLst>
              <a:ext uri="{FF2B5EF4-FFF2-40B4-BE49-F238E27FC236}">
                <a16:creationId xmlns:a16="http://schemas.microsoft.com/office/drawing/2014/main" id="{FA44A6E5-3E24-9EBD-4AE3-1390B36B48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23" t="13630" r="9488" b="26385"/>
          <a:stretch/>
        </p:blipFill>
        <p:spPr>
          <a:xfrm>
            <a:off x="3151035" y="2285924"/>
            <a:ext cx="1673108" cy="18172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 15">
            <a:extLst>
              <a:ext uri="{FF2B5EF4-FFF2-40B4-BE49-F238E27FC236}">
                <a16:creationId xmlns:a16="http://schemas.microsoft.com/office/drawing/2014/main" id="{A3193AD9-A88C-F666-E00E-0BFE456622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102" t="10743" r="7693" b="8242"/>
          <a:stretch/>
        </p:blipFill>
        <p:spPr>
          <a:xfrm>
            <a:off x="4655378" y="2656300"/>
            <a:ext cx="1776014" cy="24514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Image 18">
            <a:extLst>
              <a:ext uri="{FF2B5EF4-FFF2-40B4-BE49-F238E27FC236}">
                <a16:creationId xmlns:a16="http://schemas.microsoft.com/office/drawing/2014/main" id="{E9086274-0FC8-E2FB-6C9F-5FDABFFA3A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9010" y="2528147"/>
            <a:ext cx="880727" cy="880727"/>
          </a:xfrm>
          <a:prstGeom prst="rect">
            <a:avLst/>
          </a:prstGeom>
        </p:spPr>
      </p:pic>
      <p:pic>
        <p:nvPicPr>
          <p:cNvPr id="21" name="Image 20">
            <a:extLst>
              <a:ext uri="{FF2B5EF4-FFF2-40B4-BE49-F238E27FC236}">
                <a16:creationId xmlns:a16="http://schemas.microsoft.com/office/drawing/2014/main" id="{6A722E23-2EDE-70EA-C57A-72BA494D65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167" y="3318001"/>
            <a:ext cx="1187685" cy="1187685"/>
          </a:xfrm>
          <a:prstGeom prst="rect">
            <a:avLst/>
          </a:prstGeom>
        </p:spPr>
      </p:pic>
      <p:pic>
        <p:nvPicPr>
          <p:cNvPr id="25" name="Image 24">
            <a:extLst>
              <a:ext uri="{FF2B5EF4-FFF2-40B4-BE49-F238E27FC236}">
                <a16:creationId xmlns:a16="http://schemas.microsoft.com/office/drawing/2014/main" id="{A1E86E67-A924-8093-34FC-DA66FA6BDB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9114" y="4198728"/>
            <a:ext cx="1187685" cy="1187685"/>
          </a:xfrm>
          <a:prstGeom prst="rect">
            <a:avLst/>
          </a:prstGeom>
        </p:spPr>
      </p:pic>
    </p:spTree>
    <p:extLst>
      <p:ext uri="{BB962C8B-B14F-4D97-AF65-F5344CB8AC3E}">
        <p14:creationId xmlns:p14="http://schemas.microsoft.com/office/powerpoint/2010/main" val="361951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6032" y="261461"/>
            <a:ext cx="6345936" cy="19106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tx1"/>
                </a:solidFill>
                <a:latin typeface="Amandine" pitchFamily="2" charset="0"/>
              </a:rPr>
              <a:t>     </a:t>
            </a:r>
          </a:p>
          <a:p>
            <a:pPr algn="ctr"/>
            <a:r>
              <a:rPr lang="fr-FR" sz="4800" dirty="0">
                <a:solidFill>
                  <a:schemeClr val="tx1"/>
                </a:solidFill>
                <a:latin typeface="Amandine" pitchFamily="2" charset="0"/>
              </a:rPr>
              <a:t>     Charles à l’école</a:t>
            </a:r>
          </a:p>
          <a:p>
            <a:pPr algn="ctr"/>
            <a:r>
              <a:rPr lang="fr-FR" sz="4800" dirty="0">
                <a:solidFill>
                  <a:schemeClr val="tx1"/>
                </a:solidFill>
                <a:latin typeface="Amandine" pitchFamily="2" charset="0"/>
              </a:rPr>
              <a:t>      des dragons</a:t>
            </a:r>
          </a:p>
          <a:p>
            <a:endParaRPr lang="fr-FR" sz="4800" dirty="0">
              <a:solidFill>
                <a:schemeClr val="tx1"/>
              </a:solidFill>
              <a:latin typeface="Amandine" pitchFamily="2" charset="0"/>
            </a:endParaRPr>
          </a:p>
        </p:txBody>
      </p:sp>
      <p:sp>
        <p:nvSpPr>
          <p:cNvPr id="5" name="Rectangle à coins arrondis 4"/>
          <p:cNvSpPr/>
          <p:nvPr/>
        </p:nvSpPr>
        <p:spPr>
          <a:xfrm>
            <a:off x="326587" y="5577680"/>
            <a:ext cx="6345936" cy="33048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Pendant 3 ans, Charles grandit. Ses pieds, ses </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ailes</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se développent. Son imagination aussi. Charles aime les poésies tristes. Sinon, Charles est toujours aussi </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maigrichon</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 Mais c’est le plus beau », répètent ses parents. </a:t>
            </a:r>
          </a:p>
          <a:p>
            <a:pPr algn="just">
              <a:lnSpc>
                <a:spcPct val="150000"/>
              </a:lnSpc>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Jusqu’au jour où son papa l’accompagne à l’école au pied du grand arbre. Avec la maitresse la plus sage et la plus savante, Charles doit apprendre à voler et à cracher </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du feu </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comme tous les enfants de son âge. Mais les autres sont très différents de lui. Aucun n’a de si grandes ailes, aucun n’a son imagination.</a:t>
            </a:r>
          </a:p>
        </p:txBody>
      </p:sp>
      <p:sp>
        <p:nvSpPr>
          <p:cNvPr id="7" name="Ellipse 6"/>
          <p:cNvSpPr/>
          <p:nvPr/>
        </p:nvSpPr>
        <p:spPr>
          <a:xfrm>
            <a:off x="5916168" y="1797158"/>
            <a:ext cx="822960" cy="7498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OpenDyslexic" panose="00000500000000000000" pitchFamily="50" charset="0"/>
              </a:rPr>
              <a:t>2</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90669" y="2420312"/>
            <a:ext cx="3063767" cy="29306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OpenDyslexic" panose="00000500000000000000" pitchFamily="50" charset="0"/>
              </a:rPr>
              <a:t>                                       </a:t>
            </a: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ailes</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Maigrichon</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Du feu</a:t>
            </a:r>
          </a:p>
          <a:p>
            <a:pPr algn="just">
              <a:lnSpc>
                <a:spcPct val="150000"/>
              </a:lnSpc>
            </a:pPr>
            <a:endParaRPr lang="fr-FR" sz="1400" dirty="0">
              <a:solidFill>
                <a:schemeClr val="tx1"/>
              </a:solidFill>
              <a:latin typeface="OpenDyslexic" panose="00000500000000000000" pitchFamily="50" charset="0"/>
            </a:endParaRPr>
          </a:p>
        </p:txBody>
      </p:sp>
      <p:pic>
        <p:nvPicPr>
          <p:cNvPr id="2" name="Image 1">
            <a:extLst>
              <a:ext uri="{FF2B5EF4-FFF2-40B4-BE49-F238E27FC236}">
                <a16:creationId xmlns:a16="http://schemas.microsoft.com/office/drawing/2014/main" id="{4C4D99E8-AEA4-8338-B0E9-7DBCAC61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5" y="514185"/>
            <a:ext cx="1673900" cy="1549907"/>
          </a:xfrm>
          <a:prstGeom prst="rect">
            <a:avLst/>
          </a:prstGeom>
        </p:spPr>
      </p:pic>
      <p:pic>
        <p:nvPicPr>
          <p:cNvPr id="3" name="Image 2">
            <a:extLst>
              <a:ext uri="{FF2B5EF4-FFF2-40B4-BE49-F238E27FC236}">
                <a16:creationId xmlns:a16="http://schemas.microsoft.com/office/drawing/2014/main" id="{CE75ECA9-C0C0-3F9F-E6EE-12D3B45B86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01" t="6895" r="4762" b="5476"/>
          <a:stretch/>
        </p:blipFill>
        <p:spPr>
          <a:xfrm>
            <a:off x="3821530" y="2440214"/>
            <a:ext cx="2094638" cy="2869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 7">
            <a:extLst>
              <a:ext uri="{FF2B5EF4-FFF2-40B4-BE49-F238E27FC236}">
                <a16:creationId xmlns:a16="http://schemas.microsoft.com/office/drawing/2014/main" id="{387B289E-C923-1A9B-38D3-23CF409B0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814" y="2489048"/>
            <a:ext cx="816860" cy="816860"/>
          </a:xfrm>
          <a:prstGeom prst="rect">
            <a:avLst/>
          </a:prstGeom>
        </p:spPr>
      </p:pic>
      <p:pic>
        <p:nvPicPr>
          <p:cNvPr id="13" name="Image 12">
            <a:extLst>
              <a:ext uri="{FF2B5EF4-FFF2-40B4-BE49-F238E27FC236}">
                <a16:creationId xmlns:a16="http://schemas.microsoft.com/office/drawing/2014/main" id="{8A0137B3-AEF2-7CA2-B8A9-79AA2600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9979" y="3374644"/>
            <a:ext cx="1107831" cy="1110622"/>
          </a:xfrm>
          <a:prstGeom prst="rect">
            <a:avLst/>
          </a:prstGeom>
        </p:spPr>
      </p:pic>
      <p:pic>
        <p:nvPicPr>
          <p:cNvPr id="14" name="Image 13">
            <a:extLst>
              <a:ext uri="{FF2B5EF4-FFF2-40B4-BE49-F238E27FC236}">
                <a16:creationId xmlns:a16="http://schemas.microsoft.com/office/drawing/2014/main" id="{8B1A6210-46E9-1BE7-1E65-969C8BE334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5065" y="2489048"/>
            <a:ext cx="816860" cy="816860"/>
          </a:xfrm>
          <a:prstGeom prst="rect">
            <a:avLst/>
          </a:prstGeom>
        </p:spPr>
      </p:pic>
      <p:pic>
        <p:nvPicPr>
          <p:cNvPr id="17" name="Image 16">
            <a:extLst>
              <a:ext uri="{FF2B5EF4-FFF2-40B4-BE49-F238E27FC236}">
                <a16:creationId xmlns:a16="http://schemas.microsoft.com/office/drawing/2014/main" id="{49C23C02-BDD2-2CA3-0FA4-CB0F16D927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426" y="4156683"/>
            <a:ext cx="1110622" cy="1110622"/>
          </a:xfrm>
          <a:prstGeom prst="rect">
            <a:avLst/>
          </a:prstGeom>
        </p:spPr>
      </p:pic>
    </p:spTree>
    <p:extLst>
      <p:ext uri="{BB962C8B-B14F-4D97-AF65-F5344CB8AC3E}">
        <p14:creationId xmlns:p14="http://schemas.microsoft.com/office/powerpoint/2010/main" val="166235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6032" y="261461"/>
            <a:ext cx="6345936" cy="19106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tx1"/>
                </a:solidFill>
                <a:latin typeface="Amandine" pitchFamily="2" charset="0"/>
              </a:rPr>
              <a:t>     </a:t>
            </a:r>
          </a:p>
          <a:p>
            <a:pPr algn="ctr"/>
            <a:r>
              <a:rPr lang="fr-FR" sz="4800" dirty="0">
                <a:solidFill>
                  <a:schemeClr val="tx1"/>
                </a:solidFill>
                <a:latin typeface="Amandine" pitchFamily="2" charset="0"/>
              </a:rPr>
              <a:t>     Charles à l’école</a:t>
            </a:r>
          </a:p>
          <a:p>
            <a:pPr algn="ctr"/>
            <a:r>
              <a:rPr lang="fr-FR" sz="4800" dirty="0">
                <a:solidFill>
                  <a:schemeClr val="tx1"/>
                </a:solidFill>
                <a:latin typeface="Amandine" pitchFamily="2" charset="0"/>
              </a:rPr>
              <a:t>      des dragons</a:t>
            </a:r>
          </a:p>
          <a:p>
            <a:endParaRPr lang="fr-FR" sz="4800" dirty="0">
              <a:solidFill>
                <a:schemeClr val="tx1"/>
              </a:solidFill>
              <a:latin typeface="Amandine" pitchFamily="2" charset="0"/>
            </a:endParaRPr>
          </a:p>
        </p:txBody>
      </p:sp>
      <p:sp>
        <p:nvSpPr>
          <p:cNvPr id="5" name="Rectangle à coins arrondis 4"/>
          <p:cNvSpPr/>
          <p:nvPr/>
        </p:nvSpPr>
        <p:spPr>
          <a:xfrm>
            <a:off x="326587" y="5577680"/>
            <a:ext cx="6345936" cy="33048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Les autres disent que Charles parle bizarrement. Qu’il les bouscule. Qu’il est maladroit et leur écrase les pieds. Alors Charles se retrouve seul au fond de la classe. On le surnomme « le poète ». Tous le boudent. Excepté une </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mouche</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attirée par l’odeur de ses pieds, et la maitresse distribuant les </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cahiers.</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 Première leçon » dit la maitresse. « Pour cracher du feu, vous commencez par ouvrir la gueule en grand. Vous gonflez vos </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poumons.</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Vous vous raclez la gorge. Et ensuite… vous </a:t>
            </a:r>
            <a:r>
              <a:rPr lang="fr-FR" sz="1400" dirty="0" err="1">
                <a:solidFill>
                  <a:schemeClr val="tx1"/>
                </a:solidFill>
                <a:latin typeface="Caviar Dreams" panose="020B0402020204020504" pitchFamily="34" charset="0"/>
                <a:ea typeface="Open Sans" panose="020B0606030504020204" pitchFamily="34" charset="0"/>
                <a:cs typeface="Open Sans" panose="020B0606030504020204" pitchFamily="34" charset="0"/>
              </a:rPr>
              <a:t>craaachez</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 Les premier trimestre, les petits dragons noircissent leur cahier page après page. Puis très vite, chacun brûle un cahier par jour. Sauf Charles qui écrit.</a:t>
            </a:r>
          </a:p>
        </p:txBody>
      </p:sp>
      <p:sp>
        <p:nvSpPr>
          <p:cNvPr id="7" name="Ellipse 6"/>
          <p:cNvSpPr/>
          <p:nvPr/>
        </p:nvSpPr>
        <p:spPr>
          <a:xfrm>
            <a:off x="5916168" y="1797158"/>
            <a:ext cx="822960" cy="7498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OpenDyslexic" panose="00000500000000000000" pitchFamily="50" charset="0"/>
              </a:rPr>
              <a:t>3</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90669" y="2420312"/>
            <a:ext cx="3063767" cy="29306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OpenDyslexic" panose="00000500000000000000" pitchFamily="50" charset="0"/>
              </a:rPr>
              <a:t>                                       </a:t>
            </a: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mouche</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Les cahiers</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Les poumons</a:t>
            </a:r>
          </a:p>
          <a:p>
            <a:pPr algn="just">
              <a:lnSpc>
                <a:spcPct val="150000"/>
              </a:lnSpc>
            </a:pPr>
            <a:endParaRPr lang="fr-FR" sz="1400" dirty="0">
              <a:solidFill>
                <a:schemeClr val="tx1"/>
              </a:solidFill>
              <a:latin typeface="OpenDyslexic" panose="00000500000000000000" pitchFamily="50" charset="0"/>
            </a:endParaRPr>
          </a:p>
        </p:txBody>
      </p:sp>
      <p:pic>
        <p:nvPicPr>
          <p:cNvPr id="2" name="Image 1">
            <a:extLst>
              <a:ext uri="{FF2B5EF4-FFF2-40B4-BE49-F238E27FC236}">
                <a16:creationId xmlns:a16="http://schemas.microsoft.com/office/drawing/2014/main" id="{4C4D99E8-AEA4-8338-B0E9-7DBCAC61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5" y="514185"/>
            <a:ext cx="1673900" cy="1549907"/>
          </a:xfrm>
          <a:prstGeom prst="rect">
            <a:avLst/>
          </a:prstGeom>
        </p:spPr>
      </p:pic>
      <p:pic>
        <p:nvPicPr>
          <p:cNvPr id="8" name="Image 7">
            <a:extLst>
              <a:ext uri="{FF2B5EF4-FFF2-40B4-BE49-F238E27FC236}">
                <a16:creationId xmlns:a16="http://schemas.microsoft.com/office/drawing/2014/main" id="{8FAB364B-BC30-EF8E-203A-56A46D34D9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 t="6182" r="3733" b="10655"/>
          <a:stretch/>
        </p:blipFill>
        <p:spPr>
          <a:xfrm>
            <a:off x="3499555" y="2852286"/>
            <a:ext cx="3064116" cy="2066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a:extLst>
              <a:ext uri="{FF2B5EF4-FFF2-40B4-BE49-F238E27FC236}">
                <a16:creationId xmlns:a16="http://schemas.microsoft.com/office/drawing/2014/main" id="{A942AA90-AB7F-5A67-B040-5490790F8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80884">
            <a:off x="1972933" y="2570065"/>
            <a:ext cx="850310" cy="852452"/>
          </a:xfrm>
          <a:prstGeom prst="rect">
            <a:avLst/>
          </a:prstGeom>
        </p:spPr>
      </p:pic>
      <p:pic>
        <p:nvPicPr>
          <p:cNvPr id="13" name="Image 12">
            <a:extLst>
              <a:ext uri="{FF2B5EF4-FFF2-40B4-BE49-F238E27FC236}">
                <a16:creationId xmlns:a16="http://schemas.microsoft.com/office/drawing/2014/main" id="{CB999335-0C07-FC5E-F975-BE61958D9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317" y="3463477"/>
            <a:ext cx="767496" cy="767496"/>
          </a:xfrm>
          <a:prstGeom prst="rect">
            <a:avLst/>
          </a:prstGeom>
        </p:spPr>
      </p:pic>
      <p:pic>
        <p:nvPicPr>
          <p:cNvPr id="14" name="Image 13">
            <a:extLst>
              <a:ext uri="{FF2B5EF4-FFF2-40B4-BE49-F238E27FC236}">
                <a16:creationId xmlns:a16="http://schemas.microsoft.com/office/drawing/2014/main" id="{9BE34515-B65D-9DFD-FA8E-43B6467F71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58061">
            <a:off x="2204747" y="3543776"/>
            <a:ext cx="767496" cy="767496"/>
          </a:xfrm>
          <a:prstGeom prst="rect">
            <a:avLst/>
          </a:prstGeom>
        </p:spPr>
      </p:pic>
      <p:pic>
        <p:nvPicPr>
          <p:cNvPr id="16" name="Image 15">
            <a:extLst>
              <a:ext uri="{FF2B5EF4-FFF2-40B4-BE49-F238E27FC236}">
                <a16:creationId xmlns:a16="http://schemas.microsoft.com/office/drawing/2014/main" id="{DAC88333-8EA3-DE9A-7FC1-AA8F8804A2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2552" y="4402034"/>
            <a:ext cx="949020" cy="949020"/>
          </a:xfrm>
          <a:prstGeom prst="rect">
            <a:avLst/>
          </a:prstGeom>
        </p:spPr>
      </p:pic>
    </p:spTree>
    <p:extLst>
      <p:ext uri="{BB962C8B-B14F-4D97-AF65-F5344CB8AC3E}">
        <p14:creationId xmlns:p14="http://schemas.microsoft.com/office/powerpoint/2010/main" val="171414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6032" y="261461"/>
            <a:ext cx="6345936" cy="19106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tx1"/>
                </a:solidFill>
                <a:latin typeface="Amandine" pitchFamily="2" charset="0"/>
              </a:rPr>
              <a:t>     </a:t>
            </a:r>
          </a:p>
          <a:p>
            <a:pPr algn="ctr"/>
            <a:r>
              <a:rPr lang="fr-FR" sz="4800" dirty="0">
                <a:solidFill>
                  <a:schemeClr val="tx1"/>
                </a:solidFill>
                <a:latin typeface="Amandine" pitchFamily="2" charset="0"/>
              </a:rPr>
              <a:t>     Charles à l’école</a:t>
            </a:r>
          </a:p>
          <a:p>
            <a:pPr algn="ctr"/>
            <a:r>
              <a:rPr lang="fr-FR" sz="4800" dirty="0">
                <a:solidFill>
                  <a:schemeClr val="tx1"/>
                </a:solidFill>
                <a:latin typeface="Amandine" pitchFamily="2" charset="0"/>
              </a:rPr>
              <a:t>      des dragons</a:t>
            </a:r>
          </a:p>
          <a:p>
            <a:endParaRPr lang="fr-FR" sz="4800" dirty="0">
              <a:solidFill>
                <a:schemeClr val="tx1"/>
              </a:solidFill>
              <a:latin typeface="Amandine" pitchFamily="2" charset="0"/>
            </a:endParaRPr>
          </a:p>
        </p:txBody>
      </p:sp>
      <p:sp>
        <p:nvSpPr>
          <p:cNvPr id="5" name="Rectangle à coins arrondis 4"/>
          <p:cNvSpPr/>
          <p:nvPr/>
        </p:nvSpPr>
        <p:spPr>
          <a:xfrm>
            <a:off x="326587" y="5577680"/>
            <a:ext cx="6345936" cy="33048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Vient l’heure d’apprendre à voler. Pour de si grandes ailes, il faudrait à Charles des </a:t>
            </a:r>
            <a:r>
              <a:rPr lang="fr-FR" sz="15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muscles</a:t>
            </a: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de titan. La maitresse a beau lui dire de grimper sur la </a:t>
            </a:r>
            <a:r>
              <a:rPr lang="fr-FR" sz="15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branche</a:t>
            </a: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la plus haute pour prendre de l’élan, Charles finit toujours par terre, sous les rires de ses camarades. Tous les jours, Charles rentre de l’école à pied. Tête basse, il traîne ses ailes derrière lui. La vie lui semble si pénible. Si compliquée. Combien de fois ses parents lui ont-ils répété qu’il était le plus beau </a:t>
            </a:r>
            <a:r>
              <a:rPr lang="fr-FR" sz="15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dragon</a:t>
            </a: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du monde, alors que tous les autres le trouve comique et laid?</a:t>
            </a:r>
          </a:p>
        </p:txBody>
      </p:sp>
      <p:sp>
        <p:nvSpPr>
          <p:cNvPr id="7" name="Ellipse 6"/>
          <p:cNvSpPr/>
          <p:nvPr/>
        </p:nvSpPr>
        <p:spPr>
          <a:xfrm>
            <a:off x="5916168" y="1797158"/>
            <a:ext cx="822960" cy="7498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OpenDyslexic" panose="00000500000000000000" pitchFamily="50" charset="0"/>
              </a:rPr>
              <a:t>4</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90669" y="2420312"/>
            <a:ext cx="3063767" cy="29306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OpenDyslexic" panose="00000500000000000000" pitchFamily="50" charset="0"/>
              </a:rPr>
              <a:t>                                       </a:t>
            </a: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muscles</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La branche</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dragon</a:t>
            </a:r>
          </a:p>
          <a:p>
            <a:pPr algn="just">
              <a:lnSpc>
                <a:spcPct val="150000"/>
              </a:lnSpc>
            </a:pPr>
            <a:endParaRPr lang="fr-FR" sz="1400" dirty="0">
              <a:solidFill>
                <a:schemeClr val="tx1"/>
              </a:solidFill>
              <a:latin typeface="OpenDyslexic" panose="00000500000000000000" pitchFamily="50" charset="0"/>
            </a:endParaRPr>
          </a:p>
        </p:txBody>
      </p:sp>
      <p:pic>
        <p:nvPicPr>
          <p:cNvPr id="2" name="Image 1">
            <a:extLst>
              <a:ext uri="{FF2B5EF4-FFF2-40B4-BE49-F238E27FC236}">
                <a16:creationId xmlns:a16="http://schemas.microsoft.com/office/drawing/2014/main" id="{4C4D99E8-AEA4-8338-B0E9-7DBCAC61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5" y="514185"/>
            <a:ext cx="1673900" cy="1549907"/>
          </a:xfrm>
          <a:prstGeom prst="rect">
            <a:avLst/>
          </a:prstGeom>
        </p:spPr>
      </p:pic>
      <p:pic>
        <p:nvPicPr>
          <p:cNvPr id="6" name="Image 5">
            <a:extLst>
              <a:ext uri="{FF2B5EF4-FFF2-40B4-BE49-F238E27FC236}">
                <a16:creationId xmlns:a16="http://schemas.microsoft.com/office/drawing/2014/main" id="{EF45801B-D6F1-15F6-A390-DDF7D93787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3" t="3370" r="3734" b="5926"/>
          <a:stretch/>
        </p:blipFill>
        <p:spPr>
          <a:xfrm>
            <a:off x="3499555" y="2804351"/>
            <a:ext cx="3063767" cy="2206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a:extLst>
              <a:ext uri="{FF2B5EF4-FFF2-40B4-BE49-F238E27FC236}">
                <a16:creationId xmlns:a16="http://schemas.microsoft.com/office/drawing/2014/main" id="{0BD12238-B856-E720-A52E-93D838A2B5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568" y="2432270"/>
            <a:ext cx="1034250" cy="1036855"/>
          </a:xfrm>
          <a:prstGeom prst="rect">
            <a:avLst/>
          </a:prstGeom>
        </p:spPr>
      </p:pic>
      <p:pic>
        <p:nvPicPr>
          <p:cNvPr id="13" name="Image 12">
            <a:extLst>
              <a:ext uri="{FF2B5EF4-FFF2-40B4-BE49-F238E27FC236}">
                <a16:creationId xmlns:a16="http://schemas.microsoft.com/office/drawing/2014/main" id="{577E2FBC-67CB-AF8F-B7FB-BE7D5A9C59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522" y="3389003"/>
            <a:ext cx="1036855" cy="1036855"/>
          </a:xfrm>
          <a:prstGeom prst="rect">
            <a:avLst/>
          </a:prstGeom>
        </p:spPr>
      </p:pic>
      <p:pic>
        <p:nvPicPr>
          <p:cNvPr id="15" name="Image 14">
            <a:extLst>
              <a:ext uri="{FF2B5EF4-FFF2-40B4-BE49-F238E27FC236}">
                <a16:creationId xmlns:a16="http://schemas.microsoft.com/office/drawing/2014/main" id="{2EE26115-57F4-BC8F-0640-D0921CAA29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3568" y="4437816"/>
            <a:ext cx="1036856" cy="1036856"/>
          </a:xfrm>
          <a:prstGeom prst="rect">
            <a:avLst/>
          </a:prstGeom>
        </p:spPr>
      </p:pic>
    </p:spTree>
    <p:extLst>
      <p:ext uri="{BB962C8B-B14F-4D97-AF65-F5344CB8AC3E}">
        <p14:creationId xmlns:p14="http://schemas.microsoft.com/office/powerpoint/2010/main" val="127009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6032" y="261461"/>
            <a:ext cx="6345936" cy="19106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tx1"/>
                </a:solidFill>
                <a:latin typeface="Amandine" pitchFamily="2" charset="0"/>
              </a:rPr>
              <a:t>     </a:t>
            </a:r>
          </a:p>
          <a:p>
            <a:pPr algn="ctr"/>
            <a:r>
              <a:rPr lang="fr-FR" sz="4800" dirty="0">
                <a:solidFill>
                  <a:schemeClr val="tx1"/>
                </a:solidFill>
                <a:latin typeface="Amandine" pitchFamily="2" charset="0"/>
              </a:rPr>
              <a:t>     Charles à l’école</a:t>
            </a:r>
          </a:p>
          <a:p>
            <a:pPr algn="ctr"/>
            <a:r>
              <a:rPr lang="fr-FR" sz="4800" dirty="0">
                <a:solidFill>
                  <a:schemeClr val="tx1"/>
                </a:solidFill>
                <a:latin typeface="Amandine" pitchFamily="2" charset="0"/>
              </a:rPr>
              <a:t>      des dragons</a:t>
            </a:r>
          </a:p>
          <a:p>
            <a:endParaRPr lang="fr-FR" sz="4800" dirty="0">
              <a:solidFill>
                <a:schemeClr val="tx1"/>
              </a:solidFill>
              <a:latin typeface="Amandine" pitchFamily="2" charset="0"/>
            </a:endParaRPr>
          </a:p>
        </p:txBody>
      </p:sp>
      <p:sp>
        <p:nvSpPr>
          <p:cNvPr id="5" name="Rectangle à coins arrondis 4"/>
          <p:cNvSpPr/>
          <p:nvPr/>
        </p:nvSpPr>
        <p:spPr>
          <a:xfrm>
            <a:off x="326587" y="5577680"/>
            <a:ext cx="6345936" cy="33048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L’hiver passe. Long. Monotone. Les petits dragons apprennent à faire des </a:t>
            </a:r>
            <a:r>
              <a:rPr lang="fr-FR" sz="15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loopings.</a:t>
            </a: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Au deuxième trimestre, ils peuvent brûler une </a:t>
            </a:r>
            <a:r>
              <a:rPr lang="fr-FR" sz="15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bibliothèque </a:t>
            </a: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en un seul crachat. Excepté Charles, toujours à terre, le nez dans son cahier. « Qu’est-ce qu’on va faire de lui? » se demande la maitresse.</a:t>
            </a:r>
          </a:p>
          <a:p>
            <a:pPr algn="just">
              <a:lnSpc>
                <a:spcPct val="150000"/>
              </a:lnSpc>
            </a:pP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Arrive le printemps et son cortège d’</a:t>
            </a:r>
            <a:r>
              <a:rPr lang="fr-FR" sz="15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allergies</a:t>
            </a: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Charles en est écœuré. </a:t>
            </a:r>
          </a:p>
          <a:p>
            <a:pPr algn="just">
              <a:lnSpc>
                <a:spcPct val="150000"/>
              </a:lnSpc>
            </a:pP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 la fin du troisième trimestre, pour la fête de l’école, Charles a déjà rempli 18 cahiers de poésies. Et il se sent toujours si seul.</a:t>
            </a:r>
          </a:p>
        </p:txBody>
      </p:sp>
      <p:sp>
        <p:nvSpPr>
          <p:cNvPr id="7" name="Ellipse 6"/>
          <p:cNvSpPr/>
          <p:nvPr/>
        </p:nvSpPr>
        <p:spPr>
          <a:xfrm>
            <a:off x="5916168" y="1797158"/>
            <a:ext cx="822960" cy="7498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OpenDyslexic" panose="00000500000000000000" pitchFamily="50" charset="0"/>
              </a:rPr>
              <a:t>5</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90669" y="2420312"/>
            <a:ext cx="3063767" cy="29306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OpenDyslexic" panose="00000500000000000000" pitchFamily="50" charset="0"/>
              </a:rPr>
              <a:t>                                       </a:t>
            </a: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loopings</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bibliothèque</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allergies</a:t>
            </a:r>
          </a:p>
          <a:p>
            <a:pPr algn="just">
              <a:lnSpc>
                <a:spcPct val="150000"/>
              </a:lnSpc>
            </a:pPr>
            <a:endParaRPr lang="fr-FR" sz="1400" dirty="0">
              <a:solidFill>
                <a:schemeClr val="tx1"/>
              </a:solidFill>
              <a:latin typeface="OpenDyslexic" panose="00000500000000000000" pitchFamily="50" charset="0"/>
            </a:endParaRPr>
          </a:p>
        </p:txBody>
      </p:sp>
      <p:pic>
        <p:nvPicPr>
          <p:cNvPr id="2" name="Image 1">
            <a:extLst>
              <a:ext uri="{FF2B5EF4-FFF2-40B4-BE49-F238E27FC236}">
                <a16:creationId xmlns:a16="http://schemas.microsoft.com/office/drawing/2014/main" id="{4C4D99E8-AEA4-8338-B0E9-7DBCAC61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5" y="514185"/>
            <a:ext cx="1673900" cy="1549907"/>
          </a:xfrm>
          <a:prstGeom prst="rect">
            <a:avLst/>
          </a:prstGeom>
        </p:spPr>
      </p:pic>
      <p:pic>
        <p:nvPicPr>
          <p:cNvPr id="8" name="Image 7">
            <a:extLst>
              <a:ext uri="{FF2B5EF4-FFF2-40B4-BE49-F238E27FC236}">
                <a16:creationId xmlns:a16="http://schemas.microsoft.com/office/drawing/2014/main" id="{C131051E-BB25-197F-A61C-7AB6C6A5A6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69" t="5594" r="5704" b="8241"/>
          <a:stretch/>
        </p:blipFill>
        <p:spPr>
          <a:xfrm>
            <a:off x="3499555" y="2273161"/>
            <a:ext cx="2092569" cy="28762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 coins arrondis 13">
            <a:extLst>
              <a:ext uri="{FF2B5EF4-FFF2-40B4-BE49-F238E27FC236}">
                <a16:creationId xmlns:a16="http://schemas.microsoft.com/office/drawing/2014/main" id="{67FFBC86-5D74-25D5-61A3-09772CE3A025}"/>
              </a:ext>
            </a:extLst>
          </p:cNvPr>
          <p:cNvSpPr/>
          <p:nvPr/>
        </p:nvSpPr>
        <p:spPr>
          <a:xfrm>
            <a:off x="4182060" y="3711307"/>
            <a:ext cx="1555184" cy="15392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2041A5BB-B584-FFDD-10A5-E92CF31CEE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68" t="10655" r="3733" b="10655"/>
          <a:stretch/>
        </p:blipFill>
        <p:spPr>
          <a:xfrm>
            <a:off x="4265540" y="3804435"/>
            <a:ext cx="2406983" cy="1600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 15">
            <a:extLst>
              <a:ext uri="{FF2B5EF4-FFF2-40B4-BE49-F238E27FC236}">
                <a16:creationId xmlns:a16="http://schemas.microsoft.com/office/drawing/2014/main" id="{FF02A9A1-D5CF-B74F-7BFC-F9E092A30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065" y="2473614"/>
            <a:ext cx="830873" cy="949569"/>
          </a:xfrm>
          <a:prstGeom prst="rect">
            <a:avLst/>
          </a:prstGeom>
        </p:spPr>
      </p:pic>
      <p:pic>
        <p:nvPicPr>
          <p:cNvPr id="18" name="Image 17">
            <a:extLst>
              <a:ext uri="{FF2B5EF4-FFF2-40B4-BE49-F238E27FC236}">
                <a16:creationId xmlns:a16="http://schemas.microsoft.com/office/drawing/2014/main" id="{B50B0434-056E-DA87-5A7A-D659FAE138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6977" y="3476485"/>
            <a:ext cx="951865" cy="954263"/>
          </a:xfrm>
          <a:prstGeom prst="rect">
            <a:avLst/>
          </a:prstGeom>
        </p:spPr>
      </p:pic>
      <p:pic>
        <p:nvPicPr>
          <p:cNvPr id="20" name="Image 19">
            <a:extLst>
              <a:ext uri="{FF2B5EF4-FFF2-40B4-BE49-F238E27FC236}">
                <a16:creationId xmlns:a16="http://schemas.microsoft.com/office/drawing/2014/main" id="{37374A9E-C9F3-E759-A75D-98EFA6954E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5183" y="4397210"/>
            <a:ext cx="954263" cy="954263"/>
          </a:xfrm>
          <a:prstGeom prst="rect">
            <a:avLst/>
          </a:prstGeom>
        </p:spPr>
      </p:pic>
    </p:spTree>
    <p:extLst>
      <p:ext uri="{BB962C8B-B14F-4D97-AF65-F5344CB8AC3E}">
        <p14:creationId xmlns:p14="http://schemas.microsoft.com/office/powerpoint/2010/main" val="377341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6032" y="261461"/>
            <a:ext cx="6345936" cy="19106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tx1"/>
                </a:solidFill>
                <a:latin typeface="Amandine" pitchFamily="2" charset="0"/>
              </a:rPr>
              <a:t>     </a:t>
            </a:r>
          </a:p>
          <a:p>
            <a:pPr algn="ctr"/>
            <a:r>
              <a:rPr lang="fr-FR" sz="4800" dirty="0">
                <a:solidFill>
                  <a:schemeClr val="tx1"/>
                </a:solidFill>
                <a:latin typeface="Amandine" pitchFamily="2" charset="0"/>
              </a:rPr>
              <a:t>     Charles à l’école</a:t>
            </a:r>
          </a:p>
          <a:p>
            <a:pPr algn="ctr"/>
            <a:r>
              <a:rPr lang="fr-FR" sz="4800" dirty="0">
                <a:solidFill>
                  <a:schemeClr val="tx1"/>
                </a:solidFill>
                <a:latin typeface="Amandine" pitchFamily="2" charset="0"/>
              </a:rPr>
              <a:t>      des dragons</a:t>
            </a:r>
          </a:p>
          <a:p>
            <a:endParaRPr lang="fr-FR" sz="4800" dirty="0">
              <a:solidFill>
                <a:schemeClr val="tx1"/>
              </a:solidFill>
              <a:latin typeface="Amandine" pitchFamily="2" charset="0"/>
            </a:endParaRPr>
          </a:p>
        </p:txBody>
      </p:sp>
      <p:sp>
        <p:nvSpPr>
          <p:cNvPr id="5" name="Rectangle à coins arrondis 4"/>
          <p:cNvSpPr/>
          <p:nvPr/>
        </p:nvSpPr>
        <p:spPr>
          <a:xfrm>
            <a:off x="326587" y="5577680"/>
            <a:ext cx="6345936" cy="33048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Parce que les autres petits dragons continuent de se moquer de lui, Charles s’enfuit. Il marche longtemps, avant de s’arrêter tout au bord d’un </a:t>
            </a:r>
            <a:r>
              <a:rPr lang="fr-FR" sz="15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volcan</a:t>
            </a: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Entre ses ailes et ses pieds de géant, sa voix fragile fait l’effet d’un gémissement.</a:t>
            </a:r>
          </a:p>
          <a:p>
            <a:pPr algn="just">
              <a:lnSpc>
                <a:spcPct val="150000"/>
              </a:lnSpc>
            </a:pP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En entendant Charles, le volcan se met à trembler plus fort. Une épaisse fumée jaillit de son cratère… VLABADABOUM!</a:t>
            </a:r>
          </a:p>
          <a:p>
            <a:pPr algn="just">
              <a:lnSpc>
                <a:spcPct val="150000"/>
              </a:lnSpc>
            </a:pP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 souffle de </a:t>
            </a:r>
            <a:r>
              <a:rPr lang="fr-FR" sz="15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l’explosion</a:t>
            </a: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projette Charles dans les airs, comme un </a:t>
            </a:r>
            <a:r>
              <a:rPr lang="fr-FR" sz="15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boulet de canon. </a:t>
            </a:r>
            <a:r>
              <a:rPr lang="fr-FR" sz="15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Il monte, monte dans le ciel, toujours plus haut. Un court instant, il semble flotter au-dessus des nuages, puis il retombe.</a:t>
            </a:r>
          </a:p>
        </p:txBody>
      </p:sp>
      <p:sp>
        <p:nvSpPr>
          <p:cNvPr id="7" name="Ellipse 6"/>
          <p:cNvSpPr/>
          <p:nvPr/>
        </p:nvSpPr>
        <p:spPr>
          <a:xfrm>
            <a:off x="5916168" y="1797158"/>
            <a:ext cx="822960" cy="7498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OpenDyslexic" panose="00000500000000000000" pitchFamily="50" charset="0"/>
              </a:rPr>
              <a:t>6</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90669" y="2420312"/>
            <a:ext cx="3063767" cy="29306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OpenDyslexic" panose="00000500000000000000" pitchFamily="50" charset="0"/>
              </a:rPr>
              <a:t>                                       </a:t>
            </a: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volcan</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explosion</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boulet</a:t>
            </a:r>
          </a:p>
          <a:p>
            <a:pPr algn="just">
              <a:lnSpc>
                <a:spcPct val="150000"/>
              </a:lnSpc>
            </a:pPr>
            <a:endParaRPr lang="fr-FR" sz="1400" dirty="0">
              <a:solidFill>
                <a:schemeClr val="tx1"/>
              </a:solidFill>
              <a:latin typeface="OpenDyslexic" panose="00000500000000000000" pitchFamily="50" charset="0"/>
            </a:endParaRPr>
          </a:p>
        </p:txBody>
      </p:sp>
      <p:pic>
        <p:nvPicPr>
          <p:cNvPr id="2" name="Image 1">
            <a:extLst>
              <a:ext uri="{FF2B5EF4-FFF2-40B4-BE49-F238E27FC236}">
                <a16:creationId xmlns:a16="http://schemas.microsoft.com/office/drawing/2014/main" id="{4C4D99E8-AEA4-8338-B0E9-7DBCAC61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5" y="514185"/>
            <a:ext cx="1673900" cy="1549907"/>
          </a:xfrm>
          <a:prstGeom prst="rect">
            <a:avLst/>
          </a:prstGeom>
        </p:spPr>
      </p:pic>
      <p:pic>
        <p:nvPicPr>
          <p:cNvPr id="10" name="Image 9">
            <a:extLst>
              <a:ext uri="{FF2B5EF4-FFF2-40B4-BE49-F238E27FC236}">
                <a16:creationId xmlns:a16="http://schemas.microsoft.com/office/drawing/2014/main" id="{427B4D3C-CA56-ECAF-0DED-A20488F70D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62" t="10655" r="3733" b="10655"/>
          <a:stretch/>
        </p:blipFill>
        <p:spPr>
          <a:xfrm>
            <a:off x="3701926" y="3585978"/>
            <a:ext cx="2858537" cy="1844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 coins arrondis 11">
            <a:extLst>
              <a:ext uri="{FF2B5EF4-FFF2-40B4-BE49-F238E27FC236}">
                <a16:creationId xmlns:a16="http://schemas.microsoft.com/office/drawing/2014/main" id="{9CD1D12E-D15A-9774-3659-BAAFD9E403D5}"/>
              </a:ext>
            </a:extLst>
          </p:cNvPr>
          <p:cNvSpPr/>
          <p:nvPr/>
        </p:nvSpPr>
        <p:spPr>
          <a:xfrm>
            <a:off x="3415233" y="3150723"/>
            <a:ext cx="1712447" cy="13364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97C21701-1B27-91AC-0D3E-19551619EC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01" t="5594" r="4762" b="10551"/>
          <a:stretch/>
        </p:blipFill>
        <p:spPr>
          <a:xfrm>
            <a:off x="3429000" y="2266737"/>
            <a:ext cx="1637883" cy="21470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 15">
            <a:extLst>
              <a:ext uri="{FF2B5EF4-FFF2-40B4-BE49-F238E27FC236}">
                <a16:creationId xmlns:a16="http://schemas.microsoft.com/office/drawing/2014/main" id="{169713B2-2B39-BD6D-1FB8-B975DA1598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633" y="2282402"/>
            <a:ext cx="1074863" cy="1074863"/>
          </a:xfrm>
          <a:prstGeom prst="rect">
            <a:avLst/>
          </a:prstGeom>
        </p:spPr>
      </p:pic>
      <p:pic>
        <p:nvPicPr>
          <p:cNvPr id="18" name="Image 17">
            <a:extLst>
              <a:ext uri="{FF2B5EF4-FFF2-40B4-BE49-F238E27FC236}">
                <a16:creationId xmlns:a16="http://schemas.microsoft.com/office/drawing/2014/main" id="{6958F1E5-C40F-70A3-02FA-ED9CBD4218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5064" y="3348200"/>
            <a:ext cx="1074863" cy="1074863"/>
          </a:xfrm>
          <a:prstGeom prst="rect">
            <a:avLst/>
          </a:prstGeom>
        </p:spPr>
      </p:pic>
      <p:pic>
        <p:nvPicPr>
          <p:cNvPr id="20" name="Image 19">
            <a:extLst>
              <a:ext uri="{FF2B5EF4-FFF2-40B4-BE49-F238E27FC236}">
                <a16:creationId xmlns:a16="http://schemas.microsoft.com/office/drawing/2014/main" id="{E2D7B4BD-CE5F-7FDD-138B-AD7D52F85B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3187" y="4329206"/>
            <a:ext cx="1269996" cy="1269996"/>
          </a:xfrm>
          <a:prstGeom prst="rect">
            <a:avLst/>
          </a:prstGeom>
        </p:spPr>
      </p:pic>
      <p:cxnSp>
        <p:nvCxnSpPr>
          <p:cNvPr id="22" name="Connecteur droit avec flèche 21">
            <a:extLst>
              <a:ext uri="{FF2B5EF4-FFF2-40B4-BE49-F238E27FC236}">
                <a16:creationId xmlns:a16="http://schemas.microsoft.com/office/drawing/2014/main" id="{0A64E450-AA03-24CA-0D55-F07A2E23FC51}"/>
              </a:ext>
            </a:extLst>
          </p:cNvPr>
          <p:cNvCxnSpPr>
            <a:cxnSpLocks/>
          </p:cNvCxnSpPr>
          <p:nvPr/>
        </p:nvCxnSpPr>
        <p:spPr>
          <a:xfrm>
            <a:off x="1623187" y="4572000"/>
            <a:ext cx="297884" cy="6120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5996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6032" y="261461"/>
            <a:ext cx="6345936" cy="19106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tx1"/>
                </a:solidFill>
                <a:latin typeface="Amandine" pitchFamily="2" charset="0"/>
              </a:rPr>
              <a:t>     </a:t>
            </a:r>
          </a:p>
          <a:p>
            <a:pPr algn="ctr"/>
            <a:r>
              <a:rPr lang="fr-FR" sz="4800" dirty="0">
                <a:solidFill>
                  <a:schemeClr val="tx1"/>
                </a:solidFill>
                <a:latin typeface="Amandine" pitchFamily="2" charset="0"/>
              </a:rPr>
              <a:t>     Charles à l’école</a:t>
            </a:r>
          </a:p>
          <a:p>
            <a:pPr algn="ctr"/>
            <a:r>
              <a:rPr lang="fr-FR" sz="4800" dirty="0">
                <a:solidFill>
                  <a:schemeClr val="tx1"/>
                </a:solidFill>
                <a:latin typeface="Amandine" pitchFamily="2" charset="0"/>
              </a:rPr>
              <a:t>      des dragons</a:t>
            </a:r>
          </a:p>
          <a:p>
            <a:endParaRPr lang="fr-FR" sz="4800" dirty="0">
              <a:solidFill>
                <a:schemeClr val="tx1"/>
              </a:solidFill>
              <a:latin typeface="Amandine" pitchFamily="2" charset="0"/>
            </a:endParaRPr>
          </a:p>
        </p:txBody>
      </p:sp>
      <p:sp>
        <p:nvSpPr>
          <p:cNvPr id="5" name="Rectangle à coins arrondis 4"/>
          <p:cNvSpPr/>
          <p:nvPr/>
        </p:nvSpPr>
        <p:spPr>
          <a:xfrm>
            <a:off x="326587" y="5577680"/>
            <a:ext cx="6345936" cy="33048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Dans sa chute, il serre son cahier de poésies contre son </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cœur. </a:t>
            </a:r>
          </a:p>
          <a:p>
            <a:pPr marL="285750" indent="-285750" algn="just">
              <a:lnSpc>
                <a:spcPct val="150000"/>
              </a:lnSpc>
              <a:buFontTx/>
              <a:buChar char="-"/>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Nous sommes dimanche, lui dit une toute petite voix.</a:t>
            </a:r>
          </a:p>
          <a:p>
            <a:pPr marL="285750" indent="-285750" algn="just">
              <a:lnSpc>
                <a:spcPct val="150000"/>
              </a:lnSpc>
              <a:buFontTx/>
              <a:buChar char="-"/>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Qui a parlé? demande Charles. </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ange</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t>
            </a:r>
          </a:p>
          <a:p>
            <a:pPr marL="285750" indent="-285750" algn="just">
              <a:lnSpc>
                <a:spcPct val="150000"/>
              </a:lnSpc>
              <a:buFontTx/>
              <a:buChar char="-"/>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Ce n’est que moi, répond la mouche qui le suit partout. Qu’attends-tu pour déplier tes ailes? Regarde les miennes, elles sont minuscules, et pourtant je vole. Je fais même des </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acrobaties.</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Alors pourquoi pas toi?</a:t>
            </a:r>
          </a:p>
          <a:p>
            <a:pPr algn="just">
              <a:lnSpc>
                <a:spcPct val="150000"/>
              </a:lnSpc>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Alors Charles lâche son cahier. Il déploie ses ailes, immenses. L’air fait le reste. « Je plane, je plane! » hurle Charles. Il utilise ses pieds pour se diriger. </a:t>
            </a:r>
          </a:p>
        </p:txBody>
      </p:sp>
      <p:sp>
        <p:nvSpPr>
          <p:cNvPr id="7" name="Ellipse 6"/>
          <p:cNvSpPr/>
          <p:nvPr/>
        </p:nvSpPr>
        <p:spPr>
          <a:xfrm>
            <a:off x="5916168" y="1797158"/>
            <a:ext cx="822960" cy="7498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OpenDyslexic" panose="00000500000000000000" pitchFamily="50" charset="0"/>
              </a:rPr>
              <a:t>7</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90669" y="2420312"/>
            <a:ext cx="3063767" cy="29306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OpenDyslexic" panose="00000500000000000000" pitchFamily="50" charset="0"/>
              </a:rPr>
              <a:t>                                       </a:t>
            </a: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 cœur </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ange</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acrobaties</a:t>
            </a:r>
          </a:p>
          <a:p>
            <a:pPr algn="just">
              <a:lnSpc>
                <a:spcPct val="150000"/>
              </a:lnSpc>
            </a:pPr>
            <a:endParaRPr lang="fr-FR" sz="1400" dirty="0">
              <a:solidFill>
                <a:schemeClr val="tx1"/>
              </a:solidFill>
              <a:latin typeface="OpenDyslexic" panose="00000500000000000000" pitchFamily="50" charset="0"/>
            </a:endParaRPr>
          </a:p>
        </p:txBody>
      </p:sp>
      <p:pic>
        <p:nvPicPr>
          <p:cNvPr id="2" name="Image 1">
            <a:extLst>
              <a:ext uri="{FF2B5EF4-FFF2-40B4-BE49-F238E27FC236}">
                <a16:creationId xmlns:a16="http://schemas.microsoft.com/office/drawing/2014/main" id="{4C4D99E8-AEA4-8338-B0E9-7DBCAC61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5" y="514185"/>
            <a:ext cx="1673900" cy="1549907"/>
          </a:xfrm>
          <a:prstGeom prst="rect">
            <a:avLst/>
          </a:prstGeom>
        </p:spPr>
      </p:pic>
      <p:pic>
        <p:nvPicPr>
          <p:cNvPr id="8" name="Image 7">
            <a:extLst>
              <a:ext uri="{FF2B5EF4-FFF2-40B4-BE49-F238E27FC236}">
                <a16:creationId xmlns:a16="http://schemas.microsoft.com/office/drawing/2014/main" id="{A1DE00A7-3331-C8F1-2E48-E7167507B9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05" t="10655" r="2705" b="10655"/>
          <a:stretch/>
        </p:blipFill>
        <p:spPr>
          <a:xfrm>
            <a:off x="3499555" y="2929228"/>
            <a:ext cx="3063768" cy="1912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 12">
            <a:extLst>
              <a:ext uri="{FF2B5EF4-FFF2-40B4-BE49-F238E27FC236}">
                <a16:creationId xmlns:a16="http://schemas.microsoft.com/office/drawing/2014/main" id="{39B45BCC-D734-5FA3-1470-77DBB9BE7F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2031" y="2466752"/>
            <a:ext cx="1061041" cy="1063714"/>
          </a:xfrm>
          <a:prstGeom prst="rect">
            <a:avLst/>
          </a:prstGeom>
        </p:spPr>
      </p:pic>
      <p:pic>
        <p:nvPicPr>
          <p:cNvPr id="15" name="Image 14">
            <a:extLst>
              <a:ext uri="{FF2B5EF4-FFF2-40B4-BE49-F238E27FC236}">
                <a16:creationId xmlns:a16="http://schemas.microsoft.com/office/drawing/2014/main" id="{AEEC8585-7FDD-02AF-82F3-916E33783F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0440" y="3494249"/>
            <a:ext cx="1077751" cy="1077751"/>
          </a:xfrm>
          <a:prstGeom prst="rect">
            <a:avLst/>
          </a:prstGeom>
        </p:spPr>
      </p:pic>
      <p:pic>
        <p:nvPicPr>
          <p:cNvPr id="17" name="Image 16">
            <a:extLst>
              <a:ext uri="{FF2B5EF4-FFF2-40B4-BE49-F238E27FC236}">
                <a16:creationId xmlns:a16="http://schemas.microsoft.com/office/drawing/2014/main" id="{70DAE2E9-E147-3896-0BAF-0C4E5FA11F1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481" b="86926" l="21555" r="79859"/>
                    </a14:imgEffect>
                  </a14:imgLayer>
                </a14:imgProps>
              </a:ext>
              <a:ext uri="{28A0092B-C50C-407E-A947-70E740481C1C}">
                <a14:useLocalDpi xmlns:a14="http://schemas.microsoft.com/office/drawing/2010/main" val="0"/>
              </a:ext>
            </a:extLst>
          </a:blip>
          <a:srcRect l="20064" t="8048" r="20064" b="10412"/>
          <a:stretch/>
        </p:blipFill>
        <p:spPr>
          <a:xfrm>
            <a:off x="2353072" y="4266110"/>
            <a:ext cx="846453" cy="1152795"/>
          </a:xfrm>
          <a:prstGeom prst="rect">
            <a:avLst/>
          </a:prstGeom>
        </p:spPr>
      </p:pic>
    </p:spTree>
    <p:extLst>
      <p:ext uri="{BB962C8B-B14F-4D97-AF65-F5344CB8AC3E}">
        <p14:creationId xmlns:p14="http://schemas.microsoft.com/office/powerpoint/2010/main" val="378115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6032" y="261461"/>
            <a:ext cx="6345936" cy="19106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tx1"/>
                </a:solidFill>
                <a:latin typeface="Amandine" pitchFamily="2" charset="0"/>
              </a:rPr>
              <a:t>     </a:t>
            </a:r>
          </a:p>
          <a:p>
            <a:pPr algn="ctr"/>
            <a:r>
              <a:rPr lang="fr-FR" sz="4800" dirty="0">
                <a:solidFill>
                  <a:schemeClr val="tx1"/>
                </a:solidFill>
                <a:latin typeface="Amandine" pitchFamily="2" charset="0"/>
              </a:rPr>
              <a:t>     Charles à l’école</a:t>
            </a:r>
          </a:p>
          <a:p>
            <a:pPr algn="ctr"/>
            <a:r>
              <a:rPr lang="fr-FR" sz="4800" dirty="0">
                <a:solidFill>
                  <a:schemeClr val="tx1"/>
                </a:solidFill>
                <a:latin typeface="Amandine" pitchFamily="2" charset="0"/>
              </a:rPr>
              <a:t>      des dragons</a:t>
            </a:r>
          </a:p>
          <a:p>
            <a:endParaRPr lang="fr-FR" sz="4800" dirty="0">
              <a:solidFill>
                <a:schemeClr val="tx1"/>
              </a:solidFill>
              <a:latin typeface="Amandine" pitchFamily="2" charset="0"/>
            </a:endParaRPr>
          </a:p>
        </p:txBody>
      </p:sp>
      <p:sp>
        <p:nvSpPr>
          <p:cNvPr id="5" name="Rectangle à coins arrondis 4"/>
          <p:cNvSpPr/>
          <p:nvPr/>
        </p:nvSpPr>
        <p:spPr>
          <a:xfrm>
            <a:off x="326587" y="5577680"/>
            <a:ext cx="6345936" cy="33048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 la fête de l’école, tout le monde lève la tête. Il est midi moins cinq, et la lumière se voile soudain. Une tâche sombre masque le soleil. C’est Charles. A lui tout seul, il pèse comme un couvercle sur la </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vallée.</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Il fait nuit. « Le poète! C’est Charles le poète! » crient les petits dragons.</a:t>
            </a:r>
          </a:p>
          <a:p>
            <a:pPr marL="285750" indent="-285750" algn="just">
              <a:lnSpc>
                <a:spcPct val="150000"/>
              </a:lnSpc>
              <a:buFontTx/>
              <a:buChar char="-"/>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Il faut fêter ça! dit la maitresse.</a:t>
            </a:r>
          </a:p>
          <a:p>
            <a:pPr algn="just">
              <a:lnSpc>
                <a:spcPct val="150000"/>
              </a:lnSpc>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Et profitant de cette nuit soudaine, elle déclenche le plus énorme de tous les</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 feux d’artifice. </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Partout dans le ciel, à l’ombre de Charles, les fusées explosent. Tout le monde éclate de joie. </a:t>
            </a:r>
          </a:p>
          <a:p>
            <a:pPr algn="just">
              <a:lnSpc>
                <a:spcPct val="150000"/>
              </a:lnSpc>
            </a:pP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Charles est désormais assez grand pour visiter le vaste monde. Alors, poursuivant son chemin, il disparaît à </a:t>
            </a:r>
            <a:r>
              <a:rPr lang="fr-FR" sz="14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l’horizon</a:t>
            </a:r>
            <a:r>
              <a:rPr lang="fr-FR" sz="14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plein de promesses.</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90669" y="2420312"/>
            <a:ext cx="3063767" cy="29306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dirty="0">
                <a:solidFill>
                  <a:schemeClr val="tx1"/>
                </a:solidFill>
                <a:latin typeface="OpenDyslexic" panose="00000500000000000000" pitchFamily="50" charset="0"/>
              </a:rPr>
              <a:t>                                       </a:t>
            </a: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La vallée</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feu d’artifice</a:t>
            </a:r>
          </a:p>
          <a:p>
            <a:pPr algn="just">
              <a:lnSpc>
                <a:spcPct val="150000"/>
              </a:lnSpc>
            </a:pPr>
            <a:endPar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dirty="0">
                <a:solidFill>
                  <a:schemeClr val="tx1"/>
                </a:solidFill>
                <a:latin typeface="Caviar Dreams" panose="020B0402020204020504" pitchFamily="34" charset="0"/>
                <a:ea typeface="Open Sans" panose="020B0606030504020204" pitchFamily="34" charset="0"/>
                <a:cs typeface="Open Sans" panose="020B0606030504020204" pitchFamily="34" charset="0"/>
              </a:rPr>
              <a:t>L’horizon</a:t>
            </a:r>
          </a:p>
          <a:p>
            <a:pPr algn="just">
              <a:lnSpc>
                <a:spcPct val="150000"/>
              </a:lnSpc>
            </a:pPr>
            <a:endParaRPr lang="fr-FR" sz="1400" dirty="0">
              <a:solidFill>
                <a:schemeClr val="tx1"/>
              </a:solidFill>
              <a:latin typeface="OpenDyslexic" panose="00000500000000000000" pitchFamily="50" charset="0"/>
            </a:endParaRPr>
          </a:p>
        </p:txBody>
      </p:sp>
      <p:pic>
        <p:nvPicPr>
          <p:cNvPr id="2" name="Image 1">
            <a:extLst>
              <a:ext uri="{FF2B5EF4-FFF2-40B4-BE49-F238E27FC236}">
                <a16:creationId xmlns:a16="http://schemas.microsoft.com/office/drawing/2014/main" id="{4C4D99E8-AEA4-8338-B0E9-7DBCAC61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5" y="514185"/>
            <a:ext cx="1673900" cy="1549907"/>
          </a:xfrm>
          <a:prstGeom prst="rect">
            <a:avLst/>
          </a:prstGeom>
        </p:spPr>
      </p:pic>
      <p:pic>
        <p:nvPicPr>
          <p:cNvPr id="6" name="Image 5">
            <a:extLst>
              <a:ext uri="{FF2B5EF4-FFF2-40B4-BE49-F238E27FC236}">
                <a16:creationId xmlns:a16="http://schemas.microsoft.com/office/drawing/2014/main" id="{F4118D94-4539-379E-8765-517F17F2C6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04" t="15478" r="4238" b="7976"/>
          <a:stretch/>
        </p:blipFill>
        <p:spPr>
          <a:xfrm>
            <a:off x="3572126" y="2420312"/>
            <a:ext cx="2995205" cy="1910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Ellipse 6"/>
          <p:cNvSpPr/>
          <p:nvPr/>
        </p:nvSpPr>
        <p:spPr>
          <a:xfrm>
            <a:off x="5916168" y="1797158"/>
            <a:ext cx="822960" cy="7498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OpenDyslexic" panose="00000500000000000000" pitchFamily="50" charset="0"/>
              </a:rPr>
              <a:t>8</a:t>
            </a:r>
          </a:p>
        </p:txBody>
      </p:sp>
      <p:pic>
        <p:nvPicPr>
          <p:cNvPr id="12" name="Image 11">
            <a:extLst>
              <a:ext uri="{FF2B5EF4-FFF2-40B4-BE49-F238E27FC236}">
                <a16:creationId xmlns:a16="http://schemas.microsoft.com/office/drawing/2014/main" id="{40ABA0FE-8534-A1E9-7A8A-7E7DFA5877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88" t="8179" r="5704" b="9781"/>
          <a:stretch/>
        </p:blipFill>
        <p:spPr>
          <a:xfrm>
            <a:off x="3285875" y="3288379"/>
            <a:ext cx="1600201" cy="20625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 13">
            <a:extLst>
              <a:ext uri="{FF2B5EF4-FFF2-40B4-BE49-F238E27FC236}">
                <a16:creationId xmlns:a16="http://schemas.microsoft.com/office/drawing/2014/main" id="{FB80CCC5-0A91-48CE-636E-7650FF937D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0368" y="2431856"/>
            <a:ext cx="986973" cy="986973"/>
          </a:xfrm>
          <a:prstGeom prst="rect">
            <a:avLst/>
          </a:prstGeom>
        </p:spPr>
      </p:pic>
      <p:pic>
        <p:nvPicPr>
          <p:cNvPr id="16" name="Image 15">
            <a:extLst>
              <a:ext uri="{FF2B5EF4-FFF2-40B4-BE49-F238E27FC236}">
                <a16:creationId xmlns:a16="http://schemas.microsoft.com/office/drawing/2014/main" id="{8C784650-7202-8FE7-C0FF-BECB0E9284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8551" y="3400433"/>
            <a:ext cx="986973" cy="986973"/>
          </a:xfrm>
          <a:prstGeom prst="rect">
            <a:avLst/>
          </a:prstGeom>
        </p:spPr>
      </p:pic>
      <p:pic>
        <p:nvPicPr>
          <p:cNvPr id="18" name="Image 17">
            <a:extLst>
              <a:ext uri="{FF2B5EF4-FFF2-40B4-BE49-F238E27FC236}">
                <a16:creationId xmlns:a16="http://schemas.microsoft.com/office/drawing/2014/main" id="{D7B50BA8-B821-ADC4-F30C-A0AC395F1B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6149" y="4352266"/>
            <a:ext cx="986973" cy="986973"/>
          </a:xfrm>
          <a:prstGeom prst="rect">
            <a:avLst/>
          </a:prstGeom>
        </p:spPr>
      </p:pic>
    </p:spTree>
    <p:extLst>
      <p:ext uri="{BB962C8B-B14F-4D97-AF65-F5344CB8AC3E}">
        <p14:creationId xmlns:p14="http://schemas.microsoft.com/office/powerpoint/2010/main" val="9353206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13407</TotalTime>
  <Words>1290</Words>
  <Application>Microsoft Office PowerPoint</Application>
  <PresentationFormat>Affichage à l'écran (4:3)</PresentationFormat>
  <Paragraphs>133</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Amandine</vt:lpstr>
      <vt:lpstr>Arial</vt:lpstr>
      <vt:lpstr>Calibri</vt:lpstr>
      <vt:lpstr>Calibri Light</vt:lpstr>
      <vt:lpstr>Caviar Dreams</vt:lpstr>
      <vt:lpstr>OpenDyslexic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Yelle</dc:creator>
  <cp:lastModifiedBy>Adeline Michel</cp:lastModifiedBy>
  <cp:revision>91</cp:revision>
  <dcterms:created xsi:type="dcterms:W3CDTF">2020-06-07T13:46:06Z</dcterms:created>
  <dcterms:modified xsi:type="dcterms:W3CDTF">2023-02-16T16:10:00Z</dcterms:modified>
</cp:coreProperties>
</file>