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0693400" cy="7561263"/>
  <p:notesSz cx="10234613" cy="7099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97" y="-58"/>
      </p:cViewPr>
      <p:guideLst>
        <p:guide orient="horz" pos="2382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1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1" y="4284715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12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07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2329" y="472579"/>
            <a:ext cx="1988305" cy="10058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845" y="472579"/>
            <a:ext cx="5792258" cy="10058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44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46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4" y="4858812"/>
            <a:ext cx="9089391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4" y="3204787"/>
            <a:ext cx="9089391" cy="16540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35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847" y="2751460"/>
            <a:ext cx="3889353" cy="778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9421" y="2751460"/>
            <a:ext cx="3891210" cy="778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33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6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28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51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1"/>
            <a:ext cx="3518054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4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10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5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764295"/>
            <a:ext cx="962406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1"/>
            <a:ext cx="2495127" cy="402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1"/>
            <a:ext cx="2495127" cy="402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1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3" y="4982574"/>
            <a:ext cx="5041392" cy="2340864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3" y="2607572"/>
            <a:ext cx="5041392" cy="2340864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655" y="228623"/>
            <a:ext cx="5041392" cy="2340864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5" y="4982574"/>
            <a:ext cx="5041392" cy="2340864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655" y="2607572"/>
            <a:ext cx="5041392" cy="23408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3" y="244557"/>
            <a:ext cx="5041392" cy="234086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7" y="534912"/>
            <a:ext cx="1092972" cy="10481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755004" y="67708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49265" y="1584266"/>
            <a:ext cx="39404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A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date 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ce le pr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600" dirty="0" smtClean="0">
                <a:latin typeface="Comic Sans MS" pitchFamily="66" charset="0"/>
              </a:rPr>
              <a:t>t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ps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032613" y="2045386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A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date finit-il ?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815228" y="1086268"/>
            <a:ext cx="456781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Les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les més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ge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ve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nt</a:t>
            </a:r>
          </a:p>
          <a:p>
            <a:pPr algn="ctr"/>
            <a:r>
              <a:rPr lang="fr-FR" sz="4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fr-FR" sz="400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apport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 à 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g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 plu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de 300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par j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</a:t>
            </a:r>
          </a:p>
          <a:p>
            <a:pPr algn="ctr"/>
            <a:r>
              <a:rPr lang="fr-FR" sz="400" dirty="0" smtClean="0">
                <a:solidFill>
                  <a:schemeClr val="accent6"/>
                </a:solidFill>
                <a:latin typeface="Comic Sans MS" pitchFamily="66" charset="0"/>
              </a:rPr>
              <a:t> </a:t>
            </a:r>
            <a:endParaRPr lang="fr-FR" sz="400" dirty="0">
              <a:solidFill>
                <a:schemeClr val="accent6"/>
              </a:solidFill>
              <a:latin typeface="Comic Sans MS" pitchFamily="66" charset="0"/>
            </a:endParaRPr>
          </a:p>
          <a:p>
            <a:pPr algn="ctr"/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ill</a:t>
            </a:r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349265" y="3437921"/>
            <a:ext cx="37563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Tr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ve l’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600" dirty="0" smtClean="0">
                <a:latin typeface="Comic Sans MS" pitchFamily="66" charset="0"/>
              </a:rPr>
              <a:t>tru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: 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>
                <a:latin typeface="Comic Sans MS" pitchFamily="66" charset="0"/>
              </a:rPr>
              <a:t> pr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600" dirty="0">
                <a:latin typeface="Comic Sans MS" pitchFamily="66" charset="0"/>
              </a:rPr>
              <a:t>t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ps</a:t>
            </a:r>
            <a:r>
              <a:rPr lang="fr-FR" sz="16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marL="285750" indent="-285750" algn="ctr">
              <a:buFontTx/>
              <a:buChar char="-"/>
            </a:pPr>
            <a:r>
              <a:rPr lang="fr-FR" sz="1600" dirty="0" smtClean="0">
                <a:latin typeface="Comic Sans MS" pitchFamily="66" charset="0"/>
              </a:rPr>
              <a:t>les b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rg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éclose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;</a:t>
            </a:r>
          </a:p>
          <a:p>
            <a:pPr algn="ctr"/>
            <a:r>
              <a:rPr lang="fr-FR" sz="800" dirty="0">
                <a:latin typeface="Comic Sans MS" pitchFamily="66" charset="0"/>
              </a:rPr>
              <a:t> </a:t>
            </a:r>
            <a:endParaRPr lang="fr-FR" sz="800" dirty="0" smtClean="0">
              <a:latin typeface="Comic Sans MS" pitchFamily="66" charset="0"/>
            </a:endParaRPr>
          </a:p>
          <a:p>
            <a:pPr marL="285750" indent="-285750" algn="ctr">
              <a:buFontTx/>
              <a:buChar char="-"/>
            </a:pPr>
            <a:r>
              <a:rPr lang="fr-FR" sz="1600" dirty="0" smtClean="0">
                <a:latin typeface="Comic Sans MS" pitchFamily="66" charset="0"/>
              </a:rPr>
              <a:t>les </a:t>
            </a:r>
            <a:r>
              <a:rPr lang="fr-FR" sz="1600" dirty="0">
                <a:latin typeface="Comic Sans MS" pitchFamily="66" charset="0"/>
              </a:rPr>
              <a:t>f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euill</a:t>
            </a:r>
            <a:r>
              <a:rPr lang="fr-FR" sz="1600" dirty="0">
                <a:latin typeface="Comic Sans MS" pitchFamily="66" charset="0"/>
              </a:rPr>
              <a:t>e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des arbre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om</a:t>
            </a:r>
            <a:r>
              <a:rPr lang="fr-FR" sz="1600" dirty="0" smtClean="0">
                <a:latin typeface="Comic Sans MS" pitchFamily="66" charset="0"/>
              </a:rPr>
              <a:t>be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;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marL="285750" indent="-285750" algn="ctr">
              <a:buFontTx/>
              <a:buChar char="-"/>
            </a:pPr>
            <a:r>
              <a:rPr lang="fr-FR" sz="1600" dirty="0" smtClean="0">
                <a:latin typeface="Comic Sans MS" pitchFamily="66" charset="0"/>
              </a:rPr>
              <a:t>les fl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vre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pétale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.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649745" y="3420874"/>
            <a:ext cx="2729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omic Sans MS" pitchFamily="66" charset="0"/>
              </a:rPr>
              <a:t>Comm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>
                <a:latin typeface="Comic Sans MS" pitchFamily="66" charset="0"/>
              </a:rPr>
              <a:t> app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elle-</a:t>
            </a:r>
            <a:r>
              <a:rPr lang="fr-FR" sz="1600" dirty="0">
                <a:latin typeface="Comic Sans MS" pitchFamily="66" charset="0"/>
              </a:rPr>
              <a:t>t-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smtClean="0">
                <a:latin typeface="Comic Sans MS" pitchFamily="66" charset="0"/>
              </a:rPr>
              <a:t>les</a:t>
            </a:r>
          </a:p>
          <a:p>
            <a:pPr algn="ctr"/>
            <a:r>
              <a:rPr lang="fr-FR" sz="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sse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de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seti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</a:p>
          <a:p>
            <a:pPr algn="ctr"/>
            <a:r>
              <a:rPr lang="fr-FR" sz="400" dirty="0" smtClean="0">
                <a:solidFill>
                  <a:schemeClr val="accent6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>
                <a:latin typeface="Comic Sans MS" pitchFamily="66" charset="0"/>
              </a:rPr>
              <a:t>d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>
                <a:latin typeface="Comic Sans MS" pitchFamily="66" charset="0"/>
              </a:rPr>
              <a:t> l’écur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euil</a:t>
            </a:r>
            <a:r>
              <a:rPr lang="fr-FR" sz="1600" dirty="0">
                <a:latin typeface="Comic Sans MS" pitchFamily="66" charset="0"/>
              </a:rPr>
              <a:t> se régale :</a:t>
            </a:r>
          </a:p>
          <a:p>
            <a:pPr algn="ctr"/>
            <a:endParaRPr lang="fr-FR" sz="1600" dirty="0" smtClean="0">
              <a:latin typeface="Comic Sans MS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833345" y="5983729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s’app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cet oiseau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6577739" y="6365479"/>
            <a:ext cx="3493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app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elle-</a:t>
            </a:r>
            <a:r>
              <a:rPr lang="fr-FR" sz="1600" dirty="0" smtClean="0">
                <a:latin typeface="Comic Sans MS" pitchFamily="66" charset="0"/>
              </a:rPr>
              <a:t>t-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les peti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de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  <a:endParaRPr lang="fr-FR" sz="8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la gren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ouille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endParaRPr lang="fr-FR" sz="1600" dirty="0">
              <a:latin typeface="Comic Sans MS" pitchFamily="66" charset="0"/>
            </a:endParaRPr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7" y="2913861"/>
            <a:ext cx="1092972" cy="1048120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1755005" y="28713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8" y="5330765"/>
            <a:ext cx="1092972" cy="1048120"/>
          </a:xfrm>
          <a:prstGeom prst="rect">
            <a:avLst/>
          </a:prstGeom>
        </p:spPr>
      </p:pic>
      <p:sp>
        <p:nvSpPr>
          <p:cNvPr id="55" name="ZoneTexte 54"/>
          <p:cNvSpPr txBox="1"/>
          <p:nvPr/>
        </p:nvSpPr>
        <p:spPr>
          <a:xfrm>
            <a:off x="1755005" y="548549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633989" y="534912"/>
            <a:ext cx="1092972" cy="1048120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6830056" y="67708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60" name="Imag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52520" y="2889480"/>
            <a:ext cx="1092972" cy="1048120"/>
          </a:xfrm>
          <a:prstGeom prst="rect">
            <a:avLst/>
          </a:prstGeom>
        </p:spPr>
      </p:pic>
      <p:sp>
        <p:nvSpPr>
          <p:cNvPr id="61" name="ZoneTexte 60"/>
          <p:cNvSpPr txBox="1"/>
          <p:nvPr/>
        </p:nvSpPr>
        <p:spPr>
          <a:xfrm>
            <a:off x="6819877" y="28713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633990" y="5330765"/>
            <a:ext cx="1092972" cy="1048120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6830057" y="548549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0870" y="6354310"/>
            <a:ext cx="1444752" cy="744224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789936" y="6405747"/>
            <a:ext cx="27716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omic Sans MS" pitchFamily="66" charset="0"/>
              </a:rPr>
              <a:t>migrat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>
                <a:latin typeface="Comic Sans MS" pitchFamily="66" charset="0"/>
              </a:rPr>
              <a:t>r qui </a:t>
            </a:r>
            <a:r>
              <a:rPr lang="fr-FR" sz="1600" dirty="0" smtClean="0">
                <a:latin typeface="Comic Sans MS" pitchFamily="66" charset="0"/>
              </a:rPr>
              <a:t>rev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ien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</a:p>
          <a:p>
            <a:pPr algn="ctr"/>
            <a:endParaRPr lang="fr-FR" sz="800" dirty="0">
              <a:solidFill>
                <a:schemeClr val="accent6"/>
              </a:solidFill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pr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600" dirty="0" smtClean="0">
                <a:latin typeface="Comic Sans MS" pitchFamily="66" charset="0"/>
              </a:rPr>
              <a:t>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ps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>
                <a:latin typeface="Comic Sans MS" pitchFamily="66" charset="0"/>
              </a:rPr>
              <a:t>?</a:t>
            </a:r>
          </a:p>
          <a:p>
            <a:endParaRPr lang="fr-FR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147" y="3434622"/>
            <a:ext cx="859181" cy="1280052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5828800" y="4451926"/>
            <a:ext cx="3600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les chat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    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     les mat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   ?</a:t>
            </a:r>
            <a:endParaRPr lang="fr-FR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6982373" y="115452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5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Aide </a:t>
            </a:r>
            <a:r>
              <a:rPr lang="fr-FR" sz="2800" b="1" dirty="0" smtClean="0">
                <a:latin typeface="KBTheFlowerFarm" pitchFamily="2" charset="0"/>
                <a:ea typeface="KBTheFlowerFarm" pitchFamily="2" charset="0"/>
              </a:rPr>
              <a:t>: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 p. 8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458268" y="352500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7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844863" y="3525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4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102715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KBTheFlowerFarm" pitchFamily="2" charset="0"/>
                <a:ea typeface="KBTheFlowerFarm" pitchFamily="2" charset="0"/>
              </a:defRPr>
            </a:lvl1pPr>
          </a:lstStyle>
          <a:p>
            <a:r>
              <a:rPr lang="fr-FR" dirty="0"/>
              <a:t>Aide : p. </a:t>
            </a:r>
            <a:r>
              <a:rPr lang="fr-FR" dirty="0" smtClean="0"/>
              <a:t>7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873833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6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1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3" y="4982574"/>
            <a:ext cx="5041392" cy="2340864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3" y="2607572"/>
            <a:ext cx="5041392" cy="2340864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655" y="228623"/>
            <a:ext cx="5041392" cy="2340864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5" y="4982574"/>
            <a:ext cx="5041392" cy="2340864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655" y="2607572"/>
            <a:ext cx="5041392" cy="23408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3" y="244557"/>
            <a:ext cx="5041392" cy="234086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7" y="534912"/>
            <a:ext cx="1092972" cy="10481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755005" y="426251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76961" y="932379"/>
            <a:ext cx="3940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Rem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et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les mam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et les peti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600" dirty="0" smtClean="0">
                <a:latin typeface="Comic Sans MS" pitchFamily="66" charset="0"/>
              </a:rPr>
              <a:t>ble :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836848" y="1703429"/>
            <a:ext cx="2707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Qu’est-ce que c’est ?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349265" y="3437921"/>
            <a:ext cx="37563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Di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om</a:t>
            </a:r>
            <a:r>
              <a:rPr lang="fr-FR" sz="1600" dirty="0" smtClean="0">
                <a:latin typeface="Comic Sans MS" pitchFamily="66" charset="0"/>
              </a:rPr>
              <a:t> d’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un</a:t>
            </a:r>
            <a:r>
              <a:rPr lang="fr-FR" sz="1600" dirty="0" smtClean="0">
                <a:latin typeface="Comic Sans MS" pitchFamily="66" charset="0"/>
              </a:rPr>
              <a:t> animal 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marL="285750" indent="-285750" algn="ctr">
              <a:buFontTx/>
              <a:buChar char="-"/>
            </a:pPr>
            <a:r>
              <a:rPr lang="fr-FR" sz="1600" dirty="0" smtClean="0">
                <a:latin typeface="Comic Sans MS" pitchFamily="66" charset="0"/>
              </a:rPr>
              <a:t>qui se développe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un </a:t>
            </a:r>
            <a:r>
              <a:rPr lang="fr-FR" sz="1600" dirty="0" err="1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o</a:t>
            </a:r>
            <a:r>
              <a:rPr lang="fr-FR" sz="1600" dirty="0" err="1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err="1" smtClean="0">
                <a:latin typeface="Comic Sans MS" pitchFamily="66" charset="0"/>
              </a:rPr>
              <a:t>f</a:t>
            </a:r>
            <a:r>
              <a:rPr lang="fr-FR" sz="1600" dirty="0" smtClean="0">
                <a:latin typeface="Comic Sans MS" pitchFamily="66" charset="0"/>
              </a:rPr>
              <a:t>;</a:t>
            </a:r>
          </a:p>
          <a:p>
            <a:pPr algn="ctr"/>
            <a:r>
              <a:rPr lang="fr-FR" sz="800" dirty="0">
                <a:latin typeface="Comic Sans MS" pitchFamily="66" charset="0"/>
              </a:rPr>
              <a:t> </a:t>
            </a:r>
            <a:endParaRPr lang="fr-FR" sz="800" dirty="0" smtClean="0">
              <a:latin typeface="Comic Sans MS" pitchFamily="66" charset="0"/>
            </a:endParaRPr>
          </a:p>
          <a:p>
            <a:pPr marL="285750" indent="-285750" algn="ctr">
              <a:buFontTx/>
              <a:buChar char="-"/>
            </a:pPr>
            <a:r>
              <a:rPr lang="fr-FR" sz="1600" dirty="0">
                <a:latin typeface="Comic Sans MS" pitchFamily="66" charset="0"/>
              </a:rPr>
              <a:t>qui se développe d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smtClean="0">
                <a:latin typeface="Comic Sans MS" pitchFamily="66" charset="0"/>
              </a:rPr>
              <a:t>le 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tre de </a:t>
            </a:r>
          </a:p>
          <a:p>
            <a:pPr algn="ctr"/>
            <a:endParaRPr lang="fr-FR" sz="4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sa mam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.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671788" y="3348583"/>
            <a:ext cx="3554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omic Sans MS" pitchFamily="66" charset="0"/>
              </a:rPr>
              <a:t>Comm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>
                <a:latin typeface="Comic Sans MS" pitchFamily="66" charset="0"/>
              </a:rPr>
              <a:t> app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elle-</a:t>
            </a:r>
            <a:r>
              <a:rPr lang="fr-FR" sz="1600" dirty="0">
                <a:latin typeface="Comic Sans MS" pitchFamily="66" charset="0"/>
              </a:rPr>
              <a:t>t-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smtClean="0">
                <a:latin typeface="Comic Sans MS" pitchFamily="66" charset="0"/>
              </a:rPr>
              <a:t>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es</a:t>
            </a:r>
            <a:r>
              <a:rPr lang="fr-FR" sz="1600" dirty="0" smtClean="0">
                <a:latin typeface="Comic Sans MS" pitchFamily="66" charset="0"/>
              </a:rPr>
              <a:t> fl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400" dirty="0" smtClean="0">
                <a:latin typeface="Comic Sans MS" pitchFamily="66" charset="0"/>
              </a:rPr>
              <a:t> </a:t>
            </a:r>
          </a:p>
          <a:p>
            <a:pPr algn="ctr"/>
            <a:endParaRPr lang="fr-FR" sz="1600" dirty="0" smtClean="0">
              <a:latin typeface="Comic Sans MS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833345" y="5983729"/>
            <a:ext cx="3272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Cite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fl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qui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le même</a:t>
            </a:r>
          </a:p>
          <a:p>
            <a:r>
              <a:rPr lang="fr-FR" sz="800" dirty="0" smtClean="0">
                <a:latin typeface="Comic Sans MS" pitchFamily="66" charset="0"/>
              </a:rPr>
              <a:t> </a:t>
            </a:r>
            <a:endParaRPr lang="fr-FR" sz="8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om</a:t>
            </a:r>
            <a:r>
              <a:rPr lang="fr-FR" sz="1600" dirty="0" smtClean="0">
                <a:latin typeface="Comic Sans MS" pitchFamily="66" charset="0"/>
              </a:rPr>
              <a:t> que des 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6093033" y="6376779"/>
            <a:ext cx="2890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Que 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donn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 les fl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  <a:endParaRPr lang="fr-FR" sz="8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qui ser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féc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dé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es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endParaRPr lang="fr-FR" sz="1600" dirty="0">
              <a:latin typeface="Comic Sans MS" pitchFamily="66" charset="0"/>
            </a:endParaRPr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7" y="2913861"/>
            <a:ext cx="1092972" cy="1048120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1755005" y="28713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8" y="5330765"/>
            <a:ext cx="1092972" cy="1048120"/>
          </a:xfrm>
          <a:prstGeom prst="rect">
            <a:avLst/>
          </a:prstGeom>
        </p:spPr>
      </p:pic>
      <p:sp>
        <p:nvSpPr>
          <p:cNvPr id="55" name="ZoneTexte 54"/>
          <p:cNvSpPr txBox="1"/>
          <p:nvPr/>
        </p:nvSpPr>
        <p:spPr>
          <a:xfrm>
            <a:off x="1755005" y="548549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633989" y="534912"/>
            <a:ext cx="1092972" cy="1048120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6830056" y="67708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60" name="Imag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52520" y="2889480"/>
            <a:ext cx="1092972" cy="1048120"/>
          </a:xfrm>
          <a:prstGeom prst="rect">
            <a:avLst/>
          </a:prstGeom>
        </p:spPr>
      </p:pic>
      <p:sp>
        <p:nvSpPr>
          <p:cNvPr id="61" name="ZoneTexte 60"/>
          <p:cNvSpPr txBox="1"/>
          <p:nvPr/>
        </p:nvSpPr>
        <p:spPr>
          <a:xfrm>
            <a:off x="6819877" y="28713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633990" y="5330765"/>
            <a:ext cx="1092972" cy="1048120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6830057" y="548549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471235" y="3816313"/>
            <a:ext cx="2331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les j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ille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</a:p>
          <a:p>
            <a:pPr algn="ctr"/>
            <a:r>
              <a:rPr lang="fr-FR" sz="800" dirty="0" smtClean="0">
                <a:solidFill>
                  <a:schemeClr val="accent6"/>
                </a:solidFill>
                <a:latin typeface="Comic Sans MS" pitchFamily="66" charset="0"/>
              </a:rPr>
              <a:t> </a:t>
            </a:r>
            <a:endParaRPr lang="fr-FR" sz="400" dirty="0">
              <a:solidFill>
                <a:schemeClr val="accent6"/>
              </a:solidFill>
              <a:latin typeface="Comic Sans MS" pitchFamily="66" charset="0"/>
            </a:endParaRPr>
          </a:p>
          <a:p>
            <a:pPr algn="ctr"/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endParaRPr lang="fr-FR" sz="1600" dirty="0" smtClean="0">
              <a:latin typeface="Comic Sans MS" pitchFamily="66" charset="0"/>
            </a:endParaRPr>
          </a:p>
          <a:p>
            <a:pPr algn="ctr"/>
            <a:r>
              <a:rPr lang="fr-FR" sz="400" dirty="0" smtClean="0">
                <a:latin typeface="Comic Sans MS" pitchFamily="66" charset="0"/>
              </a:rPr>
              <a:t> </a:t>
            </a:r>
            <a:endParaRPr lang="fr-FR" sz="4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les primevère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 </a:t>
            </a:r>
            <a:r>
              <a:rPr lang="fr-FR" sz="1600" dirty="0" smtClean="0">
                <a:latin typeface="Comic Sans MS" pitchFamily="66" charset="0"/>
              </a:rPr>
              <a:t>?</a:t>
            </a:r>
            <a:endParaRPr lang="fr-FR" sz="1600" dirty="0">
              <a:latin typeface="Comic Sans MS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76961" y="1548383"/>
            <a:ext cx="36286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brebi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    </a:t>
            </a:r>
            <a:r>
              <a:rPr lang="fr-FR" sz="1600" dirty="0" smtClean="0">
                <a:latin typeface="Times New Roman"/>
                <a:cs typeface="Times New Roman"/>
              </a:rPr>
              <a:t>●</a:t>
            </a:r>
            <a:r>
              <a:rPr lang="fr-FR" sz="1600" dirty="0" smtClean="0">
                <a:latin typeface="Comic Sans MS" pitchFamily="66" charset="0"/>
              </a:rPr>
              <a:t>           </a:t>
            </a:r>
            <a:r>
              <a:rPr lang="fr-FR" sz="1600" dirty="0" smtClean="0">
                <a:latin typeface="Times New Roman"/>
                <a:cs typeface="Times New Roman"/>
              </a:rPr>
              <a:t>●</a:t>
            </a:r>
            <a:r>
              <a:rPr lang="fr-FR" sz="1600" dirty="0" smtClean="0">
                <a:latin typeface="Comic Sans MS" pitchFamily="66" charset="0"/>
              </a:rPr>
              <a:t>  renard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  <a:r>
              <a:rPr lang="fr-FR" sz="1600" dirty="0" smtClean="0">
                <a:latin typeface="Comic Sans MS" pitchFamily="66" charset="0"/>
              </a:rPr>
              <a:t>  </a:t>
            </a:r>
          </a:p>
          <a:p>
            <a:r>
              <a:rPr lang="fr-FR" sz="400" dirty="0" smtClean="0">
                <a:latin typeface="Comic Sans MS" pitchFamily="66" charset="0"/>
              </a:rPr>
              <a:t> </a:t>
            </a:r>
          </a:p>
          <a:p>
            <a:r>
              <a:rPr lang="fr-FR" sz="1600" dirty="0" smtClean="0">
                <a:latin typeface="Comic Sans MS" pitchFamily="66" charset="0"/>
              </a:rPr>
              <a:t>jum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   </a:t>
            </a:r>
            <a:r>
              <a:rPr lang="fr-FR" sz="1600" dirty="0" smtClean="0">
                <a:latin typeface="Times New Roman"/>
                <a:cs typeface="Times New Roman"/>
              </a:rPr>
              <a:t>●</a:t>
            </a:r>
            <a:r>
              <a:rPr lang="fr-FR" sz="1600" dirty="0" smtClean="0">
                <a:latin typeface="Comic Sans MS" pitchFamily="66" charset="0"/>
              </a:rPr>
              <a:t>           </a:t>
            </a:r>
            <a:r>
              <a:rPr lang="fr-FR" sz="1600" dirty="0" smtClean="0">
                <a:latin typeface="Times New Roman"/>
                <a:cs typeface="Times New Roman"/>
              </a:rPr>
              <a:t>●</a:t>
            </a:r>
            <a:r>
              <a:rPr lang="fr-FR" sz="1600" dirty="0" smtClean="0">
                <a:latin typeface="Comic Sans MS" pitchFamily="66" charset="0"/>
              </a:rPr>
              <a:t>  agn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</a:p>
          <a:p>
            <a:endParaRPr lang="fr-FR" sz="400" dirty="0" smtClean="0">
              <a:latin typeface="Comic Sans MS" pitchFamily="66" charset="0"/>
            </a:endParaRPr>
          </a:p>
          <a:p>
            <a:r>
              <a:rPr lang="fr-FR" sz="1600" dirty="0" smtClean="0">
                <a:latin typeface="Comic Sans MS" pitchFamily="66" charset="0"/>
              </a:rPr>
              <a:t>renarde  </a:t>
            </a:r>
            <a:r>
              <a:rPr lang="fr-FR" sz="1600" dirty="0" smtClean="0">
                <a:latin typeface="Times New Roman"/>
                <a:cs typeface="Times New Roman"/>
              </a:rPr>
              <a:t>●</a:t>
            </a:r>
            <a:r>
              <a:rPr lang="fr-FR" sz="1600" dirty="0" smtClean="0">
                <a:latin typeface="Comic Sans MS" pitchFamily="66" charset="0"/>
              </a:rPr>
              <a:t>            </a:t>
            </a:r>
            <a:r>
              <a:rPr lang="fr-FR" sz="1600" dirty="0" smtClean="0">
                <a:latin typeface="Times New Roman"/>
                <a:cs typeface="Times New Roman"/>
              </a:rPr>
              <a:t>●</a:t>
            </a:r>
            <a:r>
              <a:rPr lang="fr-FR" sz="1600" dirty="0" smtClean="0">
                <a:latin typeface="Comic Sans MS" pitchFamily="66" charset="0"/>
              </a:rPr>
              <a:t> 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ain</a:t>
            </a:r>
            <a:endParaRPr lang="fr-FR" sz="16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2894" y="3761724"/>
            <a:ext cx="1273402" cy="100134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543" y="1024844"/>
            <a:ext cx="966621" cy="145241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451" y="5963045"/>
            <a:ext cx="1278029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6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6982373" y="115452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9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Aide </a:t>
            </a:r>
            <a:r>
              <a:rPr lang="fr-FR" sz="2800" b="1" dirty="0" smtClean="0">
                <a:latin typeface="KBTheFlowerFarm" pitchFamily="2" charset="0"/>
                <a:ea typeface="KBTheFlowerFarm" pitchFamily="2" charset="0"/>
              </a:rPr>
              <a:t>: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 p. 13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458268" y="352500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11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642844" y="352500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8 - 9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102715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KBTheFlowerFarm" pitchFamily="2" charset="0"/>
                <a:ea typeface="KBTheFlowerFarm" pitchFamily="2" charset="0"/>
              </a:defRPr>
            </a:lvl1pPr>
          </a:lstStyle>
          <a:p>
            <a:r>
              <a:rPr lang="fr-FR" dirty="0"/>
              <a:t>Aide : p. </a:t>
            </a:r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642844" y="589139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10 - 11</a:t>
            </a:r>
          </a:p>
        </p:txBody>
      </p:sp>
    </p:spTree>
    <p:extLst>
      <p:ext uri="{BB962C8B-B14F-4D97-AF65-F5344CB8AC3E}">
        <p14:creationId xmlns:p14="http://schemas.microsoft.com/office/powerpoint/2010/main" val="29704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3" y="244557"/>
            <a:ext cx="5041392" cy="23408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938" y="1995712"/>
            <a:ext cx="877594" cy="517835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3" y="4982574"/>
            <a:ext cx="5041392" cy="2340864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3" y="2607572"/>
            <a:ext cx="5041392" cy="2340864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655" y="228623"/>
            <a:ext cx="5041392" cy="2340864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5" y="4982574"/>
            <a:ext cx="5041392" cy="2340864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655" y="2607572"/>
            <a:ext cx="5041392" cy="234086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746314" y="1015199"/>
            <a:ext cx="32988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Quel est le j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où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se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</a:p>
          <a:p>
            <a:pPr algn="ctr"/>
            <a:r>
              <a:rPr lang="fr-FR" sz="400" dirty="0" smtClean="0">
                <a:latin typeface="Comic Sans MS" pitchFamily="66" charset="0"/>
              </a:rPr>
              <a:t> </a:t>
            </a:r>
            <a:endParaRPr lang="fr-FR" sz="4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des bla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gue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et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où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on </a:t>
            </a:r>
            <a:r>
              <a:rPr lang="fr-FR" sz="1600" dirty="0" smtClean="0">
                <a:latin typeface="Comic Sans MS" pitchFamily="66" charset="0"/>
              </a:rPr>
              <a:t>colle des</a:t>
            </a:r>
          </a:p>
          <a:p>
            <a:pPr algn="ctr"/>
            <a:r>
              <a:rPr lang="fr-FR" sz="400" dirty="0" smtClean="0">
                <a:latin typeface="Comic Sans MS" pitchFamily="66" charset="0"/>
              </a:rPr>
              <a:t> </a:t>
            </a:r>
            <a:endParaRPr lang="fr-FR" sz="4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ss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 do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des g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7" y="534912"/>
            <a:ext cx="1092972" cy="10481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735776" y="61091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03847" y="1311971"/>
            <a:ext cx="2966236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s’appelle 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ette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  <a:endParaRPr lang="fr-FR" sz="8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fl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 que l’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s’offre le 1</a:t>
            </a:r>
            <a:r>
              <a:rPr lang="fr-FR" sz="1600" baseline="30000" dirty="0" smtClean="0">
                <a:latin typeface="Comic Sans MS" pitchFamily="66" charset="0"/>
              </a:rPr>
              <a:t>er</a:t>
            </a:r>
          </a:p>
          <a:p>
            <a:pPr algn="ctr"/>
            <a:endParaRPr lang="fr-FR" sz="800" baseline="300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se port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 ch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ce ?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721914" y="3143243"/>
            <a:ext cx="21301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latin typeface="Comic Sans MS" pitchFamily="66" charset="0"/>
              </a:rPr>
              <a:t>Tr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400" dirty="0">
                <a:latin typeface="Comic Sans MS" pitchFamily="66" charset="0"/>
              </a:rPr>
              <a:t>ve la </a:t>
            </a:r>
            <a:r>
              <a:rPr lang="fr-FR" sz="1400" dirty="0" smtClean="0">
                <a:latin typeface="Comic Sans MS" pitchFamily="66" charset="0"/>
              </a:rPr>
              <a:t>Fr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400" dirty="0" smtClean="0">
                <a:latin typeface="Comic Sans MS" pitchFamily="66" charset="0"/>
              </a:rPr>
              <a:t>ce et l’Amérique du Sud sur le globe (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400" dirty="0" smtClean="0">
                <a:latin typeface="Comic Sans MS" pitchFamily="66" charset="0"/>
              </a:rPr>
              <a:t> r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400" dirty="0" smtClean="0">
                <a:latin typeface="Comic Sans MS" pitchFamily="66" charset="0"/>
              </a:rPr>
              <a:t>ge).</a:t>
            </a:r>
            <a:endParaRPr lang="fr-FR" sz="1600" dirty="0">
              <a:latin typeface="Comic Sans MS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30276" y="5983729"/>
            <a:ext cx="3672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  A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les anim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t-ils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peti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qu’ils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ent</a:t>
            </a:r>
            <a:r>
              <a:rPr lang="fr-FR" sz="1600" dirty="0" smtClean="0">
                <a:latin typeface="Comic Sans MS" pitchFamily="66" charset="0"/>
              </a:rPr>
              <a:t> le 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ps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de b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ien</a:t>
            </a:r>
            <a:r>
              <a:rPr lang="fr-FR" sz="1600" dirty="0" smtClean="0">
                <a:latin typeface="Comic Sans MS" pitchFamily="66" charset="0"/>
              </a:rPr>
              <a:t> gr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dir av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l’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000303" y="6168395"/>
            <a:ext cx="2890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Quel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frui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t-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m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g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er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en été ? 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latin typeface="Comic Sans MS" pitchFamily="66" charset="0"/>
              </a:rPr>
              <a:t>to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m</a:t>
            </a:r>
            <a:r>
              <a:rPr lang="fr-FR" sz="1600" dirty="0" smtClean="0">
                <a:latin typeface="Comic Sans MS" pitchFamily="66" charset="0"/>
              </a:rPr>
              <a:t>ne ?</a:t>
            </a:r>
            <a:endParaRPr lang="fr-FR" sz="1600" dirty="0">
              <a:latin typeface="Comic Sans MS" pitchFamily="66" charset="0"/>
            </a:endParaRPr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7" y="2913861"/>
            <a:ext cx="1092972" cy="1048120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1755005" y="28713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8938" y="5330765"/>
            <a:ext cx="1092972" cy="1048120"/>
          </a:xfrm>
          <a:prstGeom prst="rect">
            <a:avLst/>
          </a:prstGeom>
        </p:spPr>
      </p:pic>
      <p:sp>
        <p:nvSpPr>
          <p:cNvPr id="55" name="ZoneTexte 54"/>
          <p:cNvSpPr txBox="1"/>
          <p:nvPr/>
        </p:nvSpPr>
        <p:spPr>
          <a:xfrm>
            <a:off x="1755005" y="548549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555479" y="491139"/>
            <a:ext cx="1092972" cy="1048120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6830056" y="67708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60" name="Imag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490423" y="2835739"/>
            <a:ext cx="1092972" cy="1048120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962">
            <a:off x="5633990" y="5330765"/>
            <a:ext cx="1092972" cy="1048120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6830057" y="548549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03" y="3034004"/>
            <a:ext cx="1554560" cy="183099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154" y="1015199"/>
            <a:ext cx="928279" cy="1391623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1735776" y="3313889"/>
            <a:ext cx="31788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Les gib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lé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es</a:t>
            </a:r>
            <a:r>
              <a:rPr lang="fr-FR" sz="1600" dirty="0" smtClean="0">
                <a:latin typeface="Comic Sans MS" pitchFamily="66" charset="0"/>
              </a:rPr>
              <a:t> de mars et avril 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>
                <a:latin typeface="Comic Sans MS" pitchFamily="66" charset="0"/>
              </a:rPr>
              <a:t>des mom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>
                <a:latin typeface="Comic Sans MS" pitchFamily="66" charset="0"/>
              </a:rPr>
              <a:t> ass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ez</a:t>
            </a:r>
            <a:r>
              <a:rPr lang="fr-FR" sz="1600" dirty="0">
                <a:latin typeface="Comic Sans MS" pitchFamily="66" charset="0"/>
              </a:rPr>
              <a:t> c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>
                <a:latin typeface="Comic Sans MS" pitchFamily="66" charset="0"/>
              </a:rPr>
              <a:t>r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où</a:t>
            </a:r>
            <a:r>
              <a:rPr lang="fr-FR" sz="1600" dirty="0" smtClean="0">
                <a:latin typeface="Comic Sans MS" pitchFamily="66" charset="0"/>
              </a:rPr>
              <a:t> il se 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et</a:t>
            </a:r>
            <a:r>
              <a:rPr lang="fr-FR" sz="1600" dirty="0" smtClean="0">
                <a:latin typeface="Comic Sans MS" pitchFamily="66" charset="0"/>
              </a:rPr>
              <a:t> à pl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r et à grêl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</a:t>
            </a:r>
            <a:r>
              <a:rPr lang="fr-FR" sz="1600" dirty="0" smtClean="0">
                <a:latin typeface="Comic Sans MS" pitchFamily="66" charset="0"/>
              </a:rPr>
              <a:t>g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  <a:p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6506345" y="278081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KBTheFlowerFarm" pitchFamily="2" charset="0"/>
                <a:ea typeface="KBTheFlowerFarm" pitchFamily="2" charset="0"/>
              </a:rPr>
              <a:t>Les questions du printemps</a:t>
            </a:r>
            <a:endParaRPr lang="fr-FR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579825" y="3910889"/>
            <a:ext cx="3272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latin typeface="Comic Sans MS" pitchFamily="66" charset="0"/>
              </a:rPr>
              <a:t>D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>
                <a:latin typeface="Comic Sans MS" pitchFamily="66" charset="0"/>
              </a:rPr>
              <a:t> l’</a:t>
            </a: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400" dirty="0">
                <a:latin typeface="Comic Sans MS" pitchFamily="66" charset="0"/>
              </a:rPr>
              <a:t>émis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ph</a:t>
            </a:r>
            <a:r>
              <a:rPr lang="fr-FR" sz="1400" dirty="0">
                <a:latin typeface="Comic Sans MS" pitchFamily="66" charset="0"/>
              </a:rPr>
              <a:t>ère sud, les s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400" dirty="0">
                <a:latin typeface="Comic Sans MS" pitchFamily="66" charset="0"/>
              </a:rPr>
              <a:t>s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>
                <a:latin typeface="Comic Sans MS" pitchFamily="66" charset="0"/>
              </a:rPr>
              <a:t> s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400" dirty="0">
                <a:latin typeface="Comic Sans MS" pitchFamily="66" charset="0"/>
              </a:rPr>
              <a:t> </a:t>
            </a:r>
            <a:r>
              <a:rPr lang="fr-FR" sz="1400" dirty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400" dirty="0">
                <a:latin typeface="Comic Sans MS" pitchFamily="66" charset="0"/>
              </a:rPr>
              <a:t>versé</a:t>
            </a: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es</a:t>
            </a:r>
            <a:r>
              <a:rPr lang="fr-FR" sz="1400" dirty="0">
                <a:latin typeface="Comic Sans MS" pitchFamily="66" charset="0"/>
              </a:rPr>
              <a:t>. </a:t>
            </a:r>
            <a:r>
              <a:rPr lang="fr-FR" sz="1400" dirty="0" smtClean="0">
                <a:latin typeface="Comic Sans MS" pitchFamily="66" charset="0"/>
              </a:rPr>
              <a:t>Qu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400" dirty="0" smtClean="0">
                <a:latin typeface="Comic Sans MS" pitchFamily="66" charset="0"/>
              </a:rPr>
              <a:t> est la s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400" dirty="0" smtClean="0">
                <a:latin typeface="Comic Sans MS" pitchFamily="66" charset="0"/>
              </a:rPr>
              <a:t>s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400" dirty="0" smtClean="0">
                <a:latin typeface="Comic Sans MS" pitchFamily="66" charset="0"/>
              </a:rPr>
              <a:t> 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400" dirty="0" smtClean="0">
                <a:latin typeface="Comic Sans MS" pitchFamily="66" charset="0"/>
              </a:rPr>
              <a:t> Amérique du Sud lorsque c’est le pr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400" dirty="0" smtClean="0">
                <a:latin typeface="Comic Sans MS" pitchFamily="66" charset="0"/>
              </a:rPr>
              <a:t>t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ps</a:t>
            </a:r>
            <a:r>
              <a:rPr lang="fr-FR" sz="1400" dirty="0" smtClean="0">
                <a:latin typeface="Comic Sans MS" pitchFamily="66" charset="0"/>
              </a:rPr>
              <a:t> 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400" dirty="0" smtClean="0">
                <a:latin typeface="Comic Sans MS" pitchFamily="66" charset="0"/>
              </a:rPr>
              <a:t> Fr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400" dirty="0" smtClean="0">
                <a:latin typeface="Comic Sans MS" pitchFamily="66" charset="0"/>
              </a:rPr>
              <a:t>ce ?</a:t>
            </a:r>
            <a:endParaRPr lang="fr-FR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6982373" y="115452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14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Aide </a:t>
            </a:r>
            <a:r>
              <a:rPr lang="fr-FR" sz="2800" b="1" dirty="0" smtClean="0">
                <a:latin typeface="KBTheFlowerFarm" pitchFamily="2" charset="0"/>
                <a:ea typeface="KBTheFlowerFarm" pitchFamily="2" charset="0"/>
              </a:rPr>
              <a:t>: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 p. 15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458268" y="352500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18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642844" y="352500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16</a:t>
            </a:r>
            <a:endParaRPr lang="fr-FR" sz="2800" dirty="0">
              <a:latin typeface="KBTheFlowerFarm" pitchFamily="2" charset="0"/>
              <a:ea typeface="KBTheFlowerFarm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102715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KBTheFlowerFarm" pitchFamily="2" charset="0"/>
                <a:ea typeface="KBTheFlowerFarm" pitchFamily="2" charset="0"/>
              </a:defRPr>
            </a:lvl1pPr>
          </a:lstStyle>
          <a:p>
            <a:r>
              <a:rPr lang="fr-FR" dirty="0"/>
              <a:t>Aide : p. </a:t>
            </a:r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642844" y="589139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KBTheFlowerFarm" pitchFamily="2" charset="0"/>
                <a:ea typeface="KBTheFlowerFarm" pitchFamily="2" charset="0"/>
              </a:rPr>
              <a:t>Aide : p. </a:t>
            </a:r>
            <a:r>
              <a:rPr lang="fr-FR" sz="2800" dirty="0" smtClean="0">
                <a:latin typeface="KBTheFlowerFarm" pitchFamily="2" charset="0"/>
                <a:ea typeface="KBTheFlowerFarm" pitchFamily="2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09974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50156" y="324247"/>
            <a:ext cx="9793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Crédits </a:t>
            </a:r>
            <a:r>
              <a:rPr lang="fr-FR" dirty="0" smtClean="0"/>
              <a:t>: conception : </a:t>
            </a:r>
            <a:r>
              <a:rPr lang="fr-FR" dirty="0" err="1" smtClean="0"/>
              <a:t>lesjourneessonttropcourtes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               photos : © Tous droits réservés éditions PEMF</a:t>
            </a:r>
          </a:p>
          <a:p>
            <a:endParaRPr lang="fr-FR" dirty="0"/>
          </a:p>
          <a:p>
            <a:r>
              <a:rPr lang="fr-FR" dirty="0" smtClean="0"/>
              <a:t>                police </a:t>
            </a:r>
            <a:r>
              <a:rPr lang="fr-FR" dirty="0"/>
              <a:t>: </a:t>
            </a:r>
            <a:r>
              <a:rPr lang="fr-FR" dirty="0" smtClean="0"/>
              <a:t>                                          </a:t>
            </a:r>
            <a:r>
              <a:rPr lang="fr-FR" dirty="0" smtClean="0"/>
              <a:t>                  </a:t>
            </a:r>
            <a:r>
              <a:rPr lang="fr-FR" smtClean="0"/>
              <a:t>(www.dafont.com/fr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333" y="1365639"/>
            <a:ext cx="3168351" cy="40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8268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510</Words>
  <Application>Microsoft Office PowerPoint</Application>
  <PresentationFormat>Personnalisé</PresentationFormat>
  <Paragraphs>120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</dc:creator>
  <cp:lastModifiedBy>Laura</cp:lastModifiedBy>
  <cp:revision>57</cp:revision>
  <cp:lastPrinted>2018-01-31T21:51:43Z</cp:lastPrinted>
  <dcterms:created xsi:type="dcterms:W3CDTF">2018-01-31T18:53:39Z</dcterms:created>
  <dcterms:modified xsi:type="dcterms:W3CDTF">2018-03-28T08:10:16Z</dcterms:modified>
</cp:coreProperties>
</file>