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98"/>
    <a:srgbClr val="FDEF35"/>
    <a:srgbClr val="FCF336"/>
    <a:srgbClr val="CC00CC"/>
    <a:srgbClr val="FFEC79"/>
    <a:srgbClr val="FFF3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14" y="-84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BE103-0FF8-4B8D-9F41-F2487171EE15}" type="datetimeFigureOut">
              <a:rPr lang="fr-FR" smtClean="0"/>
              <a:t>27/08/2015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A8E7F-18E8-4524-8109-0DA479C897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779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A8E7F-18E8-4524-8109-0DA479C8972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591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A8E7F-18E8-4524-8109-0DA479C8972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591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A8E7F-18E8-4524-8109-0DA479C8972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591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A8E7F-18E8-4524-8109-0DA479C8972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591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A8E7F-18E8-4524-8109-0DA479C8972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591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27/08/2015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647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27/08/2015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85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27/08/2015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50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27/08/2015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589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27/08/2015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50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27/08/2015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8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27/08/2015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89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27/08/2015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74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27/08/2015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39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27/08/2015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78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27/08/2015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8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67E7-315A-4FB7-AD79-1758F379FEE4}" type="datetimeFigureOut">
              <a:rPr lang="fr-FR" smtClean="0"/>
              <a:t>27/08/2015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53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80" y="131265"/>
            <a:ext cx="4933293" cy="89648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930974" y="198917"/>
            <a:ext cx="3575948" cy="81340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s’y, si - dans, d’en – </a:t>
            </a:r>
          </a:p>
          <a:p>
            <a:pPr algn="ctr">
              <a:lnSpc>
                <a:spcPct val="80000"/>
              </a:lnSpc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sans, s’en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09930" y="1081298"/>
            <a:ext cx="4911942" cy="4507141"/>
          </a:xfrm>
          <a:prstGeom prst="roundRect">
            <a:avLst>
              <a:gd name="adj" fmla="val 5009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9" name="Larme 8"/>
          <p:cNvSpPr/>
          <p:nvPr/>
        </p:nvSpPr>
        <p:spPr>
          <a:xfrm>
            <a:off x="450156" y="329505"/>
            <a:ext cx="589465" cy="452984"/>
          </a:xfrm>
          <a:prstGeom prst="teardrop">
            <a:avLst/>
          </a:prstGeom>
          <a:solidFill>
            <a:srgbClr val="FFFE98"/>
          </a:solidFill>
          <a:ln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60" name="Rectangle à coins arrondis 59"/>
          <p:cNvSpPr/>
          <p:nvPr/>
        </p:nvSpPr>
        <p:spPr>
          <a:xfrm>
            <a:off x="371757" y="4284687"/>
            <a:ext cx="4398879" cy="1143838"/>
          </a:xfrm>
          <a:prstGeom prst="roundRect">
            <a:avLst>
              <a:gd name="adj" fmla="val 10188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82355" y="461873"/>
            <a:ext cx="673675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eRonde" panose="02000503000000000000" pitchFamily="2" charset="0"/>
              </a:rPr>
              <a:t>O1</a:t>
            </a:r>
            <a:endParaRPr lang="fr-FR" sz="1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eRonde" panose="02000503000000000000" pitchFamily="2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553" y="468263"/>
            <a:ext cx="793528" cy="605661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345001" y="586993"/>
            <a:ext cx="645064" cy="428490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sz="27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88201" y="5868863"/>
            <a:ext cx="4933672" cy="1563808"/>
          </a:xfrm>
          <a:prstGeom prst="roundRect">
            <a:avLst>
              <a:gd name="adj" fmla="val 8054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340605" y="5588439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AutoShape 14"/>
          <p:cNvSpPr>
            <a:spLocks noChangeArrowheads="1"/>
          </p:cNvSpPr>
          <p:nvPr/>
        </p:nvSpPr>
        <p:spPr bwMode="auto">
          <a:xfrm>
            <a:off x="338331" y="5953489"/>
            <a:ext cx="1806439" cy="277812"/>
          </a:xfrm>
          <a:prstGeom prst="roundRect">
            <a:avLst>
              <a:gd name="adj" fmla="val 36366"/>
            </a:avLst>
          </a:prstGeom>
          <a:solidFill>
            <a:srgbClr val="FFFE98"/>
          </a:solidFill>
          <a:ln w="19050" cap="rnd" algn="in">
            <a:solidFill>
              <a:srgbClr val="FFC000"/>
            </a:solidFill>
            <a:prstDash val="dash"/>
            <a:round/>
            <a:headEnd/>
            <a:tailEnd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Indique le mot correct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3042444" y="5736076"/>
            <a:ext cx="1649849" cy="377825"/>
          </a:xfrm>
          <a:prstGeom prst="ellipse">
            <a:avLst/>
          </a:prstGeom>
          <a:solidFill>
            <a:srgbClr val="FCF336"/>
          </a:solidFill>
          <a:ln>
            <a:solidFill>
              <a:srgbClr val="FFC00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3181206" y="5731811"/>
            <a:ext cx="138520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09930" y="6228903"/>
            <a:ext cx="4827284" cy="129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8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Il ____ prend vraiment mal ! : </a:t>
            </a:r>
            <a:r>
              <a:rPr lang="fr-FR" sz="1300" dirty="0" smtClean="0">
                <a:latin typeface="Amandine" pitchFamily="2" charset="0"/>
              </a:rPr>
              <a:t>si – s’y</a:t>
            </a:r>
          </a:p>
          <a:p>
            <a:pPr marL="228600" indent="-228600">
              <a:lnSpc>
                <a:spcPct val="8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Elle ne ____ est pas rendu compte : </a:t>
            </a:r>
            <a:r>
              <a:rPr lang="fr-FR" sz="1300" dirty="0" smtClean="0">
                <a:latin typeface="Amandine" pitchFamily="2" charset="0"/>
              </a:rPr>
              <a:t>s’en - sans</a:t>
            </a:r>
          </a:p>
          <a:p>
            <a:pPr marL="228600" indent="-228600">
              <a:lnSpc>
                <a:spcPct val="8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Reprends de l’eau, même si tu viens ____ boire. : </a:t>
            </a:r>
            <a:r>
              <a:rPr lang="fr-FR" sz="1300" dirty="0" smtClean="0">
                <a:latin typeface="Amandine" pitchFamily="2" charset="0"/>
              </a:rPr>
              <a:t>dans – d’en</a:t>
            </a:r>
          </a:p>
          <a:p>
            <a:pPr marL="228600" indent="-228600">
              <a:lnSpc>
                <a:spcPct val="8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Nous sommes ____ contents pour toi ! : </a:t>
            </a:r>
            <a:r>
              <a:rPr lang="fr-FR" sz="1300" dirty="0" smtClean="0">
                <a:latin typeface="Amandine" pitchFamily="2" charset="0"/>
              </a:rPr>
              <a:t>si – s’y</a:t>
            </a:r>
          </a:p>
          <a:p>
            <a:pPr marL="228600" indent="-228600">
              <a:lnSpc>
                <a:spcPct val="8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Je reviens ____ quelques jours. : </a:t>
            </a:r>
            <a:r>
              <a:rPr lang="fr-FR" sz="1300" dirty="0" smtClean="0">
                <a:latin typeface="Amandine" pitchFamily="2" charset="0"/>
              </a:rPr>
              <a:t>dans – d’en</a:t>
            </a:r>
          </a:p>
          <a:p>
            <a:pPr marL="228600" indent="-228600">
              <a:lnSpc>
                <a:spcPct val="8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____ lui, je n’y arriverai pas ! : </a:t>
            </a:r>
            <a:r>
              <a:rPr lang="fr-FR" sz="1300" dirty="0" smtClean="0">
                <a:latin typeface="Amandine" pitchFamily="2" charset="0"/>
              </a:rPr>
              <a:t>s’en - sans</a:t>
            </a:r>
          </a:p>
          <a:p>
            <a:pPr marL="228600" indent="-228600">
              <a:lnSpc>
                <a:spcPct val="80000"/>
              </a:lnSpc>
              <a:buAutoNum type="arabicPeriod"/>
            </a:pPr>
            <a:endParaRPr lang="fr-FR" sz="1000" dirty="0" smtClean="0">
              <a:latin typeface="Short Stack" panose="02010500040000000007" pitchFamily="2" charset="0"/>
            </a:endParaRPr>
          </a:p>
          <a:p>
            <a:pPr marL="228600" indent="-228600">
              <a:lnSpc>
                <a:spcPct val="80000"/>
              </a:lnSpc>
              <a:buAutoNum type="arabicPeriod"/>
            </a:pPr>
            <a:endParaRPr lang="fr-FR" sz="1000" dirty="0" smtClean="0">
              <a:latin typeface="Short Stack" panose="02010500040000000007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 rot="10800000">
            <a:off x="338331" y="7237594"/>
            <a:ext cx="47397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s’y   2. s’en   3. d’en    4. si    5. dans    6. sans </a:t>
            </a:r>
            <a:endParaRPr lang="fr-FR" sz="800" dirty="0"/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297" y="131266"/>
            <a:ext cx="5023583" cy="8623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6" name="Rectangle à coins arrondis 35"/>
          <p:cNvSpPr/>
          <p:nvPr/>
        </p:nvSpPr>
        <p:spPr>
          <a:xfrm>
            <a:off x="5545177" y="1062193"/>
            <a:ext cx="4973897" cy="3393287"/>
          </a:xfrm>
          <a:prstGeom prst="roundRect">
            <a:avLst>
              <a:gd name="adj" fmla="val 6370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38" name="Larme 37"/>
          <p:cNvSpPr/>
          <p:nvPr/>
        </p:nvSpPr>
        <p:spPr>
          <a:xfrm>
            <a:off x="5802278" y="310402"/>
            <a:ext cx="589465" cy="452984"/>
          </a:xfrm>
          <a:prstGeom prst="teardrop">
            <a:avLst/>
          </a:prstGeom>
          <a:solidFill>
            <a:srgbClr val="FFFE98"/>
          </a:solidFill>
          <a:ln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5834477" y="442770"/>
            <a:ext cx="673675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eRonde" panose="02000503000000000000" pitchFamily="2" charset="0"/>
              </a:rPr>
              <a:t>O2</a:t>
            </a:r>
            <a:endParaRPr lang="fr-FR" sz="1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eRonde" panose="02000503000000000000" pitchFamily="2" charset="0"/>
            </a:endParaRPr>
          </a:p>
        </p:txBody>
      </p:sp>
      <p:pic>
        <p:nvPicPr>
          <p:cNvPr id="40" name="Image 39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078" y="479558"/>
            <a:ext cx="749304" cy="578337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9665247" y="599260"/>
            <a:ext cx="645064" cy="428490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sz="27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5525370" y="4797382"/>
            <a:ext cx="4971975" cy="2223609"/>
          </a:xfrm>
          <a:prstGeom prst="roundRect">
            <a:avLst>
              <a:gd name="adj" fmla="val 8054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5568917" y="4555692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AutoShape 14"/>
          <p:cNvSpPr>
            <a:spLocks noChangeArrowheads="1"/>
          </p:cNvSpPr>
          <p:nvPr/>
        </p:nvSpPr>
        <p:spPr bwMode="auto">
          <a:xfrm>
            <a:off x="5638900" y="4892242"/>
            <a:ext cx="1738504" cy="277812"/>
          </a:xfrm>
          <a:prstGeom prst="roundRect">
            <a:avLst>
              <a:gd name="adj" fmla="val 36366"/>
            </a:avLst>
          </a:prstGeom>
          <a:solidFill>
            <a:srgbClr val="FFFE98"/>
          </a:solidFill>
          <a:ln w="19050" cap="rnd" algn="in">
            <a:solidFill>
              <a:srgbClr val="FFC000"/>
            </a:solidFill>
            <a:prstDash val="dash"/>
            <a:round/>
            <a:headEnd/>
            <a:tailEnd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Indique le mot correct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Ellipse 46"/>
          <p:cNvSpPr/>
          <p:nvPr/>
        </p:nvSpPr>
        <p:spPr>
          <a:xfrm>
            <a:off x="8515052" y="4673291"/>
            <a:ext cx="1584176" cy="377825"/>
          </a:xfrm>
          <a:prstGeom prst="ellipse">
            <a:avLst/>
          </a:prstGeom>
          <a:solidFill>
            <a:srgbClr val="FCF336"/>
          </a:solidFill>
          <a:ln>
            <a:solidFill>
              <a:srgbClr val="FFC00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8704459" y="4673291"/>
            <a:ext cx="1351921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5507379" y="5220498"/>
            <a:ext cx="498996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Je ne sais pas ____ chaussures choisir : </a:t>
            </a:r>
            <a:r>
              <a:rPr lang="fr-FR" sz="1300" dirty="0" smtClean="0">
                <a:latin typeface="Amandine" pitchFamily="2" charset="0"/>
              </a:rPr>
              <a:t>quels, qu’elles</a:t>
            </a:r>
            <a:r>
              <a:rPr lang="fr-FR" sz="1300" smtClean="0">
                <a:latin typeface="Amandine" pitchFamily="2" charset="0"/>
              </a:rPr>
              <a:t>, quelles</a:t>
            </a:r>
            <a:endParaRPr lang="fr-FR" sz="1300" dirty="0" smtClean="0">
              <a:latin typeface="Amandine" pitchFamily="2" charset="0"/>
            </a:endParaRPr>
          </a:p>
          <a:p>
            <a:pPr marL="228600" indent="-228600"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Il aimerait ____ lui dise oui. : </a:t>
            </a:r>
            <a:r>
              <a:rPr lang="fr-FR" sz="1300" dirty="0" smtClean="0">
                <a:latin typeface="Amandine" pitchFamily="2" charset="0"/>
              </a:rPr>
              <a:t>quelle, qu’elle, quels</a:t>
            </a:r>
            <a:endParaRPr lang="fr-FR" sz="1000" dirty="0" smtClean="0">
              <a:latin typeface="Short Stack" panose="02010500040000000007" pitchFamily="2" charset="0"/>
            </a:endParaRPr>
          </a:p>
          <a:p>
            <a:pPr marL="228600" indent="-228600"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____ jour sommes-nous ? : </a:t>
            </a:r>
            <a:r>
              <a:rPr lang="fr-FR" sz="1300" dirty="0" smtClean="0">
                <a:latin typeface="Amandine" pitchFamily="2" charset="0"/>
              </a:rPr>
              <a:t>quel, quels, qu’elle</a:t>
            </a:r>
          </a:p>
          <a:p>
            <a:pPr marL="228600" indent="-228600">
              <a:buAutoNum type="arabicPeriod"/>
            </a:pPr>
            <a:endParaRPr lang="fr-FR" sz="1300" dirty="0" smtClean="0">
              <a:latin typeface="Amandine" pitchFamily="2" charset="0"/>
            </a:endParaRPr>
          </a:p>
          <a:p>
            <a:pPr marL="228600" indent="-228600">
              <a:buFontTx/>
              <a:buAutoNum type="arabicPeriod"/>
            </a:pPr>
            <a:r>
              <a:rPr lang="fr-FR" sz="1000" dirty="0">
                <a:latin typeface="Short Stack" panose="02010500040000000007" pitchFamily="2" charset="0"/>
              </a:rPr>
              <a:t>Ton oncle, on ____ croisé hier</a:t>
            </a:r>
            <a:r>
              <a:rPr lang="fr-FR" sz="1000" dirty="0" smtClean="0">
                <a:latin typeface="Short Stack" panose="02010500040000000007" pitchFamily="2" charset="0"/>
              </a:rPr>
              <a:t>. : </a:t>
            </a:r>
            <a:r>
              <a:rPr lang="fr-FR" sz="1300" dirty="0" smtClean="0">
                <a:latin typeface="Amandine" pitchFamily="2" charset="0"/>
              </a:rPr>
              <a:t>la</a:t>
            </a:r>
            <a:r>
              <a:rPr lang="fr-FR" sz="1300" dirty="0">
                <a:latin typeface="Amandine" pitchFamily="2" charset="0"/>
              </a:rPr>
              <a:t>, là, l’a</a:t>
            </a:r>
          </a:p>
          <a:p>
            <a:pPr marL="228600" indent="-228600"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Il faut débarrasser ____ table. : </a:t>
            </a:r>
            <a:r>
              <a:rPr lang="fr-FR" sz="1300" dirty="0">
                <a:latin typeface="Amandine" pitchFamily="2" charset="0"/>
              </a:rPr>
              <a:t>l</a:t>
            </a:r>
            <a:r>
              <a:rPr lang="fr-FR" sz="1300" dirty="0" smtClean="0">
                <a:latin typeface="Amandine" pitchFamily="2" charset="0"/>
              </a:rPr>
              <a:t>a, là, l’a </a:t>
            </a:r>
          </a:p>
          <a:p>
            <a:pPr marL="228600" indent="-228600"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Tu as retrouvé mon stylo, il est ____ : </a:t>
            </a:r>
            <a:r>
              <a:rPr lang="fr-FR" sz="1300" dirty="0" smtClean="0">
                <a:latin typeface="Amandine" pitchFamily="2" charset="0"/>
              </a:rPr>
              <a:t>la, là, l’a </a:t>
            </a:r>
          </a:p>
          <a:p>
            <a:pPr marL="228600" indent="-228600">
              <a:buAutoNum type="arabicPeriod"/>
            </a:pPr>
            <a:endParaRPr lang="fr-FR" sz="1000" dirty="0" smtClean="0">
              <a:latin typeface="Short Stack" panose="02010500040000000007" pitchFamily="2" charset="0"/>
            </a:endParaRPr>
          </a:p>
          <a:p>
            <a:pPr marL="228600" indent="-228600">
              <a:buAutoNum type="arabicPeriod"/>
            </a:pPr>
            <a:endParaRPr lang="fr-FR" sz="1000" dirty="0" smtClean="0">
              <a:latin typeface="Short Stack" panose="02010500040000000007" pitchFamily="2" charset="0"/>
            </a:endParaRPr>
          </a:p>
        </p:txBody>
      </p:sp>
      <p:sp>
        <p:nvSpPr>
          <p:cNvPr id="50" name="Rectangle 49"/>
          <p:cNvSpPr/>
          <p:nvPr/>
        </p:nvSpPr>
        <p:spPr>
          <a:xfrm rot="10800000">
            <a:off x="5719519" y="6761280"/>
            <a:ext cx="47397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Quelles    2. qu’elle    3. quel     4. l’a     5. la     6. là</a:t>
            </a:r>
            <a:endParaRPr lang="fr-FR" sz="800" dirty="0"/>
          </a:p>
        </p:txBody>
      </p:sp>
      <p:sp>
        <p:nvSpPr>
          <p:cNvPr id="51" name="ZoneTexte 50"/>
          <p:cNvSpPr txBox="1"/>
          <p:nvPr/>
        </p:nvSpPr>
        <p:spPr>
          <a:xfrm>
            <a:off x="6262603" y="198918"/>
            <a:ext cx="3575948" cy="81340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q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uel(s), quelle(s), qu’elle(s)</a:t>
            </a:r>
          </a:p>
          <a:p>
            <a:pPr algn="ctr">
              <a:lnSpc>
                <a:spcPct val="80000"/>
              </a:lnSpc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Là, l’a, la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379420" y="1260351"/>
            <a:ext cx="2205070" cy="2808312"/>
          </a:xfrm>
          <a:prstGeom prst="roundRect">
            <a:avLst>
              <a:gd name="adj" fmla="val 10188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63720" y="1260351"/>
            <a:ext cx="1481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Fineliner Script" pitchFamily="50" charset="0"/>
              </a:rPr>
              <a:t>s</a:t>
            </a:r>
            <a:r>
              <a:rPr lang="fr-FR" sz="2000" dirty="0" smtClean="0">
                <a:latin typeface="Fineliner Script" pitchFamily="50" charset="0"/>
              </a:rPr>
              <a:t>’y, si</a:t>
            </a: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378147" y="1649859"/>
            <a:ext cx="2315841" cy="235449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* Quand on remplace il/elle par JE, 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s'y</a:t>
            </a: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devient 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m'y</a:t>
            </a: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 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 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Il </a:t>
            </a:r>
            <a:r>
              <a:rPr kumimoji="0" lang="fr-FR" altLang="fr-FR" sz="1300" i="0" u="sng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s'y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 rend. Je </a:t>
            </a:r>
            <a:r>
              <a:rPr kumimoji="0" lang="fr-FR" altLang="fr-FR" sz="1300" i="0" u="sng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m'y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 rends.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* </a:t>
            </a: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Si</a:t>
            </a: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introduit</a:t>
            </a:r>
            <a:r>
              <a:rPr kumimoji="0" lang="fr-FR" altLang="fr-FR" sz="1000" i="0" u="none" strike="noStrike" cap="none" normalizeH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une condition, exprime une affirmation (=oui), signifie « tellement ».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300" i="0" u="sng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Si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tu viens, c’est super !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300" u="sng" dirty="0" smtClean="0">
                <a:latin typeface="Amandine" pitchFamily="2" charset="0"/>
                <a:cs typeface="Arial" pitchFamily="34" charset="0"/>
              </a:rPr>
              <a:t>Si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(=oui), il faut être à l’heure !</a:t>
            </a:r>
            <a:endParaRPr kumimoji="0" lang="fr-FR" altLang="fr-FR" sz="1300" i="0" u="none" strike="noStrike" cap="none" normalizeH="0" baseline="0" dirty="0" smtClean="0">
              <a:ln>
                <a:noFill/>
              </a:ln>
              <a:effectLst/>
              <a:latin typeface="Amandine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Il est  </a:t>
            </a:r>
            <a:r>
              <a:rPr kumimoji="0" lang="fr-FR" altLang="fr-FR" sz="1300" i="0" u="sng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si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(=tellement) grand. </a:t>
            </a:r>
            <a:endParaRPr kumimoji="0" lang="fr-FR" altLang="fr-FR" sz="900" u="none" strike="noStrike" cap="none" normalizeH="0" baseline="0" dirty="0" smtClean="0">
              <a:ln>
                <a:noFill/>
              </a:ln>
              <a:effectLst/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53" name="Rectangle à coins arrondis 52"/>
          <p:cNvSpPr/>
          <p:nvPr/>
        </p:nvSpPr>
        <p:spPr>
          <a:xfrm>
            <a:off x="2786325" y="1260351"/>
            <a:ext cx="2205070" cy="3195130"/>
          </a:xfrm>
          <a:prstGeom prst="roundRect">
            <a:avLst>
              <a:gd name="adj" fmla="val 7596"/>
            </a:avLst>
          </a:prstGeom>
          <a:solidFill>
            <a:schemeClr val="bg1"/>
          </a:solidFill>
          <a:ln w="12700">
            <a:solidFill>
              <a:srgbClr val="FFC000"/>
            </a:solidFill>
          </a:ln>
          <a:effectLst>
            <a:outerShdw blurRad="63500" sx="102000" sy="102000" algn="ctr" rotWithShape="0">
              <a:schemeClr val="bg1">
                <a:lumMod val="8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3135615" y="1260351"/>
            <a:ext cx="1481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Fineliner Script" pitchFamily="50" charset="0"/>
              </a:rPr>
              <a:t>d</a:t>
            </a:r>
            <a:r>
              <a:rPr lang="fr-FR" sz="2000" dirty="0" smtClean="0">
                <a:latin typeface="Fineliner Script" pitchFamily="50" charset="0"/>
              </a:rPr>
              <a:t>ans, d’en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811626" y="1620391"/>
            <a:ext cx="21784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* </a:t>
            </a:r>
            <a:r>
              <a:rPr lang="fr-FR" altLang="fr-FR" sz="1300" dirty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d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ans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est une préposition qui introduit un GN complément circonstanciel.</a:t>
            </a:r>
            <a:endParaRPr lang="fr-FR" altLang="fr-FR" sz="1000" dirty="0">
              <a:solidFill>
                <a:prstClr val="black"/>
              </a:solidFill>
              <a:latin typeface="Short Stack" panose="02010500040000000007" pitchFamily="2" charset="0"/>
              <a:cs typeface="Arial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</a:pPr>
            <a:r>
              <a:rPr lang="fr-FR" altLang="fr-FR" sz="1300" u="sng" dirty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d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ans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ma rue…</a:t>
            </a:r>
          </a:p>
          <a:p>
            <a:pPr lvl="0" algn="ctr" defTabSz="914400" eaLnBrk="0" fontAlgn="base" hangingPunct="0">
              <a:spcBef>
                <a:spcPct val="0"/>
              </a:spcBef>
            </a:pPr>
            <a:r>
              <a:rPr lang="fr-FR" altLang="fr-FR" sz="1300" u="sng" dirty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d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ans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une heure…</a:t>
            </a:r>
            <a:endParaRPr lang="fr-FR" altLang="fr-FR" sz="13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799640" y="2700511"/>
            <a:ext cx="23222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*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d’en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est suivi d’un infinitif. On peut le remplacer par « de … cela »</a:t>
            </a:r>
          </a:p>
          <a:p>
            <a:pPr lvl="0" defTabSz="914400" fontAlgn="base">
              <a:spcBef>
                <a:spcPct val="0"/>
              </a:spcBef>
            </a:pP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Les </a:t>
            </a:r>
            <a:r>
              <a:rPr lang="fr-FR" altLang="fr-FR" sz="1300" spc="-15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rats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, </a:t>
            </a:r>
            <a:r>
              <a:rPr lang="fr-FR" altLang="fr-FR" sz="1300" spc="-15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je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viens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d’en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voir !</a:t>
            </a:r>
          </a:p>
          <a:p>
            <a:pPr lvl="0" defTabSz="914400" fontAlgn="base">
              <a:spcBef>
                <a:spcPct val="0"/>
              </a:spcBef>
            </a:pP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Je viens de voir cela.</a:t>
            </a:r>
            <a:endParaRPr lang="fr-FR" altLang="fr-FR" sz="13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813660" y="3780631"/>
            <a:ext cx="217640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On le trouve aussi dans les expressions comme « </a:t>
            </a:r>
            <a:r>
              <a:rPr lang="fr-FR" altLang="fr-FR" sz="12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d’en face, d’en haut, d’en bas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 »</a:t>
            </a:r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898381" y="4224107"/>
            <a:ext cx="1481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Fineliner Script" pitchFamily="50" charset="0"/>
              </a:rPr>
              <a:t>sans, s’en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71757" y="4551362"/>
            <a:ext cx="2322232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*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sans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est le contraire de avec. Il est suivi d’un verbe à l’infinitif ou d’un nom ou GN.</a:t>
            </a:r>
          </a:p>
          <a:p>
            <a:pPr lvl="0" defTabSz="914400" fontAlgn="base">
              <a:spcBef>
                <a:spcPct val="0"/>
              </a:spcBef>
            </a:pP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Il part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sans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(avec) ses clés.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665901" y="4551361"/>
            <a:ext cx="2322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*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s’en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est suivi d’un verbe conjugué :</a:t>
            </a:r>
          </a:p>
          <a:p>
            <a:pPr lvl="0" defTabSz="914400" fontAlgn="base">
              <a:spcBef>
                <a:spcPct val="0"/>
              </a:spcBef>
            </a:pP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Il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s’en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va dans quelques </a:t>
            </a:r>
          </a:p>
          <a:p>
            <a:pPr lvl="0" defTabSz="914400" fontAlgn="base">
              <a:spcBef>
                <a:spcPct val="0"/>
              </a:spcBef>
            </a:pPr>
            <a:r>
              <a:rPr lang="fr-FR" altLang="fr-FR" sz="1300" dirty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      minutes </a:t>
            </a:r>
          </a:p>
        </p:txBody>
      </p:sp>
      <p:sp>
        <p:nvSpPr>
          <p:cNvPr id="55" name="Rectangle à coins arrondis 54"/>
          <p:cNvSpPr/>
          <p:nvPr/>
        </p:nvSpPr>
        <p:spPr>
          <a:xfrm>
            <a:off x="5696428" y="1260351"/>
            <a:ext cx="2205070" cy="3024336"/>
          </a:xfrm>
          <a:prstGeom prst="roundRect">
            <a:avLst>
              <a:gd name="adj" fmla="val 7164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5696428" y="1260351"/>
            <a:ext cx="2231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latin typeface="Fineliner Script" pitchFamily="50" charset="0"/>
              </a:rPr>
              <a:t>q</a:t>
            </a:r>
            <a:r>
              <a:rPr lang="fr-FR" sz="1800" dirty="0" smtClean="0">
                <a:latin typeface="Fineliner Script" pitchFamily="50" charset="0"/>
              </a:rPr>
              <a:t>uel(s), quelle(s), qu’elle(s)</a:t>
            </a:r>
          </a:p>
        </p:txBody>
      </p:sp>
      <p:sp>
        <p:nvSpPr>
          <p:cNvPr id="64" name="Rectangle 1"/>
          <p:cNvSpPr>
            <a:spLocks noChangeArrowheads="1"/>
          </p:cNvSpPr>
          <p:nvPr/>
        </p:nvSpPr>
        <p:spPr bwMode="auto">
          <a:xfrm>
            <a:off x="5696428" y="1576253"/>
            <a:ext cx="2315841" cy="27084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* On écrit qu’elle(s)</a:t>
            </a:r>
            <a:r>
              <a:rPr kumimoji="0" lang="fr-FR" altLang="fr-FR" sz="1000" i="0" u="none" strike="noStrike" cap="none" normalizeH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si on peut le remplacer par qu’il(s).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Je crois </a:t>
            </a:r>
            <a:r>
              <a:rPr kumimoji="0" lang="fr-FR" altLang="fr-FR" sz="1300" i="0" u="sng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qu’elle</a:t>
            </a:r>
            <a:r>
              <a:rPr kumimoji="0" lang="fr-FR" altLang="fr-FR" sz="1300" i="0" u="none" strike="noStrike" cap="none" normalizeH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m’aime.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300" baseline="0" dirty="0" smtClean="0">
                <a:latin typeface="Amandine" pitchFamily="2" charset="0"/>
                <a:cs typeface="Arial" pitchFamily="34" charset="0"/>
              </a:rPr>
              <a:t>Je crois </a:t>
            </a:r>
            <a:r>
              <a:rPr lang="fr-FR" altLang="fr-FR" sz="1300" u="sng" baseline="0" dirty="0" smtClean="0">
                <a:latin typeface="Amandine" pitchFamily="2" charset="0"/>
                <a:cs typeface="Arial" pitchFamily="34" charset="0"/>
              </a:rPr>
              <a:t>qu’il</a:t>
            </a:r>
            <a:r>
              <a:rPr lang="fr-FR" altLang="fr-FR" sz="1300" baseline="0" dirty="0" smtClean="0">
                <a:latin typeface="Amandine" pitchFamily="2" charset="0"/>
                <a:cs typeface="Arial" pitchFamily="34" charset="0"/>
              </a:rPr>
              <a:t> m’aime.</a:t>
            </a:r>
            <a:endParaRPr kumimoji="0" lang="fr-FR" altLang="fr-FR" sz="1300" i="0" u="none" strike="noStrike" cap="none" normalizeH="0" baseline="0" dirty="0" smtClean="0">
              <a:ln>
                <a:noFill/>
              </a:ln>
              <a:effectLst/>
              <a:latin typeface="Amandine" pitchFamily="2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* Dans tous les autres cas on écrit quel ou</a:t>
            </a:r>
            <a:r>
              <a:rPr kumimoji="0" lang="fr-FR" altLang="fr-FR" sz="1000" i="0" u="none" strike="noStrike" cap="none" normalizeH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quelle au singulier ou au pluriel en fonction du nom auquel il se rapporte.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Qu</a:t>
            </a:r>
            <a:r>
              <a:rPr kumimoji="0" lang="fr-FR" altLang="fr-FR" sz="1300" i="0" u="sng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elle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jolie </a:t>
            </a:r>
            <a:r>
              <a:rPr kumimoji="0" lang="fr-FR" altLang="fr-FR" sz="1300" i="0" u="sng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musique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! : </a:t>
            </a:r>
            <a:r>
              <a:rPr lang="fr-FR" altLang="fr-FR" sz="1000" dirty="0" err="1">
                <a:latin typeface="Short Stack" panose="02010500040000000007" pitchFamily="2" charset="0"/>
                <a:cs typeface="Arial" pitchFamily="34" charset="0"/>
              </a:rPr>
              <a:t>f</a:t>
            </a:r>
            <a:r>
              <a:rPr kumimoji="0" lang="fr-FR" altLang="fr-FR" sz="1000" i="0" u="none" strike="noStrike" cap="none" normalizeH="0" baseline="0" dirty="0" err="1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,s</a:t>
            </a:r>
            <a:endParaRPr kumimoji="0" lang="fr-FR" altLang="fr-FR" sz="1000" i="0" u="none" strike="noStrike" cap="none" normalizeH="0" baseline="0" dirty="0" smtClean="0">
              <a:ln>
                <a:noFill/>
              </a:ln>
              <a:effectLst/>
              <a:latin typeface="Short Stack" panose="02010500040000000007" pitchFamily="2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Que</a:t>
            </a:r>
            <a:r>
              <a:rPr lang="fr-FR" altLang="fr-FR" sz="1300" u="sng" dirty="0" smtClean="0">
                <a:latin typeface="Amandine" pitchFamily="2" charset="0"/>
                <a:cs typeface="Arial" pitchFamily="34" charset="0"/>
              </a:rPr>
              <a:t>ls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sont les </a:t>
            </a:r>
            <a:r>
              <a:rPr lang="fr-FR" altLang="fr-FR" sz="1300" u="sng" dirty="0" smtClean="0">
                <a:latin typeface="Amandine" pitchFamily="2" charset="0"/>
                <a:cs typeface="Arial" pitchFamily="34" charset="0"/>
              </a:rPr>
              <a:t>exercices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à faire ? : 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m, p</a:t>
            </a:r>
            <a:endParaRPr kumimoji="0" lang="fr-FR" altLang="fr-FR" sz="1000" u="none" strike="noStrike" cap="none" normalizeH="0" baseline="0" dirty="0" smtClean="0">
              <a:ln>
                <a:noFill/>
              </a:ln>
              <a:effectLst/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65" name="Rectangle à coins arrondis 64"/>
          <p:cNvSpPr/>
          <p:nvPr/>
        </p:nvSpPr>
        <p:spPr>
          <a:xfrm>
            <a:off x="8144700" y="1250153"/>
            <a:ext cx="2205070" cy="2808312"/>
          </a:xfrm>
          <a:prstGeom prst="roundRect">
            <a:avLst>
              <a:gd name="adj" fmla="val 10188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ZoneTexte 65"/>
          <p:cNvSpPr txBox="1"/>
          <p:nvPr/>
        </p:nvSpPr>
        <p:spPr>
          <a:xfrm>
            <a:off x="8429000" y="1250153"/>
            <a:ext cx="1481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Fineliner Script" pitchFamily="50" charset="0"/>
              </a:rPr>
              <a:t>La, là, l’a</a:t>
            </a:r>
          </a:p>
        </p:txBody>
      </p:sp>
      <p:sp>
        <p:nvSpPr>
          <p:cNvPr id="67" name="Rectangle 1"/>
          <p:cNvSpPr>
            <a:spLocks noChangeArrowheads="1"/>
          </p:cNvSpPr>
          <p:nvPr/>
        </p:nvSpPr>
        <p:spPr bwMode="auto">
          <a:xfrm>
            <a:off x="8143427" y="1670439"/>
            <a:ext cx="2315841" cy="2292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* </a:t>
            </a:r>
            <a:r>
              <a:rPr lang="fr-FR" altLang="fr-FR" sz="1300" dirty="0">
                <a:latin typeface="Amandine" pitchFamily="2" charset="0"/>
                <a:cs typeface="Arial" pitchFamily="34" charset="0"/>
              </a:rPr>
              <a:t>l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à</a:t>
            </a: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est</a:t>
            </a:r>
            <a:r>
              <a:rPr kumimoji="0" lang="fr-FR" altLang="fr-FR" sz="1000" i="0" u="none" strike="noStrike" cap="none" normalizeH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un adverbe, on peut le remplacer par </a:t>
            </a:r>
            <a:r>
              <a:rPr kumimoji="0" lang="fr-FR" altLang="fr-FR" sz="1300" i="0" u="none" strike="noStrike" cap="none" normalizeH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ici</a:t>
            </a:r>
            <a:r>
              <a:rPr kumimoji="0" lang="fr-FR" altLang="fr-FR" sz="1000" i="0" u="none" strike="noStrike" cap="none" normalizeH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:</a:t>
            </a:r>
            <a:endParaRPr kumimoji="0" lang="fr-FR" altLang="fr-FR" sz="1000" i="0" u="none" strike="noStrike" cap="none" normalizeH="0" baseline="0" dirty="0" smtClean="0">
              <a:ln>
                <a:noFill/>
              </a:ln>
              <a:effectLst/>
              <a:latin typeface="Short Stack" panose="02010500040000000007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 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Viens</a:t>
            </a:r>
            <a:r>
              <a:rPr kumimoji="0" lang="fr-FR" altLang="fr-FR" sz="1300" i="0" u="none" strike="noStrike" cap="none" normalizeH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</a:t>
            </a:r>
            <a:r>
              <a:rPr kumimoji="0" lang="fr-FR" altLang="fr-FR" sz="1300" i="0" u="sng" strike="noStrike" cap="none" normalizeH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là</a:t>
            </a:r>
            <a:r>
              <a:rPr kumimoji="0" lang="fr-FR" altLang="fr-FR" sz="1300" i="0" u="none" strike="noStrike" cap="none" normalizeH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! Viens </a:t>
            </a:r>
            <a:r>
              <a:rPr kumimoji="0" lang="fr-FR" altLang="fr-FR" sz="1300" i="0" u="sng" strike="noStrike" cap="none" normalizeH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ici</a:t>
            </a:r>
            <a:r>
              <a:rPr kumimoji="0" lang="fr-FR" altLang="fr-FR" sz="1300" i="0" u="none" strike="noStrike" cap="none" normalizeH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!</a:t>
            </a:r>
            <a:endParaRPr kumimoji="0" lang="fr-FR" altLang="fr-FR" sz="1300" i="0" u="none" strike="noStrike" cap="none" normalizeH="0" baseline="0" dirty="0" smtClean="0">
              <a:ln>
                <a:noFill/>
              </a:ln>
              <a:effectLst/>
              <a:latin typeface="Amandine" pitchFamily="2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* </a:t>
            </a:r>
            <a:r>
              <a:rPr lang="fr-FR" altLang="fr-FR" sz="1400" dirty="0">
                <a:latin typeface="Amandine" pitchFamily="2" charset="0"/>
                <a:cs typeface="Arial" pitchFamily="34" charset="0"/>
              </a:rPr>
              <a:t>l</a:t>
            </a: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a 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est un déterminant. On peut le remplacer par 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une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.</a:t>
            </a:r>
            <a:endParaRPr kumimoji="0" lang="fr-FR" altLang="fr-FR" sz="1000" i="0" u="none" strike="noStrike" cap="none" normalizeH="0" dirty="0" smtClean="0">
              <a:ln>
                <a:noFill/>
              </a:ln>
              <a:effectLst/>
              <a:latin typeface="Short Stack" panose="02010500040000000007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300" i="0" u="sng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la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fille ; </a:t>
            </a:r>
            <a:r>
              <a:rPr kumimoji="0" lang="fr-FR" altLang="fr-FR" sz="1300" i="0" u="sng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une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fille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*</a:t>
            </a:r>
            <a:r>
              <a:rPr lang="fr-FR" altLang="fr-FR" sz="900" dirty="0" smtClean="0">
                <a:latin typeface="Short Stack" panose="02010500040000000007" pitchFamily="2" charset="0"/>
                <a:cs typeface="Arial" pitchFamily="34" charset="0"/>
              </a:rPr>
              <a:t> 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l’a</a:t>
            </a:r>
            <a:r>
              <a:rPr lang="fr-FR" altLang="fr-FR" sz="1200" dirty="0" smtClean="0">
                <a:latin typeface="Amandine" pitchFamily="2" charset="0"/>
                <a:cs typeface="Arial" pitchFamily="34" charset="0"/>
              </a:rPr>
              <a:t> 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peut être remplacer par 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l’avait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. :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fr-FR" altLang="fr-FR" sz="130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Il </a:t>
            </a:r>
            <a:r>
              <a:rPr kumimoji="0" lang="fr-FR" altLang="fr-FR" sz="1300" u="sng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l’a</a:t>
            </a:r>
            <a:r>
              <a:rPr kumimoji="0" lang="fr-FR" altLang="fr-FR" sz="130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vu. 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Il </a:t>
            </a:r>
            <a:r>
              <a:rPr lang="fr-FR" altLang="fr-FR" sz="1300" u="sng" dirty="0" smtClean="0">
                <a:latin typeface="Amandine" pitchFamily="2" charset="0"/>
                <a:cs typeface="Arial" pitchFamily="34" charset="0"/>
              </a:rPr>
              <a:t>l’avait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vu.</a:t>
            </a:r>
            <a:endParaRPr kumimoji="0" lang="fr-FR" altLang="fr-FR" sz="1300" u="none" strike="noStrike" cap="none" normalizeH="0" baseline="0" dirty="0" smtClean="0">
              <a:ln>
                <a:noFill/>
              </a:ln>
              <a:effectLst/>
              <a:latin typeface="Amandine" pitchFamily="2" charset="0"/>
              <a:cs typeface="Arial" pitchFamily="34" charset="0"/>
            </a:endParaRPr>
          </a:p>
        </p:txBody>
      </p:sp>
      <p:pic>
        <p:nvPicPr>
          <p:cNvPr id="68" name="Image 6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224" y="6295801"/>
            <a:ext cx="291397" cy="1160193"/>
          </a:xfrm>
          <a:prstGeom prst="rect">
            <a:avLst/>
          </a:prstGeom>
        </p:spPr>
      </p:pic>
      <p:pic>
        <p:nvPicPr>
          <p:cNvPr id="69" name="Image 6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240" y="5940871"/>
            <a:ext cx="291397" cy="116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65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80" y="131265"/>
            <a:ext cx="4933293" cy="89648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1074990" y="198917"/>
            <a:ext cx="3191590" cy="79474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Les terminaisons verbales –é(s), -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ée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(s), –er, –ait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09930" y="1081299"/>
            <a:ext cx="4911942" cy="4051077"/>
          </a:xfrm>
          <a:prstGeom prst="roundRect">
            <a:avLst>
              <a:gd name="adj" fmla="val 5009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9" name="Larme 8"/>
          <p:cNvSpPr/>
          <p:nvPr/>
        </p:nvSpPr>
        <p:spPr>
          <a:xfrm>
            <a:off x="450156" y="329505"/>
            <a:ext cx="589465" cy="452984"/>
          </a:xfrm>
          <a:prstGeom prst="teardrop">
            <a:avLst/>
          </a:prstGeom>
          <a:solidFill>
            <a:srgbClr val="FFFE98"/>
          </a:solidFill>
          <a:ln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60" name="Rectangle à coins arrondis 59"/>
          <p:cNvSpPr/>
          <p:nvPr/>
        </p:nvSpPr>
        <p:spPr>
          <a:xfrm>
            <a:off x="371757" y="3696405"/>
            <a:ext cx="4616376" cy="1308362"/>
          </a:xfrm>
          <a:prstGeom prst="roundRect">
            <a:avLst>
              <a:gd name="adj" fmla="val 10188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82355" y="461873"/>
            <a:ext cx="673675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eRonde" panose="02000503000000000000" pitchFamily="2" charset="0"/>
              </a:rPr>
              <a:t>O3</a:t>
            </a:r>
            <a:endParaRPr lang="fr-FR" sz="1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eRonde" panose="02000503000000000000" pitchFamily="2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553" y="468263"/>
            <a:ext cx="793528" cy="605661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345001" y="586993"/>
            <a:ext cx="645064" cy="428490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sz="27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88201" y="5364807"/>
            <a:ext cx="4933672" cy="2067864"/>
          </a:xfrm>
          <a:prstGeom prst="roundRect">
            <a:avLst>
              <a:gd name="adj" fmla="val 8054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209930" y="5132376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AutoShape 14"/>
          <p:cNvSpPr>
            <a:spLocks noChangeArrowheads="1"/>
          </p:cNvSpPr>
          <p:nvPr/>
        </p:nvSpPr>
        <p:spPr bwMode="auto">
          <a:xfrm>
            <a:off x="322836" y="5463087"/>
            <a:ext cx="1806439" cy="277812"/>
          </a:xfrm>
          <a:prstGeom prst="roundRect">
            <a:avLst>
              <a:gd name="adj" fmla="val 36366"/>
            </a:avLst>
          </a:prstGeom>
          <a:solidFill>
            <a:srgbClr val="FFFE98"/>
          </a:solidFill>
          <a:ln w="19050" cap="rnd" algn="in">
            <a:solidFill>
              <a:srgbClr val="FFC000"/>
            </a:solidFill>
            <a:prstDash val="dash"/>
            <a:round/>
            <a:headEnd/>
            <a:tailEnd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Indique le mot correct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3051215" y="5300651"/>
            <a:ext cx="1649849" cy="377825"/>
          </a:xfrm>
          <a:prstGeom prst="ellipse">
            <a:avLst/>
          </a:prstGeom>
          <a:solidFill>
            <a:srgbClr val="FCF336"/>
          </a:solidFill>
          <a:ln>
            <a:solidFill>
              <a:srgbClr val="FFC00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3189977" y="5296386"/>
            <a:ext cx="138520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09930" y="5796855"/>
            <a:ext cx="4911942" cy="1455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1.   Les enfants ont ___ toutes les glaces : </a:t>
            </a:r>
          </a:p>
          <a:p>
            <a:pPr algn="r">
              <a:lnSpc>
                <a:spcPct val="80000"/>
              </a:lnSpc>
              <a:spcAft>
                <a:spcPts val="600"/>
              </a:spcAft>
            </a:pPr>
            <a:r>
              <a:rPr lang="fr-FR" sz="1300" dirty="0" smtClean="0">
                <a:latin typeface="Amandine" pitchFamily="2" charset="0"/>
              </a:rPr>
              <a:t>‘(a) manger, (b) mangeaient, (c) mangé</a:t>
            </a:r>
          </a:p>
          <a:p>
            <a:pPr>
              <a:lnSpc>
                <a:spcPct val="8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2.  Ce couteau sert à ___ les légumes : </a:t>
            </a:r>
          </a:p>
          <a:p>
            <a:pPr algn="r">
              <a:lnSpc>
                <a:spcPct val="80000"/>
              </a:lnSpc>
              <a:spcAft>
                <a:spcPts val="600"/>
              </a:spcAft>
            </a:pPr>
            <a:r>
              <a:rPr lang="fr-FR" sz="1300" dirty="0" smtClean="0">
                <a:latin typeface="Amandine" pitchFamily="2" charset="0"/>
              </a:rPr>
              <a:t>(a) éplucher, (b) épluchait, (c) épluché</a:t>
            </a:r>
          </a:p>
          <a:p>
            <a:pPr lvl="0">
              <a:lnSpc>
                <a:spcPct val="80000"/>
              </a:lnSpc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3.  Au Moyen Age, le roi ___ de nombreux châteaux </a:t>
            </a:r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</a:rPr>
              <a:t>: </a:t>
            </a:r>
          </a:p>
          <a:p>
            <a:pPr lvl="0" algn="r">
              <a:lnSpc>
                <a:spcPct val="80000"/>
              </a:lnSpc>
              <a:spcAft>
                <a:spcPts val="600"/>
              </a:spcAft>
            </a:pPr>
            <a:r>
              <a:rPr lang="fr-FR" sz="1300" dirty="0" smtClean="0">
                <a:solidFill>
                  <a:prstClr val="black"/>
                </a:solidFill>
                <a:latin typeface="Amandine" pitchFamily="2" charset="0"/>
              </a:rPr>
              <a:t>(a)^posséder, (b) possédait, (c) possédé</a:t>
            </a:r>
          </a:p>
          <a:p>
            <a:pPr lvl="0">
              <a:lnSpc>
                <a:spcPct val="80000"/>
              </a:lnSpc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4.  Mon frère a ___ à son projet de vacances :</a:t>
            </a:r>
            <a:endParaRPr lang="fr-FR" sz="1000" dirty="0">
              <a:solidFill>
                <a:prstClr val="black"/>
              </a:solidFill>
              <a:latin typeface="Short Stack" panose="02010500040000000007" pitchFamily="2" charset="0"/>
            </a:endParaRPr>
          </a:p>
          <a:p>
            <a:pPr lvl="0" algn="r">
              <a:lnSpc>
                <a:spcPct val="80000"/>
              </a:lnSpc>
              <a:spcAft>
                <a:spcPts val="600"/>
              </a:spcAft>
            </a:pPr>
            <a:r>
              <a:rPr lang="fr-FR" sz="1300" dirty="0" smtClean="0">
                <a:solidFill>
                  <a:prstClr val="black"/>
                </a:solidFill>
                <a:latin typeface="Amandine" pitchFamily="2" charset="0"/>
              </a:rPr>
              <a:t>^(a) renoncer, (b) renonçait, (c) renoncé</a:t>
            </a:r>
            <a:endParaRPr lang="fr-FR" sz="1300" dirty="0">
              <a:solidFill>
                <a:prstClr val="black"/>
              </a:solidFill>
              <a:latin typeface="Amandine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 rot="10800000">
            <a:off x="338331" y="7237594"/>
            <a:ext cx="47397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c      2. a       3. b        4. c</a:t>
            </a:r>
            <a:endParaRPr lang="fr-FR" sz="8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379420" y="1260351"/>
            <a:ext cx="2000011" cy="2252866"/>
          </a:xfrm>
          <a:prstGeom prst="roundRect">
            <a:avLst>
              <a:gd name="adj" fmla="val 10188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084924" y="1260351"/>
            <a:ext cx="7927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Fineliner Script" pitchFamily="50" charset="0"/>
              </a:rPr>
              <a:t>-er </a:t>
            </a: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378148" y="1543447"/>
            <a:ext cx="2001283" cy="195438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* Lorsque le verbe est placé</a:t>
            </a:r>
            <a:r>
              <a:rPr kumimoji="0" lang="fr-FR" altLang="fr-FR" sz="1000" i="0" u="none" strike="noStrike" cap="none" normalizeH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après une préposition (à, de, par, pour, sans…)</a:t>
            </a:r>
            <a:endParaRPr kumimoji="0" lang="fr-FR" altLang="fr-FR" sz="1000" i="0" u="none" strike="noStrike" cap="none" normalizeH="0" baseline="0" dirty="0" smtClean="0">
              <a:ln>
                <a:noFill/>
              </a:ln>
              <a:effectLst/>
              <a:latin typeface="Short Stack" panose="02010500040000000007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 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Il refuse </a:t>
            </a:r>
            <a:r>
              <a:rPr kumimoji="0" lang="fr-FR" altLang="fr-FR" sz="1300" i="0" u="sng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de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jouer.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* Lorsque deux verbes se suivent, le 2</a:t>
            </a:r>
            <a:r>
              <a:rPr kumimoji="0" lang="fr-FR" altLang="fr-FR" sz="1000" i="0" u="none" strike="noStrike" cap="none" normalizeH="0" baseline="3000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ème</a:t>
            </a: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se met à l’infinitif</a:t>
            </a:r>
            <a:r>
              <a:rPr kumimoji="0" lang="fr-FR" altLang="fr-FR" sz="1000" i="0" u="none" strike="noStrike" cap="none" normalizeH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(sauf si le 1</a:t>
            </a:r>
            <a:r>
              <a:rPr kumimoji="0" lang="fr-FR" altLang="fr-FR" sz="1000" i="0" u="none" strike="noStrike" cap="none" normalizeH="0" baseline="3000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er</a:t>
            </a:r>
            <a:r>
              <a:rPr kumimoji="0" lang="fr-FR" altLang="fr-FR" sz="1000" i="0" u="none" strike="noStrike" cap="none" normalizeH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est être ou avoir) 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300" i="0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Elle </a:t>
            </a:r>
            <a:r>
              <a:rPr kumimoji="0" lang="fr-FR" altLang="fr-FR" sz="1300" i="0" u="sng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aime</a:t>
            </a:r>
            <a:r>
              <a:rPr kumimoji="0" lang="fr-FR" altLang="fr-FR" sz="1300" i="0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</a:t>
            </a:r>
            <a:r>
              <a:rPr lang="fr-FR" altLang="fr-FR" sz="1300" u="sng" dirty="0" smtClean="0">
                <a:latin typeface="Amandine" pitchFamily="2" charset="0"/>
                <a:cs typeface="Arial" pitchFamily="34" charset="0"/>
              </a:rPr>
              <a:t>danser</a:t>
            </a:r>
            <a:endParaRPr kumimoji="0" lang="fr-FR" altLang="fr-FR" sz="1300" i="0" u="sng" strike="noStrike" cap="none" normalizeH="0" dirty="0" smtClean="0">
              <a:ln>
                <a:noFill/>
              </a:ln>
              <a:effectLst/>
              <a:latin typeface="Amandine" pitchFamily="2" charset="0"/>
              <a:cs typeface="Arial" pitchFamily="34" charset="0"/>
            </a:endParaRPr>
          </a:p>
        </p:txBody>
      </p:sp>
      <p:sp>
        <p:nvSpPr>
          <p:cNvPr id="53" name="Rectangle à coins arrondis 52"/>
          <p:cNvSpPr/>
          <p:nvPr/>
        </p:nvSpPr>
        <p:spPr>
          <a:xfrm>
            <a:off x="2466380" y="1260351"/>
            <a:ext cx="2525015" cy="2252866"/>
          </a:xfrm>
          <a:prstGeom prst="roundRect">
            <a:avLst>
              <a:gd name="adj" fmla="val 7596"/>
            </a:avLst>
          </a:prstGeom>
          <a:solidFill>
            <a:schemeClr val="bg1"/>
          </a:solidFill>
          <a:ln w="12700">
            <a:solidFill>
              <a:srgbClr val="FFC000"/>
            </a:solidFill>
          </a:ln>
          <a:effectLst>
            <a:outerShdw blurRad="63500" sx="102000" sy="102000" algn="ctr" rotWithShape="0">
              <a:schemeClr val="bg1">
                <a:lumMod val="8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3135615" y="1260351"/>
            <a:ext cx="1481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Fineliner Script" pitchFamily="50" charset="0"/>
              </a:rPr>
              <a:t>-é(e)(s)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466380" y="1620391"/>
            <a:ext cx="2523685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* Le participe passé des verbe du 1</a:t>
            </a:r>
            <a:r>
              <a:rPr lang="fr-FR" altLang="fr-FR" sz="1000" baseline="30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er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</a:t>
            </a:r>
            <a:r>
              <a:rPr lang="fr-FR" altLang="fr-FR" sz="1000" dirty="0" err="1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goupe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, utilisé dans les temps composés (1 &amp;2) ou comme adjectif qualificatif (3), s’écrit –é. Ensuite, il faut l’accorder correctement.</a:t>
            </a:r>
            <a:endParaRPr lang="fr-FR" altLang="fr-FR" sz="1000" dirty="0">
              <a:solidFill>
                <a:prstClr val="black"/>
              </a:solidFill>
              <a:latin typeface="Short Stack" panose="02010500040000000007" pitchFamily="2" charset="0"/>
              <a:cs typeface="Arial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</a:pP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(1) Les enfants ont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joué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ensemble</a:t>
            </a:r>
          </a:p>
          <a:p>
            <a:pPr lvl="0" algn="ctr" defTabSz="914400" eaLnBrk="0" fontAlgn="base" hangingPunct="0">
              <a:spcBef>
                <a:spcPct val="0"/>
              </a:spcBef>
            </a:pP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(2) Elles sont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tombées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.</a:t>
            </a:r>
          </a:p>
          <a:p>
            <a:pPr lvl="0" algn="ctr" defTabSz="914400" eaLnBrk="0" fontAlgn="base" hangingPunct="0">
              <a:spcBef>
                <a:spcPct val="0"/>
              </a:spcBef>
            </a:pP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(3) Les garçons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épuisés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se sont vite endormis.</a:t>
            </a:r>
            <a:endParaRPr lang="fr-FR" altLang="fr-FR" sz="13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930260" y="3691472"/>
            <a:ext cx="1481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Fineliner Script" pitchFamily="50" charset="0"/>
              </a:rPr>
              <a:t>-ais, -ait, aient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71757" y="4065285"/>
            <a:ext cx="4616376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* Lorsque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le verbe est conjugué à l’imparfait dans un texte au passé, on écrit ais, ait, ou aient.</a:t>
            </a:r>
          </a:p>
          <a:p>
            <a:pPr lvl="0" algn="ctr" defTabSz="914400" fontAlgn="base">
              <a:spcBef>
                <a:spcPct val="0"/>
              </a:spcBef>
            </a:pP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J’apprenais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ma leçons. Ma </a:t>
            </a:r>
            <a:r>
              <a:rPr lang="fr-FR" altLang="fr-FR" sz="1300" dirty="0" err="1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soeur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faisait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ses exercices. Mes parents nous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aidaient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.</a:t>
            </a:r>
          </a:p>
        </p:txBody>
      </p:sp>
      <p:pic>
        <p:nvPicPr>
          <p:cNvPr id="46" name="Image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297" y="131266"/>
            <a:ext cx="5023583" cy="8623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8" name="Rectangle à coins arrondis 57"/>
          <p:cNvSpPr/>
          <p:nvPr/>
        </p:nvSpPr>
        <p:spPr>
          <a:xfrm>
            <a:off x="5545177" y="1116334"/>
            <a:ext cx="4973897" cy="3983931"/>
          </a:xfrm>
          <a:prstGeom prst="roundRect">
            <a:avLst>
              <a:gd name="adj" fmla="val 6370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59" name="Larme 58"/>
          <p:cNvSpPr/>
          <p:nvPr/>
        </p:nvSpPr>
        <p:spPr>
          <a:xfrm>
            <a:off x="5802278" y="310402"/>
            <a:ext cx="589465" cy="452984"/>
          </a:xfrm>
          <a:prstGeom prst="teardrop">
            <a:avLst/>
          </a:prstGeom>
          <a:solidFill>
            <a:srgbClr val="FFFE98"/>
          </a:solidFill>
          <a:ln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5834477" y="442770"/>
            <a:ext cx="673675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eRonde" panose="02000503000000000000" pitchFamily="2" charset="0"/>
              </a:rPr>
              <a:t>O4</a:t>
            </a:r>
            <a:endParaRPr lang="fr-FR" sz="1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eRonde" panose="02000503000000000000" pitchFamily="2" charset="0"/>
            </a:endParaRPr>
          </a:p>
        </p:txBody>
      </p:sp>
      <p:pic>
        <p:nvPicPr>
          <p:cNvPr id="68" name="Image 67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078" y="479558"/>
            <a:ext cx="749304" cy="578337"/>
          </a:xfrm>
          <a:prstGeom prst="rect">
            <a:avLst/>
          </a:prstGeom>
        </p:spPr>
      </p:pic>
      <p:sp>
        <p:nvSpPr>
          <p:cNvPr id="69" name="Rectangle 68"/>
          <p:cNvSpPr/>
          <p:nvPr/>
        </p:nvSpPr>
        <p:spPr>
          <a:xfrm>
            <a:off x="9665247" y="599260"/>
            <a:ext cx="645064" cy="428490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sz="27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70" name="Rectangle à coins arrondis 69"/>
          <p:cNvSpPr/>
          <p:nvPr/>
        </p:nvSpPr>
        <p:spPr>
          <a:xfrm>
            <a:off x="5525370" y="5351509"/>
            <a:ext cx="4971975" cy="2029522"/>
          </a:xfrm>
          <a:prstGeom prst="roundRect">
            <a:avLst>
              <a:gd name="adj" fmla="val 8054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71" name="Text Box 10"/>
          <p:cNvSpPr txBox="1">
            <a:spLocks noChangeArrowheads="1"/>
          </p:cNvSpPr>
          <p:nvPr/>
        </p:nvSpPr>
        <p:spPr bwMode="auto">
          <a:xfrm>
            <a:off x="5568917" y="5100265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AutoShape 14"/>
          <p:cNvSpPr>
            <a:spLocks noChangeArrowheads="1"/>
          </p:cNvSpPr>
          <p:nvPr/>
        </p:nvSpPr>
        <p:spPr bwMode="auto">
          <a:xfrm>
            <a:off x="5768436" y="5436815"/>
            <a:ext cx="2063684" cy="277812"/>
          </a:xfrm>
          <a:prstGeom prst="roundRect">
            <a:avLst>
              <a:gd name="adj" fmla="val 36366"/>
            </a:avLst>
          </a:prstGeom>
          <a:solidFill>
            <a:srgbClr val="FFFE98"/>
          </a:solidFill>
          <a:ln w="19050" cap="rnd" algn="in">
            <a:solidFill>
              <a:srgbClr val="FFC000"/>
            </a:solidFill>
            <a:prstDash val="dash"/>
            <a:round/>
            <a:headEnd/>
            <a:tailEnd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verbe est-il bien accordé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8515052" y="5162597"/>
            <a:ext cx="1584176" cy="377825"/>
          </a:xfrm>
          <a:prstGeom prst="ellipse">
            <a:avLst/>
          </a:prstGeom>
          <a:solidFill>
            <a:srgbClr val="FCF336"/>
          </a:solidFill>
          <a:ln>
            <a:solidFill>
              <a:srgbClr val="FFC00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Text Box 17"/>
          <p:cNvSpPr txBox="1">
            <a:spLocks noChangeArrowheads="1"/>
          </p:cNvSpPr>
          <p:nvPr/>
        </p:nvSpPr>
        <p:spPr bwMode="auto">
          <a:xfrm>
            <a:off x="8704459" y="5162597"/>
            <a:ext cx="1351921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507379" y="5768979"/>
            <a:ext cx="498996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Certains pays </a:t>
            </a:r>
            <a:r>
              <a:rPr lang="fr-FR" sz="1000" u="sng" dirty="0" smtClean="0">
                <a:latin typeface="Short Stack" panose="02010500040000000007" pitchFamily="2" charset="0"/>
              </a:rPr>
              <a:t>connaissent</a:t>
            </a:r>
            <a:r>
              <a:rPr lang="fr-FR" sz="1000" dirty="0" smtClean="0">
                <a:latin typeface="Short Stack" panose="02010500040000000007" pitchFamily="2" charset="0"/>
              </a:rPr>
              <a:t> la famine.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La cime des montagnes se </a:t>
            </a:r>
            <a:r>
              <a:rPr lang="fr-FR" sz="1000" u="sng" dirty="0" smtClean="0">
                <a:latin typeface="Short Stack" panose="02010500040000000007" pitchFamily="2" charset="0"/>
              </a:rPr>
              <a:t>découpent</a:t>
            </a:r>
            <a:r>
              <a:rPr lang="fr-FR" sz="1000" dirty="0" smtClean="0">
                <a:latin typeface="Short Stack" panose="02010500040000000007" pitchFamily="2" charset="0"/>
              </a:rPr>
              <a:t> dans le ciel.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Dans la cheminée </a:t>
            </a:r>
            <a:r>
              <a:rPr lang="fr-FR" sz="1000" u="sng" dirty="0" smtClean="0">
                <a:latin typeface="Short Stack" panose="02010500040000000007" pitchFamily="2" charset="0"/>
              </a:rPr>
              <a:t>crépitent</a:t>
            </a:r>
            <a:r>
              <a:rPr lang="fr-FR" sz="1000" dirty="0" smtClean="0">
                <a:latin typeface="Short Stack" panose="02010500040000000007" pitchFamily="2" charset="0"/>
              </a:rPr>
              <a:t> des bûches.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Mes grands-parents le </a:t>
            </a:r>
            <a:r>
              <a:rPr lang="fr-FR" sz="1000" u="sng" dirty="0" smtClean="0">
                <a:latin typeface="Short Stack" panose="02010500040000000007" pitchFamily="2" charset="0"/>
              </a:rPr>
              <a:t>félicitent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Théo et Lola </a:t>
            </a:r>
            <a:r>
              <a:rPr lang="fr-FR" sz="1000" u="sng" dirty="0" smtClean="0">
                <a:latin typeface="Short Stack" panose="02010500040000000007" pitchFamily="2" charset="0"/>
              </a:rPr>
              <a:t>court</a:t>
            </a:r>
            <a:r>
              <a:rPr lang="fr-FR" sz="1000" dirty="0" smtClean="0">
                <a:latin typeface="Short Stack" panose="02010500040000000007" pitchFamily="2" charset="0"/>
              </a:rPr>
              <a:t> partout.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Les oiseaux que tu vois au loin </a:t>
            </a:r>
            <a:r>
              <a:rPr lang="fr-FR" sz="1000" u="sng" dirty="0" smtClean="0">
                <a:latin typeface="Short Stack" panose="02010500040000000007" pitchFamily="2" charset="0"/>
              </a:rPr>
              <a:t>volent</a:t>
            </a:r>
            <a:r>
              <a:rPr lang="fr-FR" sz="1000" dirty="0" smtClean="0">
                <a:latin typeface="Short Stack" panose="02010500040000000007" pitchFamily="2" charset="0"/>
              </a:rPr>
              <a:t> vers les pays chauds.</a:t>
            </a:r>
          </a:p>
        </p:txBody>
      </p:sp>
      <p:sp>
        <p:nvSpPr>
          <p:cNvPr id="76" name="Rectangle 75"/>
          <p:cNvSpPr/>
          <p:nvPr/>
        </p:nvSpPr>
        <p:spPr>
          <a:xfrm rot="10800000">
            <a:off x="5719519" y="7165586"/>
            <a:ext cx="47397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1.effrayés     2. affamés    3. officiel     4. après     5. africains    6. apéritif</a:t>
            </a:r>
            <a:endParaRPr lang="fr-FR" sz="800" dirty="0"/>
          </a:p>
        </p:txBody>
      </p:sp>
      <p:sp>
        <p:nvSpPr>
          <p:cNvPr id="77" name="ZoneTexte 76"/>
          <p:cNvSpPr txBox="1"/>
          <p:nvPr/>
        </p:nvSpPr>
        <p:spPr>
          <a:xfrm>
            <a:off x="6508151" y="198918"/>
            <a:ext cx="3157095" cy="79474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L’accord du verbe avec son sujet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78" name="Rectangle à coins arrondis 77"/>
          <p:cNvSpPr/>
          <p:nvPr/>
        </p:nvSpPr>
        <p:spPr>
          <a:xfrm>
            <a:off x="5696428" y="1260351"/>
            <a:ext cx="2205070" cy="1495195"/>
          </a:xfrm>
          <a:prstGeom prst="roundRect">
            <a:avLst>
              <a:gd name="adj" fmla="val 10986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1"/>
          <p:cNvSpPr>
            <a:spLocks noChangeArrowheads="1"/>
          </p:cNvSpPr>
          <p:nvPr/>
        </p:nvSpPr>
        <p:spPr bwMode="auto">
          <a:xfrm>
            <a:off x="5683170" y="1278218"/>
            <a:ext cx="2231586" cy="14773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Le verbe s’accord toujours en nombre et en personne avec son sujet.</a:t>
            </a:r>
            <a:endParaRPr kumimoji="0" lang="fr-FR" altLang="fr-FR" sz="1000" i="0" u="none" strike="noStrike" cap="none" normalizeH="0" dirty="0" smtClean="0">
              <a:ln>
                <a:noFill/>
              </a:ln>
              <a:effectLst/>
              <a:latin typeface="Short Stack" panose="02010500040000000007" pitchFamily="2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300" u="sng" dirty="0" smtClean="0">
                <a:latin typeface="Amandine" pitchFamily="2" charset="0"/>
                <a:cs typeface="Arial" pitchFamily="34" charset="0"/>
              </a:rPr>
              <a:t>Le chien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saut 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300" i="0" u="sng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Les</a:t>
            </a:r>
            <a:r>
              <a:rPr kumimoji="0" lang="fr-FR" altLang="fr-FR" sz="1300" i="0" u="sng" strike="noStrike" cap="none" normalizeH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chiens</a:t>
            </a:r>
            <a:r>
              <a:rPr kumimoji="0" lang="fr-FR" altLang="fr-FR" sz="1300" i="0" u="none" strike="noStrike" cap="none" normalizeH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saut </a:t>
            </a:r>
            <a:r>
              <a:rPr kumimoji="0" lang="fr-FR" altLang="fr-FR" sz="1300" i="0" u="none" strike="noStrike" cap="none" normalizeH="0" dirty="0" err="1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ent</a:t>
            </a:r>
            <a:r>
              <a:rPr kumimoji="0" lang="fr-FR" altLang="fr-FR" sz="1300" i="0" u="none" strike="noStrike" cap="none" normalizeH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300" u="sng" baseline="0" dirty="0" smtClean="0">
                <a:latin typeface="Amandine" pitchFamily="2" charset="0"/>
                <a:cs typeface="Arial" pitchFamily="34" charset="0"/>
              </a:rPr>
              <a:t>Nous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saut </a:t>
            </a:r>
            <a:r>
              <a:rPr lang="fr-FR" altLang="fr-FR" sz="1300" dirty="0" err="1" smtClean="0">
                <a:latin typeface="Amandine" pitchFamily="2" charset="0"/>
                <a:cs typeface="Arial" pitchFamily="34" charset="0"/>
              </a:rPr>
              <a:t>ons</a:t>
            </a:r>
            <a:endParaRPr kumimoji="0" lang="fr-FR" altLang="fr-FR" sz="1300" i="0" u="none" strike="noStrike" cap="none" normalizeH="0" baseline="0" dirty="0" smtClean="0">
              <a:ln>
                <a:noFill/>
              </a:ln>
              <a:effectLst/>
              <a:latin typeface="Amandine" pitchFamily="2" charset="0"/>
              <a:cs typeface="Arial" pitchFamily="34" charset="0"/>
            </a:endParaRPr>
          </a:p>
        </p:txBody>
      </p:sp>
      <p:sp>
        <p:nvSpPr>
          <p:cNvPr id="80" name="Rectangle à coins arrondis 79"/>
          <p:cNvSpPr/>
          <p:nvPr/>
        </p:nvSpPr>
        <p:spPr>
          <a:xfrm>
            <a:off x="8144700" y="1260351"/>
            <a:ext cx="2205070" cy="1126433"/>
          </a:xfrm>
          <a:prstGeom prst="roundRect">
            <a:avLst>
              <a:gd name="adj" fmla="val 10188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7179378" y="1969589"/>
            <a:ext cx="165548" cy="15722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7151002" y="2221019"/>
            <a:ext cx="322892" cy="18029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7009604" y="2529098"/>
            <a:ext cx="281312" cy="15722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à coins arrondis 83"/>
          <p:cNvSpPr/>
          <p:nvPr/>
        </p:nvSpPr>
        <p:spPr>
          <a:xfrm>
            <a:off x="5719519" y="2992145"/>
            <a:ext cx="2562928" cy="1220534"/>
          </a:xfrm>
          <a:prstGeom prst="roundRect">
            <a:avLst>
              <a:gd name="adj" fmla="val 10986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1"/>
          <p:cNvSpPr>
            <a:spLocks noChangeArrowheads="1"/>
          </p:cNvSpPr>
          <p:nvPr/>
        </p:nvSpPr>
        <p:spPr bwMode="auto">
          <a:xfrm>
            <a:off x="5702938" y="2989430"/>
            <a:ext cx="2579509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Si le sujet est un </a:t>
            </a:r>
            <a:r>
              <a:rPr lang="fr-FR" altLang="fr-FR" sz="1000" u="sng" dirty="0" smtClean="0">
                <a:latin typeface="Short Stack" panose="02010500040000000007" pitchFamily="2" charset="0"/>
                <a:cs typeface="Arial" pitchFamily="34" charset="0"/>
              </a:rPr>
              <a:t>GN enrichi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, le verbe s’accorde avec le nom noyau du GN.</a:t>
            </a:r>
            <a:endParaRPr kumimoji="0" lang="fr-FR" altLang="fr-FR" sz="1000" i="0" u="none" strike="noStrike" cap="none" normalizeH="0" dirty="0" smtClean="0">
              <a:ln>
                <a:noFill/>
              </a:ln>
              <a:effectLst/>
              <a:latin typeface="Short Stack" panose="02010500040000000007" pitchFamily="2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300" u="sng" dirty="0" smtClean="0">
                <a:latin typeface="Amandine" pitchFamily="2" charset="0"/>
                <a:cs typeface="Arial" pitchFamily="34" charset="0"/>
              </a:rPr>
              <a:t>les </a:t>
            </a:r>
            <a:r>
              <a:rPr lang="fr-FR" altLang="fr-FR" sz="1300" b="1" u="sng" dirty="0" smtClean="0">
                <a:latin typeface="Amandine" pitchFamily="2" charset="0"/>
                <a:cs typeface="Arial" pitchFamily="34" charset="0"/>
              </a:rPr>
              <a:t>voiles</a:t>
            </a:r>
            <a:r>
              <a:rPr lang="fr-FR" altLang="fr-FR" sz="1300" u="sng" dirty="0" smtClean="0">
                <a:latin typeface="Amandine" pitchFamily="2" charset="0"/>
                <a:cs typeface="Arial" pitchFamily="34" charset="0"/>
              </a:rPr>
              <a:t> du bateau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se </a:t>
            </a:r>
            <a:r>
              <a:rPr lang="fr-FR" altLang="fr-FR" sz="1300" dirty="0" err="1" smtClean="0">
                <a:latin typeface="Amandine" pitchFamily="2" charset="0"/>
                <a:cs typeface="Arial" pitchFamily="34" charset="0"/>
              </a:rPr>
              <a:t>gonfl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</a:t>
            </a:r>
            <a:r>
              <a:rPr lang="fr-FR" altLang="fr-FR" sz="1300" dirty="0" err="1" smtClean="0">
                <a:latin typeface="Amandine" pitchFamily="2" charset="0"/>
                <a:cs typeface="Arial" pitchFamily="34" charset="0"/>
              </a:rPr>
              <a:t>ent</a:t>
            </a:r>
            <a:endParaRPr lang="fr-FR" altLang="fr-FR" sz="1300" dirty="0" smtClean="0">
              <a:latin typeface="Amandine" pitchFamily="2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300" u="sng" dirty="0">
                <a:latin typeface="Amandine" pitchFamily="2" charset="0"/>
                <a:cs typeface="Arial" pitchFamily="34" charset="0"/>
              </a:rPr>
              <a:t>l</a:t>
            </a:r>
            <a:r>
              <a:rPr lang="fr-FR" altLang="fr-FR" sz="1300" u="sng" dirty="0" smtClean="0">
                <a:latin typeface="Amandine" pitchFamily="2" charset="0"/>
                <a:cs typeface="Arial" pitchFamily="34" charset="0"/>
              </a:rPr>
              <a:t>a </a:t>
            </a:r>
            <a:r>
              <a:rPr lang="fr-FR" altLang="fr-FR" sz="1300" b="1" u="sng" dirty="0" smtClean="0">
                <a:latin typeface="Amandine" pitchFamily="2" charset="0"/>
                <a:cs typeface="Arial" pitchFamily="34" charset="0"/>
              </a:rPr>
              <a:t>sirène</a:t>
            </a:r>
            <a:r>
              <a:rPr lang="fr-FR" altLang="fr-FR" sz="1300" u="sng" dirty="0" smtClean="0">
                <a:latin typeface="Amandine" pitchFamily="2" charset="0"/>
                <a:cs typeface="Arial" pitchFamily="34" charset="0"/>
              </a:rPr>
              <a:t> des bateaux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</a:t>
            </a:r>
            <a:r>
              <a:rPr lang="fr-FR" altLang="fr-FR" sz="1300" dirty="0" err="1" smtClean="0">
                <a:latin typeface="Amandine" pitchFamily="2" charset="0"/>
                <a:cs typeface="Arial" pitchFamily="34" charset="0"/>
              </a:rPr>
              <a:t>résonn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e </a:t>
            </a:r>
            <a:endParaRPr kumimoji="0" lang="fr-FR" altLang="fr-FR" sz="1300" i="0" strike="noStrike" cap="none" normalizeH="0" baseline="0" dirty="0" smtClean="0">
              <a:ln>
                <a:noFill/>
              </a:ln>
              <a:effectLst/>
              <a:latin typeface="Amandine" pitchFamily="2" charset="0"/>
              <a:cs typeface="Arial" pitchFamily="34" charset="0"/>
            </a:endParaRPr>
          </a:p>
        </p:txBody>
      </p:sp>
      <p:sp>
        <p:nvSpPr>
          <p:cNvPr id="86" name="Ellipse 85"/>
          <p:cNvSpPr/>
          <p:nvPr/>
        </p:nvSpPr>
        <p:spPr>
          <a:xfrm>
            <a:off x="7832120" y="3685703"/>
            <a:ext cx="322892" cy="18029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7949351" y="3960525"/>
            <a:ext cx="165548" cy="15722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1"/>
          <p:cNvSpPr>
            <a:spLocks noChangeArrowheads="1"/>
          </p:cNvSpPr>
          <p:nvPr/>
        </p:nvSpPr>
        <p:spPr bwMode="auto">
          <a:xfrm>
            <a:off x="8144181" y="1332359"/>
            <a:ext cx="2231586" cy="9387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Un sujet peut commander l’accord de plusieurs verbes</a:t>
            </a:r>
            <a:endParaRPr kumimoji="0" lang="fr-FR" altLang="fr-FR" sz="1000" i="0" u="none" strike="noStrike" cap="none" normalizeH="0" dirty="0" smtClean="0">
              <a:ln>
                <a:noFill/>
              </a:ln>
              <a:effectLst/>
              <a:latin typeface="Short Stack" panose="02010500040000000007" pitchFamily="2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300" u="sng" dirty="0" smtClean="0">
                <a:latin typeface="Amandine" pitchFamily="2" charset="0"/>
                <a:cs typeface="Arial" pitchFamily="34" charset="0"/>
              </a:rPr>
              <a:t>Les chiens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aboi </a:t>
            </a:r>
            <a:r>
              <a:rPr lang="fr-FR" altLang="fr-FR" sz="1300" dirty="0" err="1" smtClean="0">
                <a:latin typeface="Amandine" pitchFamily="2" charset="0"/>
                <a:cs typeface="Arial" pitchFamily="34" charset="0"/>
              </a:rPr>
              <a:t>ent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, saut </a:t>
            </a:r>
            <a:r>
              <a:rPr lang="fr-FR" altLang="fr-FR" sz="1300" dirty="0" err="1" smtClean="0">
                <a:latin typeface="Amandine" pitchFamily="2" charset="0"/>
                <a:cs typeface="Arial" pitchFamily="34" charset="0"/>
              </a:rPr>
              <a:t>ent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et </a:t>
            </a:r>
            <a:r>
              <a:rPr lang="fr-FR" altLang="fr-FR" sz="1300" dirty="0" err="1" smtClean="0">
                <a:latin typeface="Amandine" pitchFamily="2" charset="0"/>
                <a:cs typeface="Arial" pitchFamily="34" charset="0"/>
              </a:rPr>
              <a:t>tourn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</a:t>
            </a:r>
            <a:r>
              <a:rPr lang="fr-FR" altLang="fr-FR" sz="1300" dirty="0" err="1" smtClean="0">
                <a:latin typeface="Amandine" pitchFamily="2" charset="0"/>
                <a:cs typeface="Arial" pitchFamily="34" charset="0"/>
              </a:rPr>
              <a:t>ent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en rond</a:t>
            </a:r>
            <a:endParaRPr kumimoji="0" lang="fr-FR" altLang="fr-FR" sz="1300" i="0" strike="noStrike" cap="none" normalizeH="0" baseline="0" dirty="0" smtClean="0">
              <a:ln>
                <a:noFill/>
              </a:ln>
              <a:effectLst/>
              <a:latin typeface="Amandine" pitchFamily="2" charset="0"/>
              <a:cs typeface="Arial" pitchFamily="34" charset="0"/>
            </a:endParaRPr>
          </a:p>
        </p:txBody>
      </p:sp>
      <p:sp>
        <p:nvSpPr>
          <p:cNvPr id="89" name="Ellipse 88"/>
          <p:cNvSpPr/>
          <p:nvPr/>
        </p:nvSpPr>
        <p:spPr>
          <a:xfrm>
            <a:off x="9261127" y="1812230"/>
            <a:ext cx="322892" cy="18029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10016387" y="1801718"/>
            <a:ext cx="322892" cy="18029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9098528" y="2029641"/>
            <a:ext cx="322892" cy="18029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à coins arrondis 91"/>
          <p:cNvSpPr/>
          <p:nvPr/>
        </p:nvSpPr>
        <p:spPr>
          <a:xfrm>
            <a:off x="8462103" y="2607711"/>
            <a:ext cx="1877176" cy="1460952"/>
          </a:xfrm>
          <a:prstGeom prst="roundRect">
            <a:avLst>
              <a:gd name="adj" fmla="val 10188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 1"/>
          <p:cNvSpPr>
            <a:spLocks noChangeArrowheads="1"/>
          </p:cNvSpPr>
          <p:nvPr/>
        </p:nvSpPr>
        <p:spPr bwMode="auto">
          <a:xfrm>
            <a:off x="8461814" y="2649898"/>
            <a:ext cx="1887956" cy="1308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Lorsque le sujet est composé de plusieurs GN ou noms propres, le verbe se met au pluriel</a:t>
            </a:r>
            <a:endParaRPr kumimoji="0" lang="fr-FR" altLang="fr-FR" sz="1000" i="0" u="none" strike="noStrike" cap="none" normalizeH="0" dirty="0" smtClean="0">
              <a:ln>
                <a:noFill/>
              </a:ln>
              <a:effectLst/>
              <a:latin typeface="Short Stack" panose="02010500040000000007" pitchFamily="2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300" u="sng" dirty="0" smtClean="0">
                <a:latin typeface="Amandine" pitchFamily="2" charset="0"/>
                <a:cs typeface="Arial" pitchFamily="34" charset="0"/>
              </a:rPr>
              <a:t>Chloé et David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   bavard </a:t>
            </a:r>
            <a:r>
              <a:rPr lang="fr-FR" altLang="fr-FR" sz="1300" dirty="0" err="1" smtClean="0">
                <a:latin typeface="Amandine" pitchFamily="2" charset="0"/>
                <a:cs typeface="Arial" pitchFamily="34" charset="0"/>
              </a:rPr>
              <a:t>ent</a:t>
            </a:r>
            <a:endParaRPr lang="fr-FR" altLang="fr-FR" sz="1300" dirty="0" smtClean="0">
              <a:latin typeface="Amandine" pitchFamily="2" charset="0"/>
              <a:cs typeface="Arial" pitchFamily="34" charset="0"/>
            </a:endParaRPr>
          </a:p>
        </p:txBody>
      </p:sp>
      <p:sp>
        <p:nvSpPr>
          <p:cNvPr id="94" name="Ellipse 93"/>
          <p:cNvSpPr/>
          <p:nvPr/>
        </p:nvSpPr>
        <p:spPr>
          <a:xfrm>
            <a:off x="9538006" y="3708623"/>
            <a:ext cx="322892" cy="18029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1"/>
          <p:cNvSpPr>
            <a:spLocks noChangeArrowheads="1"/>
          </p:cNvSpPr>
          <p:nvPr/>
        </p:nvSpPr>
        <p:spPr bwMode="auto">
          <a:xfrm>
            <a:off x="5719519" y="4298420"/>
            <a:ext cx="4619760" cy="71096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    </a:t>
            </a:r>
            <a:r>
              <a:rPr lang="fr-FR" altLang="fr-FR" sz="1050" dirty="0" smtClean="0">
                <a:latin typeface="Mrs Chocolat" pitchFamily="2" charset="0"/>
                <a:cs typeface="Arial" pitchFamily="34" charset="0"/>
              </a:rPr>
              <a:t>Attention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! Lorsque le verbe est séparé du sujet par un pronom complément (le, la, les, l’), il faut penser à l’accorder avec le sujet éloigné :  </a:t>
            </a:r>
            <a:r>
              <a:rPr lang="fr-FR" altLang="fr-FR" sz="1300" u="sng" dirty="0" smtClean="0">
                <a:latin typeface="Amandine" pitchFamily="2" charset="0"/>
                <a:cs typeface="Arial" pitchFamily="34" charset="0"/>
              </a:rPr>
              <a:t>le chien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les </a:t>
            </a:r>
            <a:r>
              <a:rPr lang="fr-FR" altLang="fr-FR" sz="1300" dirty="0" err="1" smtClean="0">
                <a:latin typeface="Amandine" pitchFamily="2" charset="0"/>
                <a:cs typeface="Arial" pitchFamily="34" charset="0"/>
              </a:rPr>
              <a:t>voi</a:t>
            </a:r>
            <a:r>
              <a:rPr lang="fr-FR" altLang="fr-FR" sz="1000" dirty="0">
                <a:latin typeface="Amandine" pitchFamily="2" charset="0"/>
                <a:cs typeface="Arial" pitchFamily="34" charset="0"/>
              </a:rPr>
              <a:t> 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t  arriver</a:t>
            </a:r>
          </a:p>
        </p:txBody>
      </p:sp>
      <p:sp>
        <p:nvSpPr>
          <p:cNvPr id="96" name="Ellipse 95"/>
          <p:cNvSpPr/>
          <p:nvPr/>
        </p:nvSpPr>
        <p:spPr>
          <a:xfrm>
            <a:off x="8462103" y="4755638"/>
            <a:ext cx="211522" cy="188937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7" name="Image 96"/>
          <p:cNvPicPr>
            <a:picLocks noChangeAspect="1"/>
          </p:cNvPicPr>
          <p:nvPr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519" y="4303036"/>
            <a:ext cx="243748" cy="243748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224" y="6295801"/>
            <a:ext cx="291397" cy="1160193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240" y="5940871"/>
            <a:ext cx="291397" cy="116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5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Image 7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01" y="131266"/>
            <a:ext cx="5023583" cy="8623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9" name="Rectangle à coins arrondis 78"/>
          <p:cNvSpPr/>
          <p:nvPr/>
        </p:nvSpPr>
        <p:spPr>
          <a:xfrm>
            <a:off x="199981" y="1116335"/>
            <a:ext cx="4973897" cy="3150486"/>
          </a:xfrm>
          <a:prstGeom prst="roundRect">
            <a:avLst>
              <a:gd name="adj" fmla="val 6370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80" name="Larme 79"/>
          <p:cNvSpPr/>
          <p:nvPr/>
        </p:nvSpPr>
        <p:spPr>
          <a:xfrm>
            <a:off x="457082" y="310402"/>
            <a:ext cx="589465" cy="452984"/>
          </a:xfrm>
          <a:prstGeom prst="teardrop">
            <a:avLst/>
          </a:prstGeom>
          <a:solidFill>
            <a:srgbClr val="FFFE98"/>
          </a:solidFill>
          <a:ln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489281" y="442770"/>
            <a:ext cx="673675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eRonde" panose="02000503000000000000" pitchFamily="2" charset="0"/>
              </a:rPr>
              <a:t>O5</a:t>
            </a:r>
            <a:endParaRPr lang="fr-FR" sz="1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eRonde" panose="02000503000000000000" pitchFamily="2" charset="0"/>
            </a:endParaRPr>
          </a:p>
        </p:txBody>
      </p:sp>
      <p:pic>
        <p:nvPicPr>
          <p:cNvPr id="82" name="Image 81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882" y="479558"/>
            <a:ext cx="749304" cy="578337"/>
          </a:xfrm>
          <a:prstGeom prst="rect">
            <a:avLst/>
          </a:prstGeom>
        </p:spPr>
      </p:pic>
      <p:sp>
        <p:nvSpPr>
          <p:cNvPr id="83" name="Rectangle 82"/>
          <p:cNvSpPr/>
          <p:nvPr/>
        </p:nvSpPr>
        <p:spPr>
          <a:xfrm>
            <a:off x="4320051" y="599260"/>
            <a:ext cx="645064" cy="428490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sz="27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84" name="Rectangle à coins arrondis 83"/>
          <p:cNvSpPr/>
          <p:nvPr/>
        </p:nvSpPr>
        <p:spPr>
          <a:xfrm>
            <a:off x="180174" y="4580518"/>
            <a:ext cx="4971975" cy="2295617"/>
          </a:xfrm>
          <a:prstGeom prst="roundRect">
            <a:avLst>
              <a:gd name="adj" fmla="val 8054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85" name="Text Box 10"/>
          <p:cNvSpPr txBox="1">
            <a:spLocks noChangeArrowheads="1"/>
          </p:cNvSpPr>
          <p:nvPr/>
        </p:nvSpPr>
        <p:spPr bwMode="auto">
          <a:xfrm>
            <a:off x="223721" y="4338828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AutoShape 14"/>
          <p:cNvSpPr>
            <a:spLocks noChangeArrowheads="1"/>
          </p:cNvSpPr>
          <p:nvPr/>
        </p:nvSpPr>
        <p:spPr bwMode="auto">
          <a:xfrm>
            <a:off x="293704" y="4675378"/>
            <a:ext cx="1738504" cy="277812"/>
          </a:xfrm>
          <a:prstGeom prst="roundRect">
            <a:avLst>
              <a:gd name="adj" fmla="val 36366"/>
            </a:avLst>
          </a:prstGeom>
          <a:solidFill>
            <a:srgbClr val="FFFE98"/>
          </a:solidFill>
          <a:ln w="19050" cap="rnd" algn="in">
            <a:solidFill>
              <a:srgbClr val="FFC000"/>
            </a:solidFill>
            <a:prstDash val="dash"/>
            <a:round/>
            <a:headEnd/>
            <a:tailEnd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Indique le mot correct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Ellipse 86"/>
          <p:cNvSpPr/>
          <p:nvPr/>
        </p:nvSpPr>
        <p:spPr>
          <a:xfrm>
            <a:off x="3169856" y="4456427"/>
            <a:ext cx="1584176" cy="377825"/>
          </a:xfrm>
          <a:prstGeom prst="ellipse">
            <a:avLst/>
          </a:prstGeom>
          <a:solidFill>
            <a:srgbClr val="FCF336"/>
          </a:solidFill>
          <a:ln>
            <a:solidFill>
              <a:srgbClr val="FFC00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Text Box 17"/>
          <p:cNvSpPr txBox="1">
            <a:spLocks noChangeArrowheads="1"/>
          </p:cNvSpPr>
          <p:nvPr/>
        </p:nvSpPr>
        <p:spPr bwMode="auto">
          <a:xfrm>
            <a:off x="3359263" y="4456427"/>
            <a:ext cx="1351921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162183" y="4944576"/>
            <a:ext cx="4989965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2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Les animaux </a:t>
            </a:r>
            <a:r>
              <a:rPr lang="fr-FR" sz="1400" dirty="0" err="1" smtClean="0">
                <a:latin typeface="Amandine" pitchFamily="2" charset="0"/>
              </a:rPr>
              <a:t>efrayés</a:t>
            </a:r>
            <a:r>
              <a:rPr lang="fr-FR" sz="1400" dirty="0">
                <a:latin typeface="Amandine" pitchFamily="2" charset="0"/>
              </a:rPr>
              <a:t> </a:t>
            </a:r>
            <a:r>
              <a:rPr lang="fr-FR" sz="1400" dirty="0" smtClean="0">
                <a:latin typeface="Amandine" pitchFamily="2" charset="0"/>
              </a:rPr>
              <a:t>– effrayés</a:t>
            </a:r>
            <a:r>
              <a:rPr lang="fr-FR" sz="1000" dirty="0" smtClean="0">
                <a:latin typeface="Short Stack" panose="02010500040000000007" pitchFamily="2" charset="0"/>
              </a:rPr>
              <a:t> s’enfuient devant le chasseur. </a:t>
            </a:r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Les loups </a:t>
            </a:r>
            <a:r>
              <a:rPr lang="fr-FR" sz="1400" dirty="0" smtClean="0">
                <a:latin typeface="Amandine" pitchFamily="2" charset="0"/>
              </a:rPr>
              <a:t>affamés – </a:t>
            </a:r>
            <a:r>
              <a:rPr lang="fr-FR" sz="1400" dirty="0" err="1" smtClean="0">
                <a:latin typeface="Amandine" pitchFamily="2" charset="0"/>
              </a:rPr>
              <a:t>afamés</a:t>
            </a:r>
            <a:r>
              <a:rPr lang="fr-FR" sz="1000" dirty="0" smtClean="0">
                <a:latin typeface="Short Stack" panose="02010500040000000007" pitchFamily="2" charset="0"/>
              </a:rPr>
              <a:t> attaquent des moutons.</a:t>
            </a:r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Le président de la République est en voyage </a:t>
            </a:r>
            <a:r>
              <a:rPr lang="fr-FR" sz="1400" dirty="0" smtClean="0">
                <a:latin typeface="Amandine" pitchFamily="2" charset="0"/>
              </a:rPr>
              <a:t>officiel - officiel</a:t>
            </a:r>
            <a:endParaRPr lang="fr-FR" sz="1000" dirty="0" smtClean="0">
              <a:latin typeface="Amandine" pitchFamily="2" charset="0"/>
            </a:endParaRPr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Ce soir </a:t>
            </a:r>
            <a:r>
              <a:rPr lang="fr-FR" sz="1400" dirty="0" smtClean="0">
                <a:latin typeface="Amandine" pitchFamily="2" charset="0"/>
              </a:rPr>
              <a:t>après – </a:t>
            </a:r>
            <a:r>
              <a:rPr lang="fr-FR" sz="1400" dirty="0" err="1" smtClean="0">
                <a:latin typeface="Amandine" pitchFamily="2" charset="0"/>
              </a:rPr>
              <a:t>apprès</a:t>
            </a:r>
            <a:r>
              <a:rPr lang="fr-FR" sz="1000" dirty="0" smtClean="0">
                <a:latin typeface="Short Stack" panose="02010500040000000007" pitchFamily="2" charset="0"/>
              </a:rPr>
              <a:t> le dîner, nous sortirons.</a:t>
            </a:r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Les </a:t>
            </a:r>
            <a:r>
              <a:rPr lang="fr-FR" sz="1400" dirty="0" err="1" smtClean="0">
                <a:latin typeface="Amandine" pitchFamily="2" charset="0"/>
              </a:rPr>
              <a:t>affricains</a:t>
            </a:r>
            <a:r>
              <a:rPr lang="fr-FR" sz="1400" dirty="0" smtClean="0">
                <a:latin typeface="Amandine" pitchFamily="2" charset="0"/>
              </a:rPr>
              <a:t> – africains</a:t>
            </a:r>
            <a:r>
              <a:rPr lang="fr-FR" sz="1000" dirty="0" smtClean="0">
                <a:latin typeface="Short Stack" panose="02010500040000000007" pitchFamily="2" charset="0"/>
              </a:rPr>
              <a:t> ont parfois un drôle d’accent.</a:t>
            </a:r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Les enfants aiment les biscuits d’</a:t>
            </a:r>
            <a:r>
              <a:rPr lang="fr-FR" sz="1400" dirty="0" smtClean="0">
                <a:latin typeface="Amandine" pitchFamily="2" charset="0"/>
              </a:rPr>
              <a:t>apéritif - </a:t>
            </a:r>
            <a:r>
              <a:rPr lang="fr-FR" sz="1400" dirty="0" err="1" smtClean="0">
                <a:latin typeface="Amandine" pitchFamily="2" charset="0"/>
              </a:rPr>
              <a:t>appéritif</a:t>
            </a:r>
            <a:endParaRPr lang="fr-FR" sz="2000" dirty="0" smtClean="0">
              <a:latin typeface="Amandine" pitchFamily="2" charset="0"/>
            </a:endParaRPr>
          </a:p>
        </p:txBody>
      </p:sp>
      <p:sp>
        <p:nvSpPr>
          <p:cNvPr id="90" name="Rectangle 89"/>
          <p:cNvSpPr/>
          <p:nvPr/>
        </p:nvSpPr>
        <p:spPr>
          <a:xfrm rot="10800000">
            <a:off x="374323" y="6660690"/>
            <a:ext cx="47397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1.effrayés     2. affamés    3. officiel     4. après     5. africains    6. apéritif</a:t>
            </a:r>
            <a:endParaRPr lang="fr-FR" sz="800" dirty="0"/>
          </a:p>
        </p:txBody>
      </p:sp>
      <p:sp>
        <p:nvSpPr>
          <p:cNvPr id="91" name="ZoneTexte 90"/>
          <p:cNvSpPr txBox="1"/>
          <p:nvPr/>
        </p:nvSpPr>
        <p:spPr>
          <a:xfrm>
            <a:off x="917407" y="198918"/>
            <a:ext cx="3575948" cy="79474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Les mots qui commencent par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ac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-,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af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-,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ap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-,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ef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-, of-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92" name="Rectangle à coins arrondis 91"/>
          <p:cNvSpPr/>
          <p:nvPr/>
        </p:nvSpPr>
        <p:spPr>
          <a:xfrm>
            <a:off x="351232" y="1314492"/>
            <a:ext cx="2205070" cy="2664552"/>
          </a:xfrm>
          <a:prstGeom prst="roundRect">
            <a:avLst>
              <a:gd name="adj" fmla="val 7164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ZoneTexte 92"/>
          <p:cNvSpPr txBox="1"/>
          <p:nvPr/>
        </p:nvSpPr>
        <p:spPr>
          <a:xfrm>
            <a:off x="351232" y="1314492"/>
            <a:ext cx="2231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latin typeface="Fineliner Script" pitchFamily="50" charset="0"/>
              </a:rPr>
              <a:t>Règle :</a:t>
            </a:r>
          </a:p>
        </p:txBody>
      </p:sp>
      <p:sp>
        <p:nvSpPr>
          <p:cNvPr id="94" name="Rectangle 1"/>
          <p:cNvSpPr>
            <a:spLocks noChangeArrowheads="1"/>
          </p:cNvSpPr>
          <p:nvPr/>
        </p:nvSpPr>
        <p:spPr bwMode="auto">
          <a:xfrm>
            <a:off x="337974" y="1700661"/>
            <a:ext cx="2231586" cy="206210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Tous l</a:t>
            </a: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es mots</a:t>
            </a:r>
            <a:r>
              <a:rPr kumimoji="0" lang="fr-FR" altLang="fr-FR" sz="1000" i="0" u="none" strike="noStrike" cap="none" normalizeH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qui commencent par, </a:t>
            </a:r>
            <a:r>
              <a:rPr kumimoji="0" lang="fr-FR" altLang="fr-FR" sz="1000" i="0" u="none" strike="noStrike" cap="none" normalizeH="0" dirty="0" err="1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ef</a:t>
            </a:r>
            <a:r>
              <a:rPr kumimoji="0" lang="fr-FR" altLang="fr-FR" sz="1000" i="0" u="none" strike="noStrike" cap="none" normalizeH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-, of- doublent la consonne de la </a:t>
            </a:r>
            <a:r>
              <a:rPr lang="fr-FR" altLang="fr-FR" sz="1000" dirty="0">
                <a:latin typeface="Short Stack" panose="02010500040000000007" pitchFamily="2" charset="0"/>
                <a:cs typeface="Arial" pitchFamily="34" charset="0"/>
              </a:rPr>
              <a:t>première 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syllabe ainsi que certains mots qui commencent par </a:t>
            </a:r>
            <a:r>
              <a:rPr lang="fr-FR" altLang="fr-FR" sz="1000" dirty="0" err="1" smtClean="0">
                <a:latin typeface="Short Stack" panose="02010500040000000007" pitchFamily="2" charset="0"/>
                <a:cs typeface="Arial" pitchFamily="34" charset="0"/>
              </a:rPr>
              <a:t>ac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-</a:t>
            </a:r>
            <a:r>
              <a:rPr lang="fr-FR" altLang="fr-FR" sz="1000" dirty="0">
                <a:latin typeface="Short Stack" panose="02010500040000000007" pitchFamily="2" charset="0"/>
                <a:cs typeface="Arial" pitchFamily="34" charset="0"/>
              </a:rPr>
              <a:t>, </a:t>
            </a:r>
            <a:r>
              <a:rPr lang="fr-FR" altLang="fr-FR" sz="1000" dirty="0" err="1">
                <a:latin typeface="Short Stack" panose="02010500040000000007" pitchFamily="2" charset="0"/>
                <a:cs typeface="Arial" pitchFamily="34" charset="0"/>
              </a:rPr>
              <a:t>af</a:t>
            </a:r>
            <a:r>
              <a:rPr lang="fr-FR" altLang="fr-FR" sz="1000" dirty="0">
                <a:latin typeface="Short Stack" panose="02010500040000000007" pitchFamily="2" charset="0"/>
                <a:cs typeface="Arial" pitchFamily="34" charset="0"/>
              </a:rPr>
              <a:t>-, </a:t>
            </a:r>
            <a:r>
              <a:rPr lang="fr-FR" altLang="fr-FR" sz="1000" dirty="0" err="1">
                <a:latin typeface="Short Stack" panose="02010500040000000007" pitchFamily="2" charset="0"/>
                <a:cs typeface="Arial" pitchFamily="34" charset="0"/>
              </a:rPr>
              <a:t>ap</a:t>
            </a:r>
            <a:r>
              <a:rPr lang="fr-FR" altLang="fr-FR" sz="1000" dirty="0">
                <a:latin typeface="Short Stack" panose="02010500040000000007" pitchFamily="2" charset="0"/>
                <a:cs typeface="Arial" pitchFamily="34" charset="0"/>
              </a:rPr>
              <a:t>- </a:t>
            </a:r>
            <a:r>
              <a:rPr kumimoji="0" lang="fr-FR" altLang="fr-FR" sz="1000" i="0" u="none" strike="noStrike" cap="none" normalizeH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300" dirty="0">
                <a:latin typeface="Amandine" pitchFamily="2" charset="0"/>
                <a:cs typeface="Arial" pitchFamily="34" charset="0"/>
              </a:rPr>
              <a:t>u</a:t>
            </a:r>
            <a:r>
              <a:rPr kumimoji="0" lang="fr-FR" altLang="fr-FR" sz="1300" i="0" u="none" strike="noStrike" cap="none" normalizeH="0" baseline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n accord, une affaire,</a:t>
            </a:r>
            <a:r>
              <a:rPr kumimoji="0" lang="fr-FR" altLang="fr-FR" sz="1300" i="0" u="none" strike="noStrike" cap="none" normalizeH="0" dirty="0" smtClean="0">
                <a:ln>
                  <a:noFill/>
                </a:ln>
                <a:effectLst/>
                <a:latin typeface="Amandine" pitchFamily="2" charset="0"/>
                <a:cs typeface="Arial" pitchFamily="34" charset="0"/>
              </a:rPr>
              <a:t>   un appel, un effort,    une offrande.</a:t>
            </a:r>
            <a:endParaRPr kumimoji="0" lang="fr-FR" altLang="fr-FR" sz="1300" i="0" u="none" strike="noStrike" cap="none" normalizeH="0" baseline="0" dirty="0" smtClean="0">
              <a:ln>
                <a:noFill/>
              </a:ln>
              <a:effectLst/>
              <a:latin typeface="Amandine" pitchFamily="2" charset="0"/>
              <a:cs typeface="Arial" pitchFamily="34" charset="0"/>
            </a:endParaRPr>
          </a:p>
        </p:txBody>
      </p:sp>
      <p:sp>
        <p:nvSpPr>
          <p:cNvPr id="95" name="Rectangle à coins arrondis 94"/>
          <p:cNvSpPr/>
          <p:nvPr/>
        </p:nvSpPr>
        <p:spPr>
          <a:xfrm>
            <a:off x="2799504" y="1304294"/>
            <a:ext cx="2205070" cy="2778922"/>
          </a:xfrm>
          <a:prstGeom prst="roundRect">
            <a:avLst>
              <a:gd name="adj" fmla="val 10188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ZoneTexte 95"/>
          <p:cNvSpPr txBox="1"/>
          <p:nvPr/>
        </p:nvSpPr>
        <p:spPr>
          <a:xfrm>
            <a:off x="3083804" y="1304294"/>
            <a:ext cx="1481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Fineliner Script" pitchFamily="50" charset="0"/>
              </a:rPr>
              <a:t>Exceptions</a:t>
            </a:r>
          </a:p>
        </p:txBody>
      </p:sp>
      <p:sp>
        <p:nvSpPr>
          <p:cNvPr id="97" name="Rectangle 1"/>
          <p:cNvSpPr>
            <a:spLocks noChangeArrowheads="1"/>
          </p:cNvSpPr>
          <p:nvPr/>
        </p:nvSpPr>
        <p:spPr bwMode="auto">
          <a:xfrm>
            <a:off x="2798231" y="1763053"/>
            <a:ext cx="2206343" cy="221599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* 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afin, Afrique (et ses dérivés)</a:t>
            </a: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prennent un seul f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i="0" u="none" strike="noStrike" cap="none" normalizeH="0" baseline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* 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d’autres mots ne doublent pas leur consonne de la 1</a:t>
            </a:r>
            <a:r>
              <a:rPr lang="fr-FR" altLang="fr-FR" sz="1000" baseline="30000" dirty="0" smtClean="0">
                <a:latin typeface="Short Stack" panose="02010500040000000007" pitchFamily="2" charset="0"/>
                <a:cs typeface="Arial" pitchFamily="34" charset="0"/>
              </a:rPr>
              <a:t>ère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syllabe. Il n’y a pas de règle, il faut les apprendre par cœur :</a:t>
            </a:r>
            <a:endParaRPr kumimoji="0" lang="fr-FR" altLang="fr-FR" sz="1000" i="0" u="none" strike="noStrike" cap="none" normalizeH="0" dirty="0" smtClean="0">
              <a:ln>
                <a:noFill/>
              </a:ln>
              <a:effectLst/>
              <a:latin typeface="Short Stack" panose="02010500040000000007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300" dirty="0">
                <a:latin typeface="Amandine" pitchFamily="2" charset="0"/>
                <a:cs typeface="Arial" pitchFamily="34" charset="0"/>
              </a:rPr>
              <a:t>u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n acacia, un acajou, un apiculteur, un apéritif, après, aplatir, apaiser, apercevoir, aplanir</a:t>
            </a:r>
            <a:endParaRPr kumimoji="0" lang="fr-FR" altLang="fr-FR" sz="1300" i="0" strike="noStrike" cap="none" normalizeH="0" baseline="0" dirty="0" smtClean="0">
              <a:ln>
                <a:noFill/>
              </a:ln>
              <a:effectLst/>
              <a:latin typeface="Amandine" pitchFamily="2" charset="0"/>
              <a:cs typeface="Arial" pitchFamily="34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297" y="131266"/>
            <a:ext cx="5023583" cy="8623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3" name="Rectangle à coins arrondis 22"/>
          <p:cNvSpPr/>
          <p:nvPr/>
        </p:nvSpPr>
        <p:spPr>
          <a:xfrm>
            <a:off x="5515465" y="1083208"/>
            <a:ext cx="4973897" cy="3183613"/>
          </a:xfrm>
          <a:prstGeom prst="roundRect">
            <a:avLst>
              <a:gd name="adj" fmla="val 6370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4" name="Larme 23"/>
          <p:cNvSpPr/>
          <p:nvPr/>
        </p:nvSpPr>
        <p:spPr>
          <a:xfrm>
            <a:off x="5802278" y="310402"/>
            <a:ext cx="589465" cy="452984"/>
          </a:xfrm>
          <a:prstGeom prst="teardrop">
            <a:avLst/>
          </a:prstGeom>
          <a:solidFill>
            <a:srgbClr val="FFFE98"/>
          </a:solidFill>
          <a:ln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5834477" y="442770"/>
            <a:ext cx="673675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eRonde" panose="02000503000000000000" pitchFamily="2" charset="0"/>
              </a:rPr>
              <a:t>O6</a:t>
            </a:r>
            <a:endParaRPr lang="fr-FR" sz="1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eRonde" panose="02000503000000000000" pitchFamily="2" charset="0"/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078" y="479558"/>
            <a:ext cx="749304" cy="578337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9665247" y="599260"/>
            <a:ext cx="645064" cy="428490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sz="27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5525370" y="4535931"/>
            <a:ext cx="4971975" cy="2773092"/>
          </a:xfrm>
          <a:prstGeom prst="roundRect">
            <a:avLst>
              <a:gd name="adj" fmla="val 8054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5568917" y="4284687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AutoShape 14"/>
          <p:cNvSpPr>
            <a:spLocks noChangeArrowheads="1"/>
          </p:cNvSpPr>
          <p:nvPr/>
        </p:nvSpPr>
        <p:spPr bwMode="auto">
          <a:xfrm>
            <a:off x="5768436" y="4621237"/>
            <a:ext cx="1162440" cy="277812"/>
          </a:xfrm>
          <a:prstGeom prst="roundRect">
            <a:avLst>
              <a:gd name="adj" fmla="val 36366"/>
            </a:avLst>
          </a:prstGeom>
          <a:solidFill>
            <a:srgbClr val="FFFE98"/>
          </a:solidFill>
          <a:ln w="19050" cap="rnd" algn="in">
            <a:solidFill>
              <a:srgbClr val="FFC000"/>
            </a:solidFill>
            <a:prstDash val="dash"/>
            <a:round/>
            <a:headEnd/>
            <a:tailEnd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Vrai ou faux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8515052" y="4347019"/>
            <a:ext cx="1584176" cy="377825"/>
          </a:xfrm>
          <a:prstGeom prst="ellipse">
            <a:avLst/>
          </a:prstGeom>
          <a:solidFill>
            <a:srgbClr val="FCF336"/>
          </a:solidFill>
          <a:ln>
            <a:solidFill>
              <a:srgbClr val="FFC00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8704459" y="4347019"/>
            <a:ext cx="1351921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507379" y="4932759"/>
            <a:ext cx="498996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Le –e muet est une lettre qui ne se prononce pas.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Tous les noms terminés par un son voyelle s’écrivent généralement avec un « e »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Le noms féminins terminés par le son (ou) s’écrivent généralement –</a:t>
            </a:r>
            <a:r>
              <a:rPr lang="fr-FR" sz="1000" dirty="0" err="1" smtClean="0">
                <a:latin typeface="Short Stack" panose="02010500040000000007" pitchFamily="2" charset="0"/>
              </a:rPr>
              <a:t>oue</a:t>
            </a:r>
            <a:endParaRPr lang="fr-FR" sz="1000" dirty="0" smtClean="0">
              <a:latin typeface="Short Stack" panose="02010500040000000007" pitchFamily="2" charset="0"/>
            </a:endParaRPr>
          </a:p>
        </p:txBody>
      </p:sp>
      <p:sp>
        <p:nvSpPr>
          <p:cNvPr id="34" name="Rectangle 33"/>
          <p:cNvSpPr/>
          <p:nvPr/>
        </p:nvSpPr>
        <p:spPr>
          <a:xfrm rot="10800000">
            <a:off x="5719519" y="7093578"/>
            <a:ext cx="47397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Vrai     2. faux     3. vrai     4. oui    5. non    6. oui</a:t>
            </a:r>
            <a:endParaRPr lang="fr-FR" sz="800" dirty="0"/>
          </a:p>
        </p:txBody>
      </p:sp>
      <p:sp>
        <p:nvSpPr>
          <p:cNvPr id="35" name="ZoneTexte 34"/>
          <p:cNvSpPr txBox="1"/>
          <p:nvPr/>
        </p:nvSpPr>
        <p:spPr>
          <a:xfrm>
            <a:off x="6508151" y="198918"/>
            <a:ext cx="3157095" cy="79474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Les noms féminins terminés par un –e muet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5696427" y="1260351"/>
            <a:ext cx="4613883" cy="2016224"/>
          </a:xfrm>
          <a:prstGeom prst="roundRect">
            <a:avLst>
              <a:gd name="adj" fmla="val 6147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1"/>
          <p:cNvSpPr>
            <a:spLocks noChangeArrowheads="1"/>
          </p:cNvSpPr>
          <p:nvPr/>
        </p:nvSpPr>
        <p:spPr bwMode="auto">
          <a:xfrm>
            <a:off x="5683170" y="1342519"/>
            <a:ext cx="4627140" cy="186204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Les noms féminins terminés par :</a:t>
            </a:r>
          </a:p>
          <a:p>
            <a:pPr marL="171450" lvl="0" indent="-17145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kumimoji="0" lang="fr-FR" altLang="fr-FR" sz="1000" i="0" u="none" strike="noStrike" cap="none" normalizeH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Le son (ou) s’écrivent –</a:t>
            </a:r>
            <a:r>
              <a:rPr kumimoji="0" lang="fr-FR" altLang="fr-FR" sz="1000" i="0" u="none" strike="noStrike" cap="none" normalizeH="0" dirty="0" err="1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oue</a:t>
            </a:r>
            <a:r>
              <a:rPr kumimoji="0" lang="fr-FR" altLang="fr-FR" sz="1000" i="0" u="none" strike="noStrike" cap="none" normalizeH="0" dirty="0" smtClean="0">
                <a:ln>
                  <a:noFill/>
                </a:ln>
                <a:effectLst/>
                <a:latin typeface="Short Stack" panose="02010500040000000007" pitchFamily="2" charset="0"/>
                <a:cs typeface="Arial" pitchFamily="34" charset="0"/>
              </a:rPr>
              <a:t> : 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la boue, la joue</a:t>
            </a:r>
            <a:endParaRPr lang="fr-FR" altLang="fr-FR" sz="1300" dirty="0">
              <a:latin typeface="Amandine" pitchFamily="2" charset="0"/>
              <a:cs typeface="Arial" pitchFamily="34" charset="0"/>
            </a:endParaRP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- Le son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(i)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s’écrivent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–</a:t>
            </a:r>
            <a:r>
              <a:rPr lang="fr-FR" altLang="fr-FR" sz="1000" dirty="0" err="1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ie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: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la toupie, la boucherie</a:t>
            </a:r>
            <a:endParaRPr lang="fr-FR" altLang="fr-FR" sz="13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- Le son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(è)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s’écrivent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–aie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: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la plaie, la baie</a:t>
            </a:r>
            <a:endParaRPr lang="fr-FR" altLang="fr-FR" sz="13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- Le son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(</a:t>
            </a:r>
            <a:r>
              <a:rPr lang="fr-FR" altLang="fr-FR" sz="1000" dirty="0" err="1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oi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)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s’écrivent –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oie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: </a:t>
            </a:r>
            <a:r>
              <a:rPr lang="fr-FR" altLang="fr-FR" sz="1300" dirty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la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joie, l’oie</a:t>
            </a:r>
            <a:endParaRPr lang="fr-FR" altLang="fr-FR" sz="13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- Le son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(u)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s’écrivent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–</a:t>
            </a:r>
            <a:r>
              <a:rPr lang="fr-FR" altLang="fr-FR" sz="1000" dirty="0" err="1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ue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: </a:t>
            </a:r>
            <a:r>
              <a:rPr lang="fr-FR" altLang="fr-FR" sz="1300" dirty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la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statue, la tortue</a:t>
            </a:r>
            <a:endParaRPr lang="fr-FR" altLang="fr-FR" sz="13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</p:txBody>
      </p:sp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5719519" y="3376746"/>
            <a:ext cx="4619760" cy="84330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    </a:t>
            </a:r>
            <a:r>
              <a:rPr lang="fr-FR" altLang="fr-FR" sz="1050" dirty="0" smtClean="0">
                <a:latin typeface="Mrs Chocolat" pitchFamily="2" charset="0"/>
                <a:cs typeface="Arial" pitchFamily="34" charset="0"/>
              </a:rPr>
              <a:t>exceptions à connaître par cœur :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</a:t>
            </a: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300" dirty="0">
                <a:latin typeface="Amandine" pitchFamily="2" charset="0"/>
                <a:cs typeface="Arial" pitchFamily="34" charset="0"/>
              </a:rPr>
              <a:t>l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a toux, la tribu, la fourmi, la perdrix, la souris, la paix, la loi, la foi, la glue, la vertu, la nuit</a:t>
            </a:r>
          </a:p>
        </p:txBody>
      </p:sp>
      <p:pic>
        <p:nvPicPr>
          <p:cNvPr id="55" name="Image 54"/>
          <p:cNvPicPr>
            <a:picLocks noChangeAspect="1"/>
          </p:cNvPicPr>
          <p:nvPr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740" y="3392867"/>
            <a:ext cx="243748" cy="243748"/>
          </a:xfrm>
          <a:prstGeom prst="rect">
            <a:avLst/>
          </a:prstGeom>
        </p:spPr>
      </p:pic>
      <p:sp>
        <p:nvSpPr>
          <p:cNvPr id="44" name="AutoShape 14"/>
          <p:cNvSpPr>
            <a:spLocks noChangeArrowheads="1"/>
          </p:cNvSpPr>
          <p:nvPr/>
        </p:nvSpPr>
        <p:spPr bwMode="auto">
          <a:xfrm>
            <a:off x="5768436" y="6084887"/>
            <a:ext cx="2602600" cy="277812"/>
          </a:xfrm>
          <a:prstGeom prst="roundRect">
            <a:avLst>
              <a:gd name="adj" fmla="val 36366"/>
            </a:avLst>
          </a:prstGeom>
          <a:solidFill>
            <a:srgbClr val="FFFE98"/>
          </a:solidFill>
          <a:ln w="19050" cap="rnd" algn="in">
            <a:solidFill>
              <a:srgbClr val="FFC000"/>
            </a:solidFill>
            <a:prstDash val="dash"/>
            <a:round/>
            <a:headEnd/>
            <a:tailEnd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genre du déterminant convient-il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5564427" y="6362699"/>
            <a:ext cx="498996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30000"/>
              </a:lnSpc>
              <a:buAutoNum type="arabicPeriod" startAt="4"/>
            </a:pPr>
            <a:r>
              <a:rPr lang="fr-FR" sz="1000" dirty="0" smtClean="0">
                <a:latin typeface="Short Stack" panose="02010500040000000007" pitchFamily="2" charset="0"/>
              </a:rPr>
              <a:t>scie – zizanie – insomnie </a:t>
            </a:r>
            <a:r>
              <a:rPr lang="fr-FR" sz="10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 une</a:t>
            </a:r>
          </a:p>
          <a:p>
            <a:pPr marL="228600" indent="-228600">
              <a:lnSpc>
                <a:spcPct val="130000"/>
              </a:lnSpc>
              <a:buAutoNum type="arabicPeriod" startAt="4"/>
            </a:pPr>
            <a:r>
              <a:rPr lang="fr-FR" sz="1000" dirty="0">
                <a:latin typeface="Short Stack" panose="02010500040000000007" pitchFamily="2" charset="0"/>
                <a:sym typeface="Wingdings" panose="05000000000000000000" pitchFamily="2" charset="2"/>
              </a:rPr>
              <a:t>m</a:t>
            </a:r>
            <a:r>
              <a:rPr lang="fr-FR" sz="10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ie – intempérie – incendie  une</a:t>
            </a:r>
          </a:p>
          <a:p>
            <a:pPr marL="228600" indent="-228600">
              <a:lnSpc>
                <a:spcPct val="130000"/>
              </a:lnSpc>
              <a:buAutoNum type="arabicPeriod" startAt="4"/>
            </a:pPr>
            <a:r>
              <a:rPr lang="fr-FR" sz="1000" dirty="0">
                <a:latin typeface="Short Stack" panose="02010500040000000007" pitchFamily="2" charset="0"/>
                <a:sym typeface="Wingdings" panose="05000000000000000000" pitchFamily="2" charset="2"/>
              </a:rPr>
              <a:t>t</a:t>
            </a:r>
            <a:r>
              <a:rPr lang="fr-FR" sz="10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ribu – vertu – rue  une</a:t>
            </a:r>
            <a:endParaRPr lang="fr-FR" sz="1000" dirty="0" smtClean="0">
              <a:latin typeface="Short Stack" panose="02010500040000000007" pitchFamily="2" charset="0"/>
            </a:endParaRPr>
          </a:p>
        </p:txBody>
      </p:sp>
      <p:pic>
        <p:nvPicPr>
          <p:cNvPr id="42" name="Image 4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224" y="5724847"/>
            <a:ext cx="291397" cy="1160193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240" y="5940871"/>
            <a:ext cx="291397" cy="116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24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89" y="131266"/>
            <a:ext cx="5023583" cy="8623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3" name="Rectangle à coins arrondis 42"/>
          <p:cNvSpPr/>
          <p:nvPr/>
        </p:nvSpPr>
        <p:spPr>
          <a:xfrm>
            <a:off x="163757" y="1083208"/>
            <a:ext cx="4973897" cy="6081799"/>
          </a:xfrm>
          <a:prstGeom prst="roundRect">
            <a:avLst>
              <a:gd name="adj" fmla="val 4072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46" name="Larme 45"/>
          <p:cNvSpPr/>
          <p:nvPr/>
        </p:nvSpPr>
        <p:spPr>
          <a:xfrm>
            <a:off x="450570" y="310402"/>
            <a:ext cx="589465" cy="452984"/>
          </a:xfrm>
          <a:prstGeom prst="teardrop">
            <a:avLst/>
          </a:prstGeom>
          <a:solidFill>
            <a:srgbClr val="FFFE98"/>
          </a:solidFill>
          <a:ln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482769" y="442770"/>
            <a:ext cx="673675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eRonde" panose="02000503000000000000" pitchFamily="2" charset="0"/>
              </a:rPr>
              <a:t>O7</a:t>
            </a:r>
            <a:endParaRPr lang="fr-FR" sz="1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eRonde" panose="02000503000000000000" pitchFamily="2" charset="0"/>
            </a:endParaRPr>
          </a:p>
        </p:txBody>
      </p:sp>
      <p:pic>
        <p:nvPicPr>
          <p:cNvPr id="48" name="Image 4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370" y="479558"/>
            <a:ext cx="749304" cy="578337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>
            <a:off x="4313539" y="599260"/>
            <a:ext cx="645064" cy="428490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sz="27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1156443" y="359609"/>
            <a:ext cx="3157095" cy="46869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Ecrire la fin des noms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60" name="Rectangle à coins arrondis 59"/>
          <p:cNvSpPr/>
          <p:nvPr/>
        </p:nvSpPr>
        <p:spPr>
          <a:xfrm>
            <a:off x="344719" y="1260351"/>
            <a:ext cx="1884131" cy="1512168"/>
          </a:xfrm>
          <a:prstGeom prst="roundRect">
            <a:avLst>
              <a:gd name="adj" fmla="val 6147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331462" y="1255181"/>
            <a:ext cx="1897388" cy="1517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Pour écrire la fin d’un nom dont on n’entend pas la dernière lettre, on cherche un mot de la même famille avec un suffixe : </a:t>
            </a: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300" dirty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u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n tapis – un tapissier</a:t>
            </a:r>
            <a:endParaRPr lang="fr-FR" altLang="fr-FR" sz="13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</p:txBody>
      </p:sp>
      <p:sp>
        <p:nvSpPr>
          <p:cNvPr id="66" name="Rectangle à coins arrondis 65"/>
          <p:cNvSpPr/>
          <p:nvPr/>
        </p:nvSpPr>
        <p:spPr>
          <a:xfrm>
            <a:off x="2394372" y="1260350"/>
            <a:ext cx="2564231" cy="1512169"/>
          </a:xfrm>
          <a:prstGeom prst="roundRect">
            <a:avLst>
              <a:gd name="adj" fmla="val 6147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1"/>
          <p:cNvSpPr>
            <a:spLocks noChangeArrowheads="1"/>
          </p:cNvSpPr>
          <p:nvPr/>
        </p:nvSpPr>
        <p:spPr bwMode="auto">
          <a:xfrm>
            <a:off x="2394372" y="1307503"/>
            <a:ext cx="2564231" cy="14650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Les noms féminins en té / </a:t>
            </a:r>
            <a:r>
              <a:rPr lang="fr-FR" altLang="fr-FR" sz="1000" dirty="0" err="1" smtClean="0">
                <a:latin typeface="Short Stack" panose="02010500040000000007" pitchFamily="2" charset="0"/>
                <a:cs typeface="Arial" pitchFamily="34" charset="0"/>
              </a:rPr>
              <a:t>tié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:</a:t>
            </a: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* </a:t>
            </a:r>
            <a:r>
              <a:rPr lang="fr-FR" altLang="fr-FR" sz="1000" u="sng" dirty="0" smtClean="0">
                <a:latin typeface="Short Stack" panose="02010500040000000007" pitchFamily="2" charset="0"/>
                <a:cs typeface="Arial" pitchFamily="34" charset="0"/>
              </a:rPr>
              <a:t>té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: quand le nom est abstrait, c’est-à-dire qu’il désigne une idée ou une qualité : 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la beauté</a:t>
            </a: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* </a:t>
            </a:r>
            <a:r>
              <a:rPr lang="fr-FR" altLang="fr-FR" sz="1000" u="sng" dirty="0" err="1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tié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: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ils s’écrivent toujours </a:t>
            </a:r>
            <a:r>
              <a:rPr lang="fr-FR" altLang="fr-FR" sz="1000" dirty="0" err="1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tié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: 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une amitié, la moitié, la pitié</a:t>
            </a:r>
            <a:endParaRPr lang="fr-FR" altLang="fr-FR" sz="13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</p:txBody>
      </p:sp>
      <p:sp>
        <p:nvSpPr>
          <p:cNvPr id="68" name="Rectangle à coins arrondis 67"/>
          <p:cNvSpPr/>
          <p:nvPr/>
        </p:nvSpPr>
        <p:spPr>
          <a:xfrm>
            <a:off x="357977" y="2952756"/>
            <a:ext cx="4600626" cy="1115907"/>
          </a:xfrm>
          <a:prstGeom prst="roundRect">
            <a:avLst>
              <a:gd name="adj" fmla="val 6147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1"/>
          <p:cNvSpPr>
            <a:spLocks noChangeArrowheads="1"/>
          </p:cNvSpPr>
          <p:nvPr/>
        </p:nvSpPr>
        <p:spPr bwMode="auto">
          <a:xfrm>
            <a:off x="331462" y="2980817"/>
            <a:ext cx="1990901" cy="10248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* Les noms féminins en    –é, s’écrivent tous –</a:t>
            </a:r>
            <a:r>
              <a:rPr lang="fr-FR" altLang="fr-FR" sz="1000" dirty="0" err="1" smtClean="0">
                <a:latin typeface="Short Stack" panose="02010500040000000007" pitchFamily="2" charset="0"/>
                <a:cs typeface="Arial" pitchFamily="34" charset="0"/>
              </a:rPr>
              <a:t>ée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: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une année, une dictée</a:t>
            </a:r>
          </a:p>
          <a:p>
            <a:pPr lvl="0" defTabSz="914400" fontAlgn="base">
              <a:spcBef>
                <a:spcPct val="0"/>
              </a:spcBef>
              <a:spcAft>
                <a:spcPts val="600"/>
              </a:spcAft>
            </a:pPr>
            <a:r>
              <a:rPr lang="fr-FR" altLang="fr-FR" sz="1050" dirty="0" smtClean="0">
                <a:latin typeface="Short Stack" panose="02010500040000000007" pitchFamily="2" charset="0"/>
                <a:cs typeface="Arial" pitchFamily="34" charset="0"/>
              </a:rPr>
              <a:t>sauf</a:t>
            </a:r>
            <a:r>
              <a:rPr lang="fr-FR" altLang="fr-FR" sz="1600" dirty="0" smtClean="0">
                <a:latin typeface="Amandine" pitchFamily="2" charset="0"/>
                <a:cs typeface="Arial" pitchFamily="34" charset="0"/>
              </a:rPr>
              <a:t> </a:t>
            </a:r>
            <a:r>
              <a:rPr lang="fr-FR" altLang="fr-FR" sz="1400" dirty="0">
                <a:latin typeface="Amandine" pitchFamily="2" charset="0"/>
                <a:cs typeface="Arial" pitchFamily="34" charset="0"/>
              </a:rPr>
              <a:t>clé </a:t>
            </a:r>
            <a:r>
              <a:rPr lang="fr-FR" altLang="fr-FR" sz="1400" dirty="0" smtClean="0">
                <a:latin typeface="Amandine" pitchFamily="2" charset="0"/>
                <a:cs typeface="Arial" pitchFamily="34" charset="0"/>
              </a:rPr>
              <a:t> </a:t>
            </a:r>
            <a:endParaRPr lang="fr-FR" altLang="fr-FR" sz="1400" dirty="0">
              <a:latin typeface="Amandine" pitchFamily="2" charset="0"/>
              <a:cs typeface="Arial" pitchFamily="34" charset="0"/>
            </a:endParaRPr>
          </a:p>
        </p:txBody>
      </p:sp>
      <p:sp>
        <p:nvSpPr>
          <p:cNvPr id="70" name="Rectangle à coins arrondis 69"/>
          <p:cNvSpPr/>
          <p:nvPr/>
        </p:nvSpPr>
        <p:spPr>
          <a:xfrm>
            <a:off x="344720" y="4248899"/>
            <a:ext cx="4613884" cy="2700085"/>
          </a:xfrm>
          <a:prstGeom prst="roundRect">
            <a:avLst>
              <a:gd name="adj" fmla="val 6147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331463" y="4284687"/>
            <a:ext cx="4627141" cy="25483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* Les noms féminins en  –i, s’écrivent tous –</a:t>
            </a:r>
            <a:r>
              <a:rPr lang="fr-FR" altLang="fr-FR" sz="1000" dirty="0" err="1">
                <a:latin typeface="Short Stack" panose="02010500040000000007" pitchFamily="2" charset="0"/>
                <a:cs typeface="Arial" pitchFamily="34" charset="0"/>
              </a:rPr>
              <a:t>i</a:t>
            </a:r>
            <a:r>
              <a:rPr lang="fr-FR" altLang="fr-FR" sz="1000" dirty="0" err="1" smtClean="0">
                <a:latin typeface="Short Stack" panose="02010500040000000007" pitchFamily="2" charset="0"/>
                <a:cs typeface="Arial" pitchFamily="34" charset="0"/>
              </a:rPr>
              <a:t>e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: 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la vie, la mie 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sauf </a:t>
            </a:r>
            <a:r>
              <a:rPr lang="fr-FR" sz="1300" dirty="0" smtClean="0">
                <a:latin typeface="Amandine" pitchFamily="2" charset="0"/>
              </a:rPr>
              <a:t>brebis</a:t>
            </a:r>
            <a:r>
              <a:rPr lang="fr-FR" sz="1300" dirty="0">
                <a:latin typeface="Amandine" pitchFamily="2" charset="0"/>
              </a:rPr>
              <a:t>  -  fourmi  -  nuit  -  perdrix  -  </a:t>
            </a:r>
            <a:r>
              <a:rPr lang="fr-FR" sz="1300" dirty="0" smtClean="0">
                <a:latin typeface="Amandine" pitchFamily="2" charset="0"/>
              </a:rPr>
              <a:t>souris</a:t>
            </a:r>
            <a:r>
              <a:rPr lang="fr-FR" altLang="fr-FR" sz="1300" dirty="0" smtClean="0">
                <a:latin typeface="Amandine" pitchFamily="2" charset="0"/>
                <a:cs typeface="Arial" pitchFamily="34" charset="0"/>
              </a:rPr>
              <a:t> 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* Les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noms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masculins en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–i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, s’écrivent </a:t>
            </a:r>
            <a:r>
              <a:rPr lang="fr-FR" altLang="fr-FR" sz="1000" spc="-15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généralement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avec un i : </a:t>
            </a:r>
            <a:r>
              <a:rPr lang="fr-FR" altLang="fr-FR" sz="12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lundi, un mari, un pari, un défi, un cri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… Sauf : 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- </a:t>
            </a:r>
            <a:r>
              <a:rPr lang="fr-FR" altLang="fr-FR" sz="1000" dirty="0" err="1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is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:</a:t>
            </a:r>
            <a:r>
              <a:rPr lang="fr-FR" sz="1200" dirty="0" smtClean="0">
                <a:latin typeface="Amandine" pitchFamily="2" charset="0"/>
              </a:rPr>
              <a:t> </a:t>
            </a:r>
            <a:r>
              <a:rPr lang="fr-FR" sz="1200" dirty="0">
                <a:latin typeface="Amandine" pitchFamily="2" charset="0"/>
              </a:rPr>
              <a:t>marquis, paradis, parvis, permis, pis, radis, tamis, tapis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- </a:t>
            </a:r>
            <a:r>
              <a:rPr lang="fr-FR" altLang="fr-FR" sz="1000" dirty="0" err="1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i</a:t>
            </a:r>
            <a:r>
              <a:rPr lang="fr-FR" altLang="fr-FR" sz="1000" dirty="0" err="1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e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: </a:t>
            </a:r>
            <a:r>
              <a:rPr lang="fr-FR" sz="1200" dirty="0">
                <a:latin typeface="Amandine" pitchFamily="2" charset="0"/>
              </a:rPr>
              <a:t>incendie, génie, parapluie, périhélie, sosie, </a:t>
            </a:r>
            <a:r>
              <a:rPr lang="fr-FR" sz="1200" dirty="0" smtClean="0">
                <a:latin typeface="Amandine" pitchFamily="2" charset="0"/>
              </a:rPr>
              <a:t>zombie</a:t>
            </a:r>
            <a:endParaRPr lang="fr-FR" altLang="fr-FR" sz="10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- </a:t>
            </a:r>
            <a:r>
              <a:rPr lang="fr-FR" altLang="fr-FR" sz="1000" dirty="0" err="1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it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:</a:t>
            </a:r>
            <a:r>
              <a:rPr lang="fr-FR" sz="1200" dirty="0" smtClean="0">
                <a:latin typeface="Amandine" pitchFamily="2" charset="0"/>
              </a:rPr>
              <a:t> </a:t>
            </a:r>
            <a:r>
              <a:rPr lang="fr-FR" sz="1200" dirty="0">
                <a:latin typeface="Amandine" pitchFamily="2" charset="0"/>
              </a:rPr>
              <a:t>appétit, bruit, confit, crédit, débit</a:t>
            </a:r>
            <a:r>
              <a:rPr lang="fr-FR" sz="1200" dirty="0" smtClean="0">
                <a:latin typeface="Amandine" pitchFamily="2" charset="0"/>
              </a:rPr>
              <a:t>,</a:t>
            </a:r>
            <a:r>
              <a:rPr lang="fr-FR" sz="1200" dirty="0">
                <a:latin typeface="Amandine" pitchFamily="2" charset="0"/>
              </a:rPr>
              <a:t> esprit, fruit, </a:t>
            </a:r>
            <a:r>
              <a:rPr lang="fr-FR" sz="1200" dirty="0" smtClean="0">
                <a:latin typeface="Amandine" pitchFamily="2" charset="0"/>
              </a:rPr>
              <a:t>profit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-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il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:</a:t>
            </a:r>
            <a:r>
              <a:rPr lang="fr-FR" sz="1200" dirty="0">
                <a:solidFill>
                  <a:prstClr val="black"/>
                </a:solidFill>
                <a:latin typeface="Amandine" pitchFamily="2" charset="0"/>
              </a:rPr>
              <a:t> </a:t>
            </a: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outil, fusil</a:t>
            </a:r>
            <a:endParaRPr lang="fr-FR" altLang="fr-FR" sz="12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-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autre : </a:t>
            </a:r>
            <a:r>
              <a:rPr lang="en-US" sz="1200" dirty="0" err="1">
                <a:latin typeface="Amandine" pitchFamily="2" charset="0"/>
              </a:rPr>
              <a:t>nid</a:t>
            </a:r>
            <a:r>
              <a:rPr lang="en-US" sz="1200" dirty="0">
                <a:latin typeface="Amandine" pitchFamily="2" charset="0"/>
              </a:rPr>
              <a:t>, prix,  crucifix, </a:t>
            </a:r>
            <a:r>
              <a:rPr lang="en-US" sz="1200" dirty="0" err="1">
                <a:latin typeface="Amandine" pitchFamily="2" charset="0"/>
              </a:rPr>
              <a:t>riz</a:t>
            </a:r>
            <a:r>
              <a:rPr lang="en-US" sz="1200" dirty="0">
                <a:latin typeface="Amandine" pitchFamily="2" charset="0"/>
              </a:rPr>
              <a:t>, jury, </a:t>
            </a:r>
            <a:r>
              <a:rPr lang="en-US" sz="1200" dirty="0" err="1" smtClean="0">
                <a:latin typeface="Amandine" pitchFamily="2" charset="0"/>
              </a:rPr>
              <a:t>rallye</a:t>
            </a:r>
            <a:endParaRPr lang="en-US" sz="1200" dirty="0">
              <a:latin typeface="Amandine" pitchFamily="2" charset="0"/>
            </a:endParaRPr>
          </a:p>
        </p:txBody>
      </p:sp>
      <p:sp>
        <p:nvSpPr>
          <p:cNvPr id="74" name="Rectangle 1"/>
          <p:cNvSpPr>
            <a:spLocks noChangeArrowheads="1"/>
          </p:cNvSpPr>
          <p:nvPr/>
        </p:nvSpPr>
        <p:spPr bwMode="auto">
          <a:xfrm>
            <a:off x="2335621" y="2980817"/>
            <a:ext cx="2622983" cy="10464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* Les noms masculins </a:t>
            </a:r>
          </a:p>
          <a:p>
            <a:pPr defTabSz="914400" fontAlgn="base"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  <a:sym typeface="Wingdings"/>
              </a:rPr>
              <a:t>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en –</a:t>
            </a:r>
            <a:r>
              <a:rPr lang="fr-FR" altLang="fr-FR" sz="1000" dirty="0" err="1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ié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, s’écrivent –</a:t>
            </a:r>
            <a:r>
              <a:rPr lang="fr-FR" altLang="fr-FR" sz="1000" dirty="0" err="1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ier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</a:t>
            </a:r>
            <a:r>
              <a:rPr lang="fr-FR" altLang="fr-FR" sz="1300" dirty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un panier</a:t>
            </a:r>
          </a:p>
          <a:p>
            <a:pPr lvl="0" defTabSz="914400" fontAlgn="base"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  <a:sym typeface="Wingdings"/>
              </a:rPr>
              <a:t> 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en –é, s’écrivent –é 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un bébé </a:t>
            </a:r>
            <a:r>
              <a:rPr lang="fr-FR" altLang="fr-FR" sz="1050" dirty="0" smtClean="0">
                <a:latin typeface="Short Stack" panose="02010500040000000007" pitchFamily="2" charset="0"/>
                <a:cs typeface="Arial" pitchFamily="34" charset="0"/>
              </a:rPr>
              <a:t>sauf</a:t>
            </a:r>
            <a:r>
              <a:rPr lang="fr-FR" altLang="fr-FR" sz="1600" dirty="0" smtClean="0">
                <a:latin typeface="Amandine" pitchFamily="2" charset="0"/>
                <a:cs typeface="Arial" pitchFamily="34" charset="0"/>
              </a:rPr>
              <a:t> </a:t>
            </a:r>
            <a:r>
              <a:rPr lang="fr-FR" altLang="fr-FR" sz="1200" dirty="0" smtClean="0">
                <a:latin typeface="Amandine" pitchFamily="2" charset="0"/>
                <a:cs typeface="Arial" pitchFamily="34" charset="0"/>
              </a:rPr>
              <a:t>lycée, musée, scarabée</a:t>
            </a:r>
            <a:endParaRPr lang="fr-FR" altLang="fr-FR" sz="1200" dirty="0">
              <a:latin typeface="Amandine" pitchFamily="2" charset="0"/>
              <a:cs typeface="Arial" pitchFamily="34" charset="0"/>
            </a:endParaRPr>
          </a:p>
        </p:txBody>
      </p:sp>
      <p:pic>
        <p:nvPicPr>
          <p:cNvPr id="75" name="Image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701" y="150216"/>
            <a:ext cx="5023583" cy="8623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6" name="Rectangle à coins arrondis 75"/>
          <p:cNvSpPr/>
          <p:nvPr/>
        </p:nvSpPr>
        <p:spPr>
          <a:xfrm>
            <a:off x="5570869" y="1102158"/>
            <a:ext cx="4868371" cy="3542569"/>
          </a:xfrm>
          <a:prstGeom prst="roundRect">
            <a:avLst>
              <a:gd name="adj" fmla="val 4072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77" name="Larme 76"/>
          <p:cNvSpPr/>
          <p:nvPr/>
        </p:nvSpPr>
        <p:spPr>
          <a:xfrm>
            <a:off x="5857682" y="329352"/>
            <a:ext cx="589465" cy="452984"/>
          </a:xfrm>
          <a:prstGeom prst="teardrop">
            <a:avLst/>
          </a:prstGeom>
          <a:solidFill>
            <a:srgbClr val="FFFE98"/>
          </a:solidFill>
          <a:ln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78" name="ZoneTexte 77"/>
          <p:cNvSpPr txBox="1"/>
          <p:nvPr/>
        </p:nvSpPr>
        <p:spPr>
          <a:xfrm>
            <a:off x="5889881" y="461720"/>
            <a:ext cx="673675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eRonde" panose="02000503000000000000" pitchFamily="2" charset="0"/>
              </a:rPr>
              <a:t>O8</a:t>
            </a:r>
            <a:endParaRPr lang="fr-FR" sz="1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eRonde" panose="02000503000000000000" pitchFamily="2" charset="0"/>
            </a:endParaRPr>
          </a:p>
        </p:txBody>
      </p:sp>
      <p:pic>
        <p:nvPicPr>
          <p:cNvPr id="79" name="Image 7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482" y="498508"/>
            <a:ext cx="749304" cy="578337"/>
          </a:xfrm>
          <a:prstGeom prst="rect">
            <a:avLst/>
          </a:prstGeom>
        </p:spPr>
      </p:pic>
      <p:sp>
        <p:nvSpPr>
          <p:cNvPr id="80" name="Rectangle 79"/>
          <p:cNvSpPr/>
          <p:nvPr/>
        </p:nvSpPr>
        <p:spPr>
          <a:xfrm>
            <a:off x="9720651" y="618210"/>
            <a:ext cx="645064" cy="428490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sz="27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6563555" y="378559"/>
            <a:ext cx="3157095" cy="45003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Noms et adjectifs en -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eur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82" name="Rectangle à coins arrondis 81"/>
          <p:cNvSpPr/>
          <p:nvPr/>
        </p:nvSpPr>
        <p:spPr>
          <a:xfrm>
            <a:off x="5751832" y="1279301"/>
            <a:ext cx="4411440" cy="1701516"/>
          </a:xfrm>
          <a:prstGeom prst="roundRect">
            <a:avLst>
              <a:gd name="adj" fmla="val 6147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1"/>
          <p:cNvSpPr>
            <a:spLocks noChangeArrowheads="1"/>
          </p:cNvSpPr>
          <p:nvPr/>
        </p:nvSpPr>
        <p:spPr bwMode="auto">
          <a:xfrm>
            <a:off x="5738573" y="1354888"/>
            <a:ext cx="4627141" cy="148963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* </a:t>
            </a:r>
            <a:r>
              <a:rPr lang="fr-FR" altLang="fr-FR" sz="1000" u="sng" dirty="0" smtClean="0">
                <a:latin typeface="Short Stack" panose="02010500040000000007" pitchFamily="2" charset="0"/>
                <a:cs typeface="Arial" pitchFamily="34" charset="0"/>
              </a:rPr>
              <a:t>Les noms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terminés par le son [</a:t>
            </a:r>
            <a:r>
              <a:rPr lang="fr-FR" altLang="fr-FR" sz="1000" dirty="0" err="1" smtClean="0">
                <a:latin typeface="Short Stack" panose="02010500040000000007" pitchFamily="2" charset="0"/>
                <a:cs typeface="Arial" pitchFamily="34" charset="0"/>
              </a:rPr>
              <a:t>oer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] s’écrivent </a:t>
            </a:r>
          </a:p>
          <a:p>
            <a:pPr marL="171450" lvl="0" indent="-17145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fr-FR" altLang="fr-FR" sz="1000" dirty="0" err="1" smtClean="0">
                <a:latin typeface="Short Stack" panose="02010500040000000007" pitchFamily="2" charset="0"/>
                <a:cs typeface="Arial" pitchFamily="34" charset="0"/>
              </a:rPr>
              <a:t>eur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 :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la lenteur, le nageur, le directeur, la peur…</a:t>
            </a:r>
          </a:p>
          <a:p>
            <a:pPr marL="171450" lvl="0" indent="-17145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fr-FR" altLang="fr-FR" sz="1000" dirty="0" err="1" smtClean="0">
                <a:latin typeface="Short Stack" panose="02010500040000000007" pitchFamily="2" charset="0"/>
                <a:cs typeface="Arial" pitchFamily="34" charset="0"/>
              </a:rPr>
              <a:t>œur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 </a:t>
            </a:r>
            <a:r>
              <a:rPr lang="fr-FR" altLang="fr-FR" sz="1000" dirty="0">
                <a:latin typeface="Short Stack" panose="02010500040000000007" pitchFamily="2" charset="0"/>
                <a:cs typeface="Arial" pitchFamily="34" charset="0"/>
              </a:rPr>
              <a:t>: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la </a:t>
            </a:r>
            <a:r>
              <a:rPr lang="fr-FR" altLang="fr-FR" sz="1300" dirty="0" err="1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soeur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, le </a:t>
            </a:r>
            <a:r>
              <a:rPr lang="fr-FR" altLang="fr-FR" sz="1300" dirty="0" err="1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coeur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, le </a:t>
            </a:r>
            <a:r>
              <a:rPr lang="fr-FR" altLang="fr-FR" sz="1300" dirty="0" err="1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choeur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, la </a:t>
            </a:r>
            <a:r>
              <a:rPr lang="fr-FR" altLang="fr-FR" sz="1300" dirty="0" err="1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rancoeur</a:t>
            </a:r>
            <a:r>
              <a:rPr lang="fr-FR" altLang="fr-FR" sz="1300" dirty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 </a:t>
            </a:r>
            <a:endParaRPr lang="fr-FR" altLang="fr-FR" sz="1300" dirty="0" smtClean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Exceptions :  </a:t>
            </a:r>
          </a:p>
          <a:p>
            <a:pPr lvl="0" algn="ctr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l’heure, la demeure, le beurre, un leurre, un heurt</a:t>
            </a:r>
            <a:endParaRPr lang="fr-FR" altLang="fr-FR" sz="13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</p:txBody>
      </p:sp>
      <p:sp>
        <p:nvSpPr>
          <p:cNvPr id="84" name="Rectangle à coins arrondis 83"/>
          <p:cNvSpPr/>
          <p:nvPr/>
        </p:nvSpPr>
        <p:spPr>
          <a:xfrm>
            <a:off x="5738574" y="3204567"/>
            <a:ext cx="4424697" cy="1224137"/>
          </a:xfrm>
          <a:prstGeom prst="roundRect">
            <a:avLst>
              <a:gd name="adj" fmla="val 6147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1"/>
          <p:cNvSpPr>
            <a:spLocks noChangeArrowheads="1"/>
          </p:cNvSpPr>
          <p:nvPr/>
        </p:nvSpPr>
        <p:spPr bwMode="auto">
          <a:xfrm>
            <a:off x="5751832" y="3366237"/>
            <a:ext cx="4613884" cy="94795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* </a:t>
            </a:r>
            <a:r>
              <a:rPr lang="fr-FR" altLang="fr-FR" sz="1000" u="sng" dirty="0" smtClean="0">
                <a:latin typeface="Short Stack" panose="02010500040000000007" pitchFamily="2" charset="0"/>
                <a:cs typeface="Arial" pitchFamily="34" charset="0"/>
              </a:rPr>
              <a:t>Les adjectifs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terminés </a:t>
            </a:r>
            <a:r>
              <a:rPr lang="fr-FR" altLang="fr-FR" sz="1000" dirty="0">
                <a:latin typeface="Short Stack" panose="02010500040000000007" pitchFamily="2" charset="0"/>
                <a:cs typeface="Arial" pitchFamily="34" charset="0"/>
              </a:rPr>
              <a:t>par le son [</a:t>
            </a:r>
            <a:r>
              <a:rPr lang="fr-FR" altLang="fr-FR" sz="1000" dirty="0" err="1">
                <a:latin typeface="Short Stack" panose="02010500040000000007" pitchFamily="2" charset="0"/>
                <a:cs typeface="Arial" pitchFamily="34" charset="0"/>
              </a:rPr>
              <a:t>oer</a:t>
            </a:r>
            <a:r>
              <a:rPr lang="fr-FR" altLang="fr-FR" sz="1000" dirty="0">
                <a:latin typeface="Short Stack" panose="02010500040000000007" pitchFamily="2" charset="0"/>
                <a:cs typeface="Arial" pitchFamily="34" charset="0"/>
              </a:rPr>
              <a:t>] </a:t>
            </a:r>
            <a:endParaRPr lang="fr-FR" altLang="fr-FR" sz="1000" dirty="0" smtClean="0">
              <a:latin typeface="Short Stack" panose="02010500040000000007" pitchFamily="2" charset="0"/>
              <a:cs typeface="Arial" pitchFamily="34" charset="0"/>
            </a:endParaRPr>
          </a:p>
          <a:p>
            <a:pPr marL="171450" lvl="0" indent="-17145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s’écrivent </a:t>
            </a:r>
            <a:r>
              <a:rPr lang="fr-FR" altLang="fr-FR" sz="1000" dirty="0" err="1">
                <a:latin typeface="Short Stack" panose="02010500040000000007" pitchFamily="2" charset="0"/>
                <a:cs typeface="Arial" pitchFamily="34" charset="0"/>
              </a:rPr>
              <a:t>eur</a:t>
            </a:r>
            <a:r>
              <a:rPr lang="fr-FR" altLang="fr-FR" sz="1000" dirty="0">
                <a:latin typeface="Short Stack" panose="02010500040000000007" pitchFamily="2" charset="0"/>
                <a:cs typeface="Arial" pitchFamily="34" charset="0"/>
              </a:rPr>
              <a:t> 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s’ils sont masculins : </a:t>
            </a:r>
            <a:r>
              <a:rPr lang="fr-FR" altLang="fr-FR" sz="1400" dirty="0" smtClean="0">
                <a:latin typeface="Amandine" pitchFamily="2" charset="0"/>
                <a:cs typeface="Arial" pitchFamily="34" charset="0"/>
              </a:rPr>
              <a:t>l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e meilleur temps</a:t>
            </a:r>
          </a:p>
          <a:p>
            <a:pPr marL="171450" lvl="0" indent="-17145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s’écrivent </a:t>
            </a:r>
            <a:r>
              <a:rPr lang="fr-FR" altLang="fr-FR" sz="1000" dirty="0" err="1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eure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 s’ils </a:t>
            </a:r>
            <a:r>
              <a:rPr lang="fr-FR" altLang="fr-FR" sz="1000" dirty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sont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féminins : </a:t>
            </a:r>
            <a:r>
              <a:rPr lang="fr-FR" altLang="fr-FR" sz="14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la meilleure note</a:t>
            </a:r>
            <a:endParaRPr lang="fr-FR" altLang="fr-FR" sz="13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5589413" y="4967979"/>
            <a:ext cx="4849827" cy="1865098"/>
          </a:xfrm>
          <a:prstGeom prst="roundRect">
            <a:avLst>
              <a:gd name="adj" fmla="val 8054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5632960" y="4716735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AutoShape 14"/>
          <p:cNvSpPr>
            <a:spLocks noChangeArrowheads="1"/>
          </p:cNvSpPr>
          <p:nvPr/>
        </p:nvSpPr>
        <p:spPr bwMode="auto">
          <a:xfrm>
            <a:off x="5832479" y="5053285"/>
            <a:ext cx="2063684" cy="277812"/>
          </a:xfrm>
          <a:prstGeom prst="roundRect">
            <a:avLst>
              <a:gd name="adj" fmla="val 36366"/>
            </a:avLst>
          </a:prstGeom>
          <a:solidFill>
            <a:srgbClr val="FFFE98"/>
          </a:solidFill>
          <a:ln w="19050" cap="rnd" algn="in">
            <a:solidFill>
              <a:srgbClr val="FFC000"/>
            </a:solidFill>
            <a:prstDash val="dash"/>
            <a:round/>
            <a:headEnd/>
            <a:tailEnd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 mot en </a:t>
            </a:r>
            <a:r>
              <a:rPr lang="fr-FR" altLang="fr-FR" sz="1400" dirty="0" err="1" smtClean="0">
                <a:latin typeface="Fineliner Script" pitchFamily="50" charset="0"/>
                <a:cs typeface="Arial" pitchFamily="34" charset="0"/>
              </a:rPr>
              <a:t>eur</a:t>
            </a: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 est-il bien écrit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8579095" y="4779067"/>
            <a:ext cx="1584176" cy="377825"/>
          </a:xfrm>
          <a:prstGeom prst="ellipse">
            <a:avLst/>
          </a:prstGeom>
          <a:solidFill>
            <a:srgbClr val="FCF336"/>
          </a:solidFill>
          <a:ln>
            <a:solidFill>
              <a:srgbClr val="FFC00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8768502" y="4779067"/>
            <a:ext cx="1351921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571422" y="5385449"/>
            <a:ext cx="498996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Ma </a:t>
            </a:r>
            <a:r>
              <a:rPr lang="fr-FR" sz="1000" u="sng" dirty="0" err="1" smtClean="0">
                <a:latin typeface="Short Stack" panose="02010500040000000007" pitchFamily="2" charset="0"/>
              </a:rPr>
              <a:t>seur</a:t>
            </a:r>
            <a:r>
              <a:rPr lang="fr-FR" sz="1000" dirty="0" smtClean="0">
                <a:latin typeface="Short Stack" panose="02010500040000000007" pitchFamily="2" charset="0"/>
              </a:rPr>
              <a:t> est super jolie.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La </a:t>
            </a:r>
            <a:r>
              <a:rPr lang="fr-FR" sz="1000" u="sng" dirty="0" err="1" smtClean="0">
                <a:latin typeface="Short Stack" panose="02010500040000000007" pitchFamily="2" charset="0"/>
              </a:rPr>
              <a:t>chaleure</a:t>
            </a:r>
            <a:r>
              <a:rPr lang="fr-FR" sz="1000" dirty="0" smtClean="0">
                <a:latin typeface="Short Stack" panose="02010500040000000007" pitchFamily="2" charset="0"/>
              </a:rPr>
              <a:t> est étouffante.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Cette </a:t>
            </a:r>
            <a:r>
              <a:rPr lang="fr-FR" sz="1000" u="sng" dirty="0" smtClean="0">
                <a:latin typeface="Short Stack" panose="02010500040000000007" pitchFamily="2" charset="0"/>
              </a:rPr>
              <a:t>odeur</a:t>
            </a:r>
            <a:r>
              <a:rPr lang="fr-FR" sz="1000" dirty="0" smtClean="0">
                <a:latin typeface="Short Stack" panose="02010500040000000007" pitchFamily="2" charset="0"/>
              </a:rPr>
              <a:t> est très agréable.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Je passe dans la classe </a:t>
            </a:r>
            <a:r>
              <a:rPr lang="fr-FR" sz="1000" u="sng" dirty="0" smtClean="0">
                <a:latin typeface="Short Stack" panose="02010500040000000007" pitchFamily="2" charset="0"/>
              </a:rPr>
              <a:t>supérieure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Je mets du </a:t>
            </a:r>
            <a:r>
              <a:rPr lang="fr-FR" sz="1000" u="sng" dirty="0" smtClean="0">
                <a:latin typeface="Short Stack" panose="02010500040000000007" pitchFamily="2" charset="0"/>
              </a:rPr>
              <a:t>beur</a:t>
            </a:r>
            <a:r>
              <a:rPr lang="fr-FR" sz="1000" dirty="0" smtClean="0">
                <a:latin typeface="Short Stack" panose="02010500040000000007" pitchFamily="2" charset="0"/>
              </a:rPr>
              <a:t> sur mes tartines.</a:t>
            </a:r>
          </a:p>
        </p:txBody>
      </p:sp>
      <p:sp>
        <p:nvSpPr>
          <p:cNvPr id="40" name="Rectangle 39"/>
          <p:cNvSpPr/>
          <p:nvPr/>
        </p:nvSpPr>
        <p:spPr>
          <a:xfrm rot="10800000">
            <a:off x="5490716" y="6517514"/>
            <a:ext cx="47397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1.Non (sœur)     2. non (chaleur)    3. oui      4. oui      5. non (beurre)</a:t>
            </a:r>
            <a:endParaRPr lang="fr-FR" sz="800" dirty="0"/>
          </a:p>
        </p:txBody>
      </p:sp>
      <p:sp>
        <p:nvSpPr>
          <p:cNvPr id="2" name="Cœur 1"/>
          <p:cNvSpPr/>
          <p:nvPr/>
        </p:nvSpPr>
        <p:spPr>
          <a:xfrm>
            <a:off x="9579548" y="2038756"/>
            <a:ext cx="207867" cy="182605"/>
          </a:xfrm>
          <a:prstGeom prst="heart">
            <a:avLst/>
          </a:prstGeom>
          <a:solidFill>
            <a:srgbClr val="FFFE98"/>
          </a:solidFill>
          <a:ln>
            <a:solidFill>
              <a:srgbClr val="FDEF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Cœur 43"/>
          <p:cNvSpPr/>
          <p:nvPr/>
        </p:nvSpPr>
        <p:spPr>
          <a:xfrm>
            <a:off x="5839078" y="2589914"/>
            <a:ext cx="207867" cy="182605"/>
          </a:xfrm>
          <a:prstGeom prst="heart">
            <a:avLst/>
          </a:prstGeom>
          <a:solidFill>
            <a:srgbClr val="FFFE98"/>
          </a:solidFill>
          <a:ln>
            <a:solidFill>
              <a:srgbClr val="FDEF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1" name="Image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224" y="6007769"/>
            <a:ext cx="291397" cy="1160193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240" y="5652839"/>
            <a:ext cx="291397" cy="116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0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03" y="150216"/>
            <a:ext cx="5023583" cy="8623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5" name="Rectangle à coins arrondis 44"/>
          <p:cNvSpPr/>
          <p:nvPr/>
        </p:nvSpPr>
        <p:spPr>
          <a:xfrm>
            <a:off x="162124" y="1110877"/>
            <a:ext cx="4973897" cy="3313170"/>
          </a:xfrm>
          <a:prstGeom prst="roundRect">
            <a:avLst>
              <a:gd name="adj" fmla="val 4072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50" name="Larme 49"/>
          <p:cNvSpPr/>
          <p:nvPr/>
        </p:nvSpPr>
        <p:spPr>
          <a:xfrm>
            <a:off x="448384" y="329352"/>
            <a:ext cx="589465" cy="452984"/>
          </a:xfrm>
          <a:prstGeom prst="teardrop">
            <a:avLst/>
          </a:prstGeom>
          <a:solidFill>
            <a:srgbClr val="FFFE98"/>
          </a:solidFill>
          <a:ln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480583" y="461720"/>
            <a:ext cx="673675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eRonde" panose="02000503000000000000" pitchFamily="2" charset="0"/>
              </a:rPr>
              <a:t>O9</a:t>
            </a:r>
            <a:endParaRPr lang="fr-FR" sz="1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eRonde" panose="02000503000000000000" pitchFamily="2" charset="0"/>
            </a:endParaRPr>
          </a:p>
        </p:txBody>
      </p:sp>
      <p:pic>
        <p:nvPicPr>
          <p:cNvPr id="52" name="Image 51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184" y="498508"/>
            <a:ext cx="749304" cy="578337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4311353" y="618210"/>
            <a:ext cx="645064" cy="428490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sz="27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1154257" y="378559"/>
            <a:ext cx="3157095" cy="45003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Les adjectifs de couleur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55" name="Rectangle à coins arrondis 54"/>
          <p:cNvSpPr/>
          <p:nvPr/>
        </p:nvSpPr>
        <p:spPr>
          <a:xfrm>
            <a:off x="342533" y="1279302"/>
            <a:ext cx="4613883" cy="785350"/>
          </a:xfrm>
          <a:prstGeom prst="roundRect">
            <a:avLst>
              <a:gd name="adj" fmla="val 24340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1"/>
          <p:cNvSpPr>
            <a:spLocks noChangeArrowheads="1"/>
          </p:cNvSpPr>
          <p:nvPr/>
        </p:nvSpPr>
        <p:spPr bwMode="auto">
          <a:xfrm>
            <a:off x="444757" y="1405186"/>
            <a:ext cx="4424698" cy="51706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L’adjectif de couleur s’accorde avec le nom qu’il qualifie s’il ne comporte qu’un </a:t>
            </a:r>
            <a:r>
              <a:rPr lang="fr-FR" altLang="fr-FR" sz="1000" u="sng" dirty="0" smtClean="0">
                <a:latin typeface="Short Stack" panose="02010500040000000007" pitchFamily="2" charset="0"/>
                <a:cs typeface="Arial" pitchFamily="34" charset="0"/>
              </a:rPr>
              <a:t>seul mot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: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des vestes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bleues</a:t>
            </a:r>
          </a:p>
        </p:txBody>
      </p:sp>
      <p:sp>
        <p:nvSpPr>
          <p:cNvPr id="62" name="Rectangle à coins arrondis 61"/>
          <p:cNvSpPr/>
          <p:nvPr/>
        </p:nvSpPr>
        <p:spPr>
          <a:xfrm>
            <a:off x="180115" y="4795853"/>
            <a:ext cx="4971975" cy="1865098"/>
          </a:xfrm>
          <a:prstGeom prst="roundRect">
            <a:avLst>
              <a:gd name="adj" fmla="val 8054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223662" y="4544609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AutoShape 14"/>
          <p:cNvSpPr>
            <a:spLocks noChangeArrowheads="1"/>
          </p:cNvSpPr>
          <p:nvPr/>
        </p:nvSpPr>
        <p:spPr bwMode="auto">
          <a:xfrm>
            <a:off x="423181" y="4881159"/>
            <a:ext cx="2063684" cy="277812"/>
          </a:xfrm>
          <a:prstGeom prst="roundRect">
            <a:avLst>
              <a:gd name="adj" fmla="val 36366"/>
            </a:avLst>
          </a:prstGeom>
          <a:solidFill>
            <a:srgbClr val="FFFE98"/>
          </a:solidFill>
          <a:ln w="19050" cap="rnd" algn="in">
            <a:solidFill>
              <a:srgbClr val="FFC000"/>
            </a:solidFill>
            <a:prstDash val="dash"/>
            <a:round/>
            <a:headEnd/>
            <a:tailEnd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L’adjectif est-il bien écrit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Ellipse 64"/>
          <p:cNvSpPr/>
          <p:nvPr/>
        </p:nvSpPr>
        <p:spPr>
          <a:xfrm>
            <a:off x="3169797" y="4606941"/>
            <a:ext cx="1584176" cy="377825"/>
          </a:xfrm>
          <a:prstGeom prst="ellipse">
            <a:avLst/>
          </a:prstGeom>
          <a:solidFill>
            <a:srgbClr val="FCF336"/>
          </a:solidFill>
          <a:ln>
            <a:solidFill>
              <a:srgbClr val="FFC00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Text Box 17"/>
          <p:cNvSpPr txBox="1">
            <a:spLocks noChangeArrowheads="1"/>
          </p:cNvSpPr>
          <p:nvPr/>
        </p:nvSpPr>
        <p:spPr bwMode="auto">
          <a:xfrm>
            <a:off x="3359204" y="4606941"/>
            <a:ext cx="1351921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162124" y="5213323"/>
            <a:ext cx="498996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J’ai les cheveux </a:t>
            </a:r>
            <a:r>
              <a:rPr lang="fr-FR" sz="1000" u="sng" dirty="0" smtClean="0">
                <a:latin typeface="Short Stack" panose="02010500040000000007" pitchFamily="2" charset="0"/>
              </a:rPr>
              <a:t>châtains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Mes vêtements sont </a:t>
            </a:r>
            <a:r>
              <a:rPr lang="fr-FR" sz="1000" u="sng" dirty="0" smtClean="0">
                <a:latin typeface="Short Stack" panose="02010500040000000007" pitchFamily="2" charset="0"/>
              </a:rPr>
              <a:t>rose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J’aime les chaussures </a:t>
            </a:r>
            <a:r>
              <a:rPr lang="fr-FR" sz="1000" u="sng" dirty="0" smtClean="0">
                <a:latin typeface="Short Stack" panose="02010500040000000007" pitchFamily="2" charset="0"/>
              </a:rPr>
              <a:t>marrons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Ma sœur a les yeux </a:t>
            </a:r>
            <a:r>
              <a:rPr lang="fr-FR" sz="1000" u="sng" dirty="0" smtClean="0">
                <a:latin typeface="Short Stack" panose="02010500040000000007" pitchFamily="2" charset="0"/>
              </a:rPr>
              <a:t>bleus</a:t>
            </a:r>
            <a:r>
              <a:rPr lang="fr-FR" sz="1000" dirty="0" smtClean="0">
                <a:latin typeface="Short Stack" panose="02010500040000000007" pitchFamily="2" charset="0"/>
              </a:rPr>
              <a:t> clairs.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Mes chiens sont </a:t>
            </a:r>
            <a:r>
              <a:rPr lang="fr-FR" sz="1000" u="sng" dirty="0" smtClean="0">
                <a:latin typeface="Short Stack" panose="02010500040000000007" pitchFamily="2" charset="0"/>
              </a:rPr>
              <a:t>blancs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</a:p>
        </p:txBody>
      </p:sp>
      <p:sp>
        <p:nvSpPr>
          <p:cNvPr id="86" name="Rectangle 85"/>
          <p:cNvSpPr/>
          <p:nvPr/>
        </p:nvSpPr>
        <p:spPr>
          <a:xfrm rot="10800000">
            <a:off x="374264" y="6345388"/>
            <a:ext cx="47397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1.oui     2. non    3. non    4. non    5. oui</a:t>
            </a:r>
            <a:endParaRPr lang="fr-FR" sz="800" dirty="0"/>
          </a:p>
        </p:txBody>
      </p:sp>
      <p:sp>
        <p:nvSpPr>
          <p:cNvPr id="88" name="Cœur 87"/>
          <p:cNvSpPr/>
          <p:nvPr/>
        </p:nvSpPr>
        <p:spPr>
          <a:xfrm>
            <a:off x="4694280" y="3905308"/>
            <a:ext cx="207867" cy="182605"/>
          </a:xfrm>
          <a:prstGeom prst="heart">
            <a:avLst/>
          </a:prstGeom>
          <a:solidFill>
            <a:srgbClr val="FFFE98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à coins arrondis 45"/>
          <p:cNvSpPr/>
          <p:nvPr/>
        </p:nvSpPr>
        <p:spPr>
          <a:xfrm>
            <a:off x="342533" y="2223720"/>
            <a:ext cx="4613883" cy="764823"/>
          </a:xfrm>
          <a:prstGeom prst="roundRect">
            <a:avLst>
              <a:gd name="adj" fmla="val 24340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444757" y="2311133"/>
            <a:ext cx="4424698" cy="5940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S’il est formé de plusieurs mot, il reste invariable : </a:t>
            </a: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des vestes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bleu foncé</a:t>
            </a:r>
          </a:p>
        </p:txBody>
      </p:sp>
      <p:sp>
        <p:nvSpPr>
          <p:cNvPr id="61" name="Rectangle à coins arrondis 60"/>
          <p:cNvSpPr/>
          <p:nvPr/>
        </p:nvSpPr>
        <p:spPr>
          <a:xfrm>
            <a:off x="342533" y="3235040"/>
            <a:ext cx="4613883" cy="977639"/>
          </a:xfrm>
          <a:prstGeom prst="roundRect">
            <a:avLst>
              <a:gd name="adj" fmla="val 16731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1"/>
          <p:cNvSpPr>
            <a:spLocks noChangeArrowheads="1"/>
          </p:cNvSpPr>
          <p:nvPr/>
        </p:nvSpPr>
        <p:spPr bwMode="auto">
          <a:xfrm>
            <a:off x="423181" y="3288114"/>
            <a:ext cx="4424698" cy="83407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Si la couleur fait référence à une chose (fruit, fleur…) il reste le plus souvent invariable :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des vestes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orange</a:t>
            </a: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* Exceptions :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mauve, rose, fauve et châtain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s’accordent</a:t>
            </a:r>
            <a:endParaRPr lang="fr-FR" altLang="fr-FR" sz="1000" u="sng" dirty="0" smtClean="0">
              <a:solidFill>
                <a:prstClr val="black"/>
              </a:solidFill>
              <a:latin typeface="Short Stack" panose="02010500040000000007" pitchFamily="2" charset="0"/>
              <a:cs typeface="Arial" pitchFamily="34" charset="0"/>
            </a:endParaRPr>
          </a:p>
        </p:txBody>
      </p:sp>
      <p:pic>
        <p:nvPicPr>
          <p:cNvPr id="67" name="Image 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716" y="150216"/>
            <a:ext cx="5023583" cy="8623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8" name="Rectangle à coins arrondis 67"/>
          <p:cNvSpPr/>
          <p:nvPr/>
        </p:nvSpPr>
        <p:spPr>
          <a:xfrm>
            <a:off x="5508437" y="1110877"/>
            <a:ext cx="4973897" cy="3313170"/>
          </a:xfrm>
          <a:prstGeom prst="roundRect">
            <a:avLst>
              <a:gd name="adj" fmla="val 4072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69" name="Larme 68"/>
          <p:cNvSpPr/>
          <p:nvPr/>
        </p:nvSpPr>
        <p:spPr>
          <a:xfrm>
            <a:off x="5794697" y="329352"/>
            <a:ext cx="589465" cy="452984"/>
          </a:xfrm>
          <a:prstGeom prst="teardrop">
            <a:avLst/>
          </a:prstGeom>
          <a:solidFill>
            <a:srgbClr val="FFFE98"/>
          </a:solidFill>
          <a:ln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70" name="ZoneTexte 69"/>
          <p:cNvSpPr txBox="1"/>
          <p:nvPr/>
        </p:nvSpPr>
        <p:spPr>
          <a:xfrm>
            <a:off x="5826896" y="461720"/>
            <a:ext cx="673675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fr-FR" sz="1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eRonde" panose="02000503000000000000" pitchFamily="2" charset="0"/>
              </a:rPr>
              <a:t>O9</a:t>
            </a:r>
            <a:endParaRPr lang="fr-FR" sz="1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eRonde" panose="02000503000000000000" pitchFamily="2" charset="0"/>
            </a:endParaRPr>
          </a:p>
        </p:txBody>
      </p:sp>
      <p:pic>
        <p:nvPicPr>
          <p:cNvPr id="71" name="Image 70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497" y="498508"/>
            <a:ext cx="749304" cy="578337"/>
          </a:xfrm>
          <a:prstGeom prst="rect">
            <a:avLst/>
          </a:prstGeom>
        </p:spPr>
      </p:pic>
      <p:sp>
        <p:nvSpPr>
          <p:cNvPr id="74" name="Rectangle 73"/>
          <p:cNvSpPr/>
          <p:nvPr/>
        </p:nvSpPr>
        <p:spPr>
          <a:xfrm>
            <a:off x="9657666" y="618210"/>
            <a:ext cx="645064" cy="428490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CM2</a:t>
            </a:r>
            <a:endParaRPr lang="fr-FR" sz="27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6500570" y="378559"/>
            <a:ext cx="3157095" cy="45003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Les adjectifs de couleur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90" name="Rectangle à coins arrondis 89"/>
          <p:cNvSpPr/>
          <p:nvPr/>
        </p:nvSpPr>
        <p:spPr>
          <a:xfrm>
            <a:off x="5688846" y="1279302"/>
            <a:ext cx="4613883" cy="785350"/>
          </a:xfrm>
          <a:prstGeom prst="roundRect">
            <a:avLst>
              <a:gd name="adj" fmla="val 24340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1"/>
          <p:cNvSpPr>
            <a:spLocks noChangeArrowheads="1"/>
          </p:cNvSpPr>
          <p:nvPr/>
        </p:nvSpPr>
        <p:spPr bwMode="auto">
          <a:xfrm>
            <a:off x="5791070" y="1405186"/>
            <a:ext cx="4424698" cy="51706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L’adjectif de couleur s’accorde avec le nom qu’il qualifie s’il ne comporte qu’un </a:t>
            </a:r>
            <a:r>
              <a:rPr lang="fr-FR" altLang="fr-FR" sz="1000" u="sng" dirty="0" smtClean="0">
                <a:latin typeface="Short Stack" panose="02010500040000000007" pitchFamily="2" charset="0"/>
                <a:cs typeface="Arial" pitchFamily="34" charset="0"/>
              </a:rPr>
              <a:t>seul mot</a:t>
            </a: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 :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des vestes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bleues</a:t>
            </a:r>
          </a:p>
        </p:txBody>
      </p:sp>
      <p:sp>
        <p:nvSpPr>
          <p:cNvPr id="92" name="Rectangle à coins arrondis 91"/>
          <p:cNvSpPr/>
          <p:nvPr/>
        </p:nvSpPr>
        <p:spPr>
          <a:xfrm>
            <a:off x="5526428" y="4795853"/>
            <a:ext cx="4971975" cy="1865098"/>
          </a:xfrm>
          <a:prstGeom prst="roundRect">
            <a:avLst>
              <a:gd name="adj" fmla="val 8054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93" name="Text Box 10"/>
          <p:cNvSpPr txBox="1">
            <a:spLocks noChangeArrowheads="1"/>
          </p:cNvSpPr>
          <p:nvPr/>
        </p:nvSpPr>
        <p:spPr bwMode="auto">
          <a:xfrm>
            <a:off x="5569975" y="4544609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AutoShape 14"/>
          <p:cNvSpPr>
            <a:spLocks noChangeArrowheads="1"/>
          </p:cNvSpPr>
          <p:nvPr/>
        </p:nvSpPr>
        <p:spPr bwMode="auto">
          <a:xfrm>
            <a:off x="5769494" y="4881159"/>
            <a:ext cx="2063684" cy="277812"/>
          </a:xfrm>
          <a:prstGeom prst="roundRect">
            <a:avLst>
              <a:gd name="adj" fmla="val 36366"/>
            </a:avLst>
          </a:prstGeom>
          <a:solidFill>
            <a:srgbClr val="FFFE98"/>
          </a:solidFill>
          <a:ln w="19050" cap="rnd" algn="in">
            <a:solidFill>
              <a:srgbClr val="FFC000"/>
            </a:solidFill>
            <a:prstDash val="dash"/>
            <a:round/>
            <a:headEnd/>
            <a:tailEnd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L’adjectif est-il bien écrit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Ellipse 94"/>
          <p:cNvSpPr/>
          <p:nvPr/>
        </p:nvSpPr>
        <p:spPr>
          <a:xfrm>
            <a:off x="8516110" y="4606941"/>
            <a:ext cx="1584176" cy="377825"/>
          </a:xfrm>
          <a:prstGeom prst="ellipse">
            <a:avLst/>
          </a:prstGeom>
          <a:solidFill>
            <a:srgbClr val="FCF336"/>
          </a:solidFill>
          <a:ln>
            <a:solidFill>
              <a:srgbClr val="FFC00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Text Box 17"/>
          <p:cNvSpPr txBox="1">
            <a:spLocks noChangeArrowheads="1"/>
          </p:cNvSpPr>
          <p:nvPr/>
        </p:nvSpPr>
        <p:spPr bwMode="auto">
          <a:xfrm>
            <a:off x="8705517" y="4606941"/>
            <a:ext cx="1351921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5508437" y="5213323"/>
            <a:ext cx="498996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J’ai les cheveux </a:t>
            </a:r>
            <a:r>
              <a:rPr lang="fr-FR" sz="1000" u="sng" dirty="0" smtClean="0">
                <a:latin typeface="Short Stack" panose="02010500040000000007" pitchFamily="2" charset="0"/>
              </a:rPr>
              <a:t>châtains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Mes vêtements sont </a:t>
            </a:r>
            <a:r>
              <a:rPr lang="fr-FR" sz="1000" u="sng" dirty="0" smtClean="0">
                <a:latin typeface="Short Stack" panose="02010500040000000007" pitchFamily="2" charset="0"/>
              </a:rPr>
              <a:t>rose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J’aime les chaussures </a:t>
            </a:r>
            <a:r>
              <a:rPr lang="fr-FR" sz="1000" u="sng" dirty="0" smtClean="0">
                <a:latin typeface="Short Stack" panose="02010500040000000007" pitchFamily="2" charset="0"/>
              </a:rPr>
              <a:t>marrons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Ma sœur a les yeux </a:t>
            </a:r>
            <a:r>
              <a:rPr lang="fr-FR" sz="1000" u="sng" dirty="0" smtClean="0">
                <a:latin typeface="Short Stack" panose="02010500040000000007" pitchFamily="2" charset="0"/>
              </a:rPr>
              <a:t>bleus</a:t>
            </a:r>
            <a:r>
              <a:rPr lang="fr-FR" sz="1000" dirty="0" smtClean="0">
                <a:latin typeface="Short Stack" panose="02010500040000000007" pitchFamily="2" charset="0"/>
              </a:rPr>
              <a:t> clairs.</a:t>
            </a:r>
          </a:p>
          <a:p>
            <a:pPr marL="228600" indent="-228600">
              <a:lnSpc>
                <a:spcPct val="130000"/>
              </a:lnSpc>
              <a:buAutoNum type="arabicPeriod"/>
            </a:pPr>
            <a:r>
              <a:rPr lang="fr-FR" sz="1000" dirty="0" smtClean="0">
                <a:latin typeface="Short Stack" panose="02010500040000000007" pitchFamily="2" charset="0"/>
              </a:rPr>
              <a:t>Mes chiens sont </a:t>
            </a:r>
            <a:r>
              <a:rPr lang="fr-FR" sz="1000" u="sng" dirty="0" smtClean="0">
                <a:latin typeface="Short Stack" panose="02010500040000000007" pitchFamily="2" charset="0"/>
              </a:rPr>
              <a:t>blancs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</a:p>
        </p:txBody>
      </p:sp>
      <p:sp>
        <p:nvSpPr>
          <p:cNvPr id="98" name="Rectangle 97"/>
          <p:cNvSpPr/>
          <p:nvPr/>
        </p:nvSpPr>
        <p:spPr>
          <a:xfrm rot="10800000">
            <a:off x="5720577" y="6345388"/>
            <a:ext cx="47397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1.oui     2. non    3. non    4. non    5. oui</a:t>
            </a:r>
            <a:endParaRPr lang="fr-FR" sz="800" dirty="0"/>
          </a:p>
        </p:txBody>
      </p:sp>
      <p:sp>
        <p:nvSpPr>
          <p:cNvPr id="99" name="Cœur 98"/>
          <p:cNvSpPr/>
          <p:nvPr/>
        </p:nvSpPr>
        <p:spPr>
          <a:xfrm>
            <a:off x="10040593" y="3905308"/>
            <a:ext cx="207867" cy="182605"/>
          </a:xfrm>
          <a:prstGeom prst="heart">
            <a:avLst/>
          </a:prstGeom>
          <a:solidFill>
            <a:srgbClr val="FFFE98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à coins arrondis 99"/>
          <p:cNvSpPr/>
          <p:nvPr/>
        </p:nvSpPr>
        <p:spPr>
          <a:xfrm>
            <a:off x="5688846" y="2223720"/>
            <a:ext cx="4613883" cy="764823"/>
          </a:xfrm>
          <a:prstGeom prst="roundRect">
            <a:avLst>
              <a:gd name="adj" fmla="val 24340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"/>
          <p:cNvSpPr>
            <a:spLocks noChangeArrowheads="1"/>
          </p:cNvSpPr>
          <p:nvPr/>
        </p:nvSpPr>
        <p:spPr bwMode="auto">
          <a:xfrm>
            <a:off x="5791070" y="2311133"/>
            <a:ext cx="4424698" cy="5940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S’il est formé de plusieurs mot, il reste invariable : </a:t>
            </a: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des vestes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bleu foncé</a:t>
            </a:r>
          </a:p>
        </p:txBody>
      </p:sp>
      <p:sp>
        <p:nvSpPr>
          <p:cNvPr id="102" name="Rectangle à coins arrondis 101"/>
          <p:cNvSpPr/>
          <p:nvPr/>
        </p:nvSpPr>
        <p:spPr>
          <a:xfrm>
            <a:off x="5688846" y="3235040"/>
            <a:ext cx="4613883" cy="977639"/>
          </a:xfrm>
          <a:prstGeom prst="roundRect">
            <a:avLst>
              <a:gd name="adj" fmla="val 16731"/>
            </a:avLst>
          </a:prstGeom>
          <a:noFill/>
          <a:ln w="127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"/>
          <p:cNvSpPr>
            <a:spLocks noChangeArrowheads="1"/>
          </p:cNvSpPr>
          <p:nvPr/>
        </p:nvSpPr>
        <p:spPr bwMode="auto">
          <a:xfrm>
            <a:off x="5769494" y="3288114"/>
            <a:ext cx="4424698" cy="83407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Si la couleur fait référence à une chose (fruit, fleur…) il reste le plus souvent invariable :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des vestes </a:t>
            </a:r>
            <a:r>
              <a:rPr lang="fr-FR" altLang="fr-FR" sz="1300" u="sng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orange</a:t>
            </a:r>
          </a:p>
          <a:p>
            <a:pPr lvl="0" defTabSz="914400" fontAlgn="base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* Exceptions : </a:t>
            </a:r>
            <a:r>
              <a:rPr lang="fr-FR" altLang="fr-FR" sz="1300" dirty="0" smtClean="0">
                <a:solidFill>
                  <a:prstClr val="black"/>
                </a:solidFill>
                <a:latin typeface="Amandine" pitchFamily="2" charset="0"/>
                <a:cs typeface="Arial" pitchFamily="34" charset="0"/>
              </a:rPr>
              <a:t>mauve, rose, fauve et châtain </a:t>
            </a:r>
            <a:r>
              <a:rPr lang="fr-FR" altLang="fr-FR" sz="1000" dirty="0" smtClean="0">
                <a:solidFill>
                  <a:prstClr val="black"/>
                </a:solidFill>
                <a:latin typeface="Short Stack" panose="02010500040000000007" pitchFamily="2" charset="0"/>
                <a:cs typeface="Arial" pitchFamily="34" charset="0"/>
              </a:rPr>
              <a:t>s’accordent</a:t>
            </a:r>
            <a:endParaRPr lang="fr-FR" altLang="fr-FR" sz="1000" u="sng" dirty="0" smtClean="0">
              <a:solidFill>
                <a:prstClr val="black"/>
              </a:solidFill>
              <a:latin typeface="Short Stack" panose="02010500040000000007" pitchFamily="2" charset="0"/>
              <a:cs typeface="Arial" pitchFamily="34" charset="0"/>
            </a:endParaRPr>
          </a:p>
        </p:txBody>
      </p:sp>
      <p:pic>
        <p:nvPicPr>
          <p:cNvPr id="44" name="Image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224" y="5580831"/>
            <a:ext cx="291397" cy="1160193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240" y="5508823"/>
            <a:ext cx="291397" cy="116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5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1926</Words>
  <Application>Microsoft Office PowerPoint</Application>
  <PresentationFormat>Personnalisé</PresentationFormat>
  <Paragraphs>238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68</cp:revision>
  <dcterms:created xsi:type="dcterms:W3CDTF">2014-07-29T16:54:57Z</dcterms:created>
  <dcterms:modified xsi:type="dcterms:W3CDTF">2015-08-27T19:40:04Z</dcterms:modified>
</cp:coreProperties>
</file>