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3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74" r:id="rId25"/>
    <p:sldId id="275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916D4-F7FF-48A6-A4F5-69CBC0D2B80F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F411D-5E12-4E05-8773-45FB41FCC0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D4149-DB93-4305-9007-8258272473F5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F98-0E9C-4218-9774-FF506B15D1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4D9BA-35D4-421D-80EC-98BD4395F0CD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04839-D9E3-413B-8A46-2755F92C78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FC57-6040-48E4-B543-DE13621234F7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03C9E-1BF3-449F-8261-510B90F12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1F6AB-C452-4427-AF28-8DD3A9293B4E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8AC32-DF92-4C78-AFE9-B330FB7C0D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542FE-EE47-4567-B726-808B5DB23701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40CD5-3144-4FEE-B121-20B47094AD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533C-2C57-4D1F-8242-9EAB11341466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8A0E7-9604-4A74-B072-AFF425D990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CA20A-C076-4BE8-9CBE-EDBA0E1D8BFE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2CCE7-4A7E-48E7-8EA9-E7AC782555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D076-9EC2-4AA6-8374-C925A76C6371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DF534-08F3-4AA0-B95C-BA16CC8966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5DE4-4C43-48C2-B2D0-71AB25C7D1EF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C5A90-8AFC-4C89-A249-66F4DE6858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8424C-24A1-4678-9D7F-7E48E261CDBD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BE25-5D27-41D0-9427-A142F73B38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AC3053-0407-4D9A-95A6-331B622929AE}" type="datetimeFigureOut">
              <a:rPr lang="fr-FR"/>
              <a:pPr>
                <a:defRPr/>
              </a:pPr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E82475-12E6-40FD-A682-602E948FC2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V1a.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8" name="ZoneTexte 24"/>
          <p:cNvSpPr txBox="1">
            <a:spLocks noChangeArrowheads="1"/>
          </p:cNvSpPr>
          <p:nvPr/>
        </p:nvSpPr>
        <p:spPr bwMode="auto">
          <a:xfrm>
            <a:off x="4572000" y="496888"/>
            <a:ext cx="45005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V1b.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0" name="ZoneTexte 32"/>
          <p:cNvSpPr txBox="1">
            <a:spLocks noChangeArrowheads="1"/>
          </p:cNvSpPr>
          <p:nvPr/>
        </p:nvSpPr>
        <p:spPr bwMode="auto">
          <a:xfrm>
            <a:off x="4572000" y="3905257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V1d.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2" name="ZoneTexte 40"/>
          <p:cNvSpPr txBox="1">
            <a:spLocks noChangeArrowheads="1"/>
          </p:cNvSpPr>
          <p:nvPr/>
        </p:nvSpPr>
        <p:spPr bwMode="auto">
          <a:xfrm>
            <a:off x="0" y="3905257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V1c.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063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2067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206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571472" y="928670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orage – escalier – feu – sable – douanier – tableau – herbe – tente – bague – roue – poème 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642910" y="1928802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désert – prairie – tonnerre – doigt – flamme – marche – craie – frontière – pneu – vers – camping 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5143504" y="928670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pinceau – cheveux – rose – train – dard – abeille – bateau – guérir – avion – serrure</a:t>
            </a: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214942" y="1928802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guêpe – gare – miel – aérodrome – clé – épine – médecin – port – peinture - peigne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572032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572032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5143472" y="4363058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pluie – dictionnaire – noyau – foire – courrier – cambriolage – musique – clown – bateau - rire</a:t>
            </a:r>
          </a:p>
        </p:txBody>
      </p:sp>
      <p:sp>
        <p:nvSpPr>
          <p:cNvPr id="45" name="Rectangle 33"/>
          <p:cNvSpPr>
            <a:spLocks noChangeArrowheads="1"/>
          </p:cNvSpPr>
          <p:nvPr/>
        </p:nvSpPr>
        <p:spPr bwMode="auto">
          <a:xfrm>
            <a:off x="5214910" y="5363190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cirque – facteur – marine – imperméable – voleur – fruit – mot – plaisanterie – manège - orchestre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572000" y="450593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4572000" y="557750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571472" y="4357694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alphabet – argent – drap – œil – chapitre – nez – soif – skier – grenouille - calendrier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>
            <a:off x="642910" y="5425875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livre – neige – payer – lettre – lit – boire – cil – coasser – date - narine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0" y="450057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0" y="557214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 2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V5a.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 2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 2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 2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571604" y="928670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Rosie</a:t>
            </a:r>
          </a:p>
          <a:p>
            <a:r>
              <a:rPr lang="fr-FR" dirty="0" smtClean="0"/>
              <a:t>Romain</a:t>
            </a:r>
          </a:p>
          <a:p>
            <a:r>
              <a:rPr lang="fr-FR" dirty="0" err="1" smtClean="0"/>
              <a:t>Rabia</a:t>
            </a:r>
            <a:endParaRPr lang="fr-FR" dirty="0" smtClean="0"/>
          </a:p>
          <a:p>
            <a:r>
              <a:rPr lang="fr-FR" dirty="0" smtClean="0"/>
              <a:t>Roland</a:t>
            </a:r>
          </a:p>
          <a:p>
            <a:r>
              <a:rPr lang="fr-FR" dirty="0" smtClean="0"/>
              <a:t>Renan</a:t>
            </a:r>
          </a:p>
          <a:p>
            <a:r>
              <a:rPr lang="fr-FR" dirty="0" smtClean="0"/>
              <a:t>Robert</a:t>
            </a:r>
          </a:p>
          <a:p>
            <a:r>
              <a:rPr lang="fr-FR" dirty="0" smtClean="0"/>
              <a:t>Renaud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V5b.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V5c.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V5d.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286512" y="928670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Charline</a:t>
            </a:r>
          </a:p>
          <a:p>
            <a:r>
              <a:rPr lang="fr-FR" dirty="0" smtClean="0"/>
              <a:t>Charles</a:t>
            </a:r>
          </a:p>
          <a:p>
            <a:r>
              <a:rPr lang="fr-FR" dirty="0" smtClean="0"/>
              <a:t>Chloé</a:t>
            </a:r>
          </a:p>
          <a:p>
            <a:r>
              <a:rPr lang="fr-FR" dirty="0" smtClean="0"/>
              <a:t>Camille</a:t>
            </a:r>
          </a:p>
          <a:p>
            <a:r>
              <a:rPr lang="fr-FR" dirty="0" smtClean="0"/>
              <a:t>Christian</a:t>
            </a:r>
          </a:p>
          <a:p>
            <a:r>
              <a:rPr lang="fr-FR" dirty="0" smtClean="0"/>
              <a:t>Camélia</a:t>
            </a:r>
          </a:p>
          <a:p>
            <a:r>
              <a:rPr lang="fr-FR" dirty="0" smtClean="0"/>
              <a:t>Céline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571604" y="4357694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vendeur</a:t>
            </a:r>
          </a:p>
          <a:p>
            <a:r>
              <a:rPr lang="fr-FR" dirty="0" smtClean="0"/>
              <a:t>volant</a:t>
            </a:r>
          </a:p>
          <a:p>
            <a:r>
              <a:rPr lang="fr-FR" dirty="0" smtClean="0"/>
              <a:t>voiture</a:t>
            </a:r>
          </a:p>
          <a:p>
            <a:r>
              <a:rPr lang="fr-FR" dirty="0" smtClean="0"/>
              <a:t>voyage</a:t>
            </a:r>
          </a:p>
          <a:p>
            <a:r>
              <a:rPr lang="fr-FR" dirty="0" smtClean="0"/>
              <a:t>valise</a:t>
            </a:r>
          </a:p>
          <a:p>
            <a:r>
              <a:rPr lang="fr-FR" dirty="0" smtClean="0"/>
              <a:t>vitre</a:t>
            </a:r>
          </a:p>
          <a:p>
            <a:r>
              <a:rPr lang="fr-FR" dirty="0" smtClean="0"/>
              <a:t>visage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286512" y="4357694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sortir</a:t>
            </a:r>
          </a:p>
          <a:p>
            <a:r>
              <a:rPr lang="fr-FR" dirty="0" smtClean="0"/>
              <a:t>partir</a:t>
            </a:r>
          </a:p>
          <a:p>
            <a:r>
              <a:rPr lang="fr-FR" dirty="0" smtClean="0"/>
              <a:t>saler</a:t>
            </a:r>
          </a:p>
          <a:p>
            <a:r>
              <a:rPr lang="fr-FR" dirty="0" smtClean="0"/>
              <a:t>partager</a:t>
            </a:r>
          </a:p>
          <a:p>
            <a:r>
              <a:rPr lang="fr-FR" dirty="0" smtClean="0"/>
              <a:t>pétrir</a:t>
            </a:r>
          </a:p>
          <a:p>
            <a:r>
              <a:rPr lang="fr-FR" dirty="0" smtClean="0"/>
              <a:t>penser</a:t>
            </a:r>
          </a:p>
          <a:p>
            <a:r>
              <a:rPr lang="fr-FR" dirty="0" smtClean="0"/>
              <a:t>sabler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V6a. </a:t>
            </a:r>
            <a:r>
              <a:rPr lang="fr-FR" sz="2000" u="sng" dirty="0" smtClean="0">
                <a:latin typeface="Cursive standard" pitchFamily="2" charset="0"/>
              </a:rPr>
              <a:t>Recopie la définition des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500166" y="1071546"/>
            <a:ext cx="1142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Requin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Orque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Baleine 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V6b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Recopie la définition des mots.</a:t>
            </a:r>
            <a:endParaRPr lang="fr-FR" sz="2800" u="sng" dirty="0" smtClean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V6c</a:t>
            </a:r>
            <a:r>
              <a:rPr lang="fr-FR" sz="2000" u="sng" dirty="0" smtClean="0"/>
              <a:t>.</a:t>
            </a:r>
            <a:r>
              <a:rPr lang="fr-FR" sz="3600" u="sng" dirty="0" smtClean="0">
                <a:latin typeface="Cursive standard" pitchFamily="2" charset="0"/>
              </a:rPr>
              <a:t> </a:t>
            </a:r>
            <a:r>
              <a:rPr lang="fr-FR" sz="2000" u="sng" dirty="0" smtClean="0">
                <a:latin typeface="Cursive standard" pitchFamily="2" charset="0"/>
              </a:rPr>
              <a:t>Recopie la définition des mots</a:t>
            </a:r>
            <a:r>
              <a:rPr lang="fr-FR" sz="3600" u="sng" dirty="0" smtClean="0">
                <a:latin typeface="Cursive standard" pitchFamily="2" charset="0"/>
              </a:rPr>
              <a:t>.</a:t>
            </a:r>
            <a:endParaRPr lang="fr-FR" sz="4400" u="sng" dirty="0" smtClean="0">
              <a:latin typeface="Cursive standard" pitchFamily="2" charset="0"/>
            </a:endParaRPr>
          </a:p>
          <a:p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V6d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Recopie la définition des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00760" y="1000108"/>
            <a:ext cx="13573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Marteau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Tournevis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Tenailles</a:t>
            </a:r>
          </a:p>
          <a:p>
            <a:pPr algn="ctr"/>
            <a:endParaRPr lang="fr-FR" dirty="0" smtClean="0"/>
          </a:p>
        </p:txBody>
      </p:sp>
      <p:sp>
        <p:nvSpPr>
          <p:cNvPr id="46" name="ZoneTexte 45"/>
          <p:cNvSpPr txBox="1"/>
          <p:nvPr/>
        </p:nvSpPr>
        <p:spPr>
          <a:xfrm>
            <a:off x="1500166" y="4643446"/>
            <a:ext cx="1142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Table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Chaise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Bureau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215074" y="4666316"/>
            <a:ext cx="1142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Marcher</a:t>
            </a:r>
          </a:p>
          <a:p>
            <a:endParaRPr lang="fr-FR" dirty="0" smtClean="0"/>
          </a:p>
          <a:p>
            <a:r>
              <a:rPr lang="fr-FR" dirty="0" smtClean="0"/>
              <a:t>Parler</a:t>
            </a:r>
          </a:p>
          <a:p>
            <a:endParaRPr lang="fr-FR" dirty="0" smtClean="0"/>
          </a:p>
          <a:p>
            <a:r>
              <a:rPr lang="fr-FR" dirty="0" smtClean="0"/>
              <a:t>Regarder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V6e. </a:t>
            </a:r>
            <a:r>
              <a:rPr lang="fr-FR" sz="2000" u="sng" dirty="0" smtClean="0">
                <a:latin typeface="Cursive standard" pitchFamily="2" charset="0"/>
              </a:rPr>
              <a:t>Recopie l’exemple du dictionnaire.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Utiliser le dictionnaire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500166" y="1071546"/>
            <a:ext cx="1142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match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voyage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képi 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V6f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Recopie l’exemple du dictionnaire.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V6g</a:t>
            </a:r>
            <a:r>
              <a:rPr lang="fr-FR" sz="2000" u="sng" dirty="0" smtClean="0"/>
              <a:t>.</a:t>
            </a:r>
            <a:r>
              <a:rPr lang="fr-FR" sz="3600" u="sng" dirty="0" smtClean="0">
                <a:latin typeface="Cursive standard" pitchFamily="2" charset="0"/>
              </a:rPr>
              <a:t> </a:t>
            </a:r>
            <a:r>
              <a:rPr lang="fr-FR" sz="2000" u="sng" dirty="0" smtClean="0">
                <a:latin typeface="Cursive standard" pitchFamily="2" charset="0"/>
              </a:rPr>
              <a:t>Recopie l’exemple du dictionnaire.</a:t>
            </a:r>
            <a:endParaRPr lang="fr-FR" sz="2800" u="sng" dirty="0" smtClean="0">
              <a:latin typeface="Cursive standard" pitchFamily="2" charset="0"/>
            </a:endParaRPr>
          </a:p>
          <a:p>
            <a:endParaRPr lang="fr-FR" sz="4400" u="sng" dirty="0" smtClean="0">
              <a:latin typeface="Cursive standard" pitchFamily="2" charset="0"/>
            </a:endParaRPr>
          </a:p>
          <a:p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10046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V6h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Recopie l’exemple du dictionnaire.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00760" y="1000108"/>
            <a:ext cx="1357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aboyer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clouer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éteindre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500166" y="4643446"/>
            <a:ext cx="1714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accordéon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balayer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dormir </a:t>
            </a:r>
          </a:p>
          <a:p>
            <a:pPr algn="ctr"/>
            <a:endParaRPr lang="fr-FR" dirty="0" smtClean="0"/>
          </a:p>
        </p:txBody>
      </p:sp>
      <p:sp>
        <p:nvSpPr>
          <p:cNvPr id="47" name="ZoneTexte 46"/>
          <p:cNvSpPr txBox="1"/>
          <p:nvPr/>
        </p:nvSpPr>
        <p:spPr>
          <a:xfrm>
            <a:off x="6215074" y="4666316"/>
            <a:ext cx="1142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pizza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clavecin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ortie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superlatifs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V7a. </a:t>
            </a:r>
            <a:r>
              <a:rPr lang="fr-FR" sz="2000" u="sng" dirty="0" smtClean="0">
                <a:latin typeface="Cursive standard" pitchFamily="2" charset="0"/>
              </a:rPr>
              <a:t>Complète avec mieux ou meilleur.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superlatifs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superlatifs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superlatifs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572000" y="928670"/>
            <a:ext cx="457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a) Parler anglais, c´est bien, mais parler anglais et allemand, c´est ……………….</a:t>
            </a:r>
            <a:br>
              <a:rPr lang="fr-FR" dirty="0" smtClean="0">
                <a:latin typeface="Calibri" pitchFamily="34" charset="0"/>
                <a:cs typeface="Calibri" pitchFamily="34" charset="0"/>
              </a:rPr>
            </a:br>
            <a:r>
              <a:rPr lang="fr-FR" dirty="0" smtClean="0">
                <a:latin typeface="Calibri" pitchFamily="34" charset="0"/>
                <a:cs typeface="Calibri" pitchFamily="34" charset="0"/>
              </a:rPr>
              <a:t>b) Cette élève est la ……………. de la classe.</a:t>
            </a:r>
            <a:br>
              <a:rPr lang="fr-FR" dirty="0" smtClean="0">
                <a:latin typeface="Calibri" pitchFamily="34" charset="0"/>
                <a:cs typeface="Calibri" pitchFamily="34" charset="0"/>
              </a:rPr>
            </a:br>
            <a:r>
              <a:rPr lang="fr-FR" dirty="0" smtClean="0">
                <a:latin typeface="Calibri" pitchFamily="34" charset="0"/>
                <a:cs typeface="Calibri" pitchFamily="34" charset="0"/>
              </a:rPr>
              <a:t>c) Ce livre-ci est …………………… que celui-là.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d) Sophie est  ………… en judo qu’en tennis.</a:t>
            </a:r>
            <a:br>
              <a:rPr lang="fr-FR" dirty="0" smtClean="0">
                <a:latin typeface="Calibri" pitchFamily="34" charset="0"/>
                <a:cs typeface="Calibri" pitchFamily="34" charset="0"/>
              </a:rPr>
            </a:br>
            <a:endParaRPr lang="fr-F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857232"/>
            <a:ext cx="4572000" cy="21268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AutoNum type="alphaLcParenR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Ils comprennent………………………….si on leur explique avec beaucoup de patience.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b) Marc est………………en français qu´en chimie.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c) Sophie travaille…………………………que Patrick.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d) Julien est………………….étudiant qu’Antoine.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V7b. </a:t>
            </a:r>
            <a:r>
              <a:rPr lang="fr-FR" sz="2000" u="sng" dirty="0" smtClean="0">
                <a:latin typeface="Cursive standard" pitchFamily="2" charset="0"/>
              </a:rPr>
              <a:t>Complète avec mieux ou meilleure.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V7d. </a:t>
            </a:r>
            <a:r>
              <a:rPr lang="fr-FR" sz="2000" u="sng" dirty="0" smtClean="0">
                <a:latin typeface="Cursive standard" pitchFamily="2" charset="0"/>
              </a:rPr>
              <a:t>Complète avec mieux ou meilleure.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V7c. </a:t>
            </a:r>
            <a:r>
              <a:rPr lang="fr-FR" sz="2000" u="sng" dirty="0" smtClean="0">
                <a:latin typeface="Cursive standard" pitchFamily="2" charset="0"/>
              </a:rPr>
              <a:t>Complète avec mieux ou meilleur.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1968" y="4214818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a) La ………. chanteuse a gagné une Victoire.</a:t>
            </a:r>
            <a:br>
              <a:rPr lang="fr-FR" dirty="0" smtClean="0">
                <a:latin typeface="Calibri" pitchFamily="34" charset="0"/>
                <a:cs typeface="Calibri" pitchFamily="34" charset="0"/>
              </a:rPr>
            </a:br>
            <a:r>
              <a:rPr lang="fr-FR" dirty="0" smtClean="0">
                <a:latin typeface="Calibri" pitchFamily="34" charset="0"/>
                <a:cs typeface="Calibri" pitchFamily="34" charset="0"/>
              </a:rPr>
              <a:t>b) Juliette est ………. au golf que Fabien.</a:t>
            </a:r>
            <a:br>
              <a:rPr lang="fr-FR" dirty="0" smtClean="0">
                <a:latin typeface="Calibri" pitchFamily="34" charset="0"/>
                <a:cs typeface="Calibri" pitchFamily="34" charset="0"/>
              </a:rPr>
            </a:br>
            <a:r>
              <a:rPr lang="fr-FR" dirty="0" smtClean="0">
                <a:latin typeface="Calibri" pitchFamily="34" charset="0"/>
                <a:cs typeface="Calibri" pitchFamily="34" charset="0"/>
              </a:rPr>
              <a:t>c) Juliette joue ……….. au golf que Fabien.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d) Y vois-tu …………. avec tes lunettes 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-32" y="4214818"/>
            <a:ext cx="4572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AutoNum type="alphaLcParenR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 Tu fais …………… du vélo que moi.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b) Elsa parle ………… anglais depuis qu’elle prend des cours.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c) Jason a un ……………… niveau que Thomas.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d) Gaston est le …………………joueur de l’équipe.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V8a.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V8b.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V8d</a:t>
            </a:r>
            <a:r>
              <a:rPr lang="fr-FR" sz="20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V8c</a:t>
            </a:r>
            <a:r>
              <a:rPr lang="fr-FR" sz="20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212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e petit de l'éléphant est un éléphant........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e petit du chat est un chat.........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Une petite mouche </a:t>
            </a: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est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un mouche.........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petit agneau est un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agne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Le petit du chien est un chi.........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12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Une petite île s'appelle un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îl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.........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Une petite maison s'appelle une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maisonn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.........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Un petit brin d'herbe est une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brind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.........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Un jeune garçon est appelé un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garçonn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.........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Un petit oiseau est un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ois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.........</a:t>
            </a: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-32" y="4214818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e petit de l’âne est un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ân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e petit du canard est un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can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Le petit du lion est un lion.........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petit porc est un </a:t>
            </a: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porc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Le petit du loup est un </a:t>
            </a:r>
            <a:r>
              <a:rPr lang="fr-FR" dirty="0" err="1" smtClean="0">
                <a:latin typeface="+mn-lt"/>
                <a:ea typeface="Calibri" pitchFamily="34" charset="0"/>
                <a:cs typeface="Times New Roman" pitchFamily="18" charset="0"/>
              </a:rPr>
              <a:t>lou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.........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4571968" y="4214818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Une petite bûche est une </a:t>
            </a:r>
            <a:r>
              <a:rPr lang="fr-FR" dirty="0" err="1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bûch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Une petite rue est une ru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Une petite tour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est une tour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Une petite chaîne est une </a:t>
            </a:r>
            <a:r>
              <a:rPr lang="fr-FR" dirty="0" err="1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chaîn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Une petite botte est une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bott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.........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V8e. </a:t>
            </a:r>
            <a:r>
              <a:rPr lang="fr-FR" sz="2800" u="sng" dirty="0" smtClean="0">
                <a:latin typeface="Cursive standard" pitchFamily="2" charset="0"/>
              </a:rPr>
              <a:t>Complète</a:t>
            </a:r>
            <a:r>
              <a:rPr lang="fr-FR" sz="2000" u="sng" dirty="0" smtClean="0">
                <a:latin typeface="Cursive standard" pitchFamily="2" charset="0"/>
              </a:rPr>
              <a:t>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V8f.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V8h</a:t>
            </a:r>
            <a:r>
              <a:rPr lang="fr-FR" sz="20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V8g</a:t>
            </a:r>
            <a:r>
              <a:rPr lang="fr-FR" sz="20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honnête,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poli,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heureux,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possible,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cassable,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mobile,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réalisable,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limité,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légal,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correct,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2" y="4286256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responsable,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obéissant,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patient,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lisible,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parfait,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1968" y="4286256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organisé,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adroit,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visible,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utile,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respirable,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V8i. </a:t>
            </a:r>
            <a:r>
              <a:rPr lang="fr-FR" sz="2800" u="sng" dirty="0" smtClean="0">
                <a:latin typeface="Cursive standard" pitchFamily="2" charset="0"/>
              </a:rPr>
              <a:t>Complète</a:t>
            </a:r>
            <a:r>
              <a:rPr lang="fr-FR" sz="2000" u="sng" dirty="0" smtClean="0">
                <a:latin typeface="Cursive standard" pitchFamily="2" charset="0"/>
              </a:rPr>
              <a:t>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Préfixes et suffixes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V8j.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V8l.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V8k.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honnête,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légal,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heureux,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lisible,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respirable,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obéissant,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organisé,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parfait,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poli,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correct,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2" y="4286256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adroit,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visible,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patient,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possible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mobile,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1968" y="4286256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utile, c’est être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........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cassable,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réalisable,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légal,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pas être limité, c’est être ........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V9a.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V9b.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V9d.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V9c.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40485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Il y a plein de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moutons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sous ton lit.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Animal qui fournit de la laine.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Amas de poussière.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L’émeraude est fixée sur le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chaton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Jeune chat.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Partie centrale d’une bague.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4572000" y="1071546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Il met de la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glace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dans son verre.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Eau gelée.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Miroir.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La rivière est sortie de son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lit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Meuble sur lequel on dort.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Creux dans lequel coule de l’eau.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0" y="4429132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L’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ampoule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de Lisa lui fait mal.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Petite cloque formée sous la peau.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Globe de verre qui sert à éclairer.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grues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entament leur voyage saisonnier.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Oiseau migrateur.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Engin de chantier.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4572000" y="4460193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me suis brûlé le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palais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avec mon thé.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Demeure somptueuse.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Paroi supérieure de la bouche.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verres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ne vont pas avec la monture.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Récipient pour boire.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Petit disque qui corrige la vue.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V9e</a:t>
            </a:r>
            <a:r>
              <a:rPr lang="fr-FR" sz="20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V9f</a:t>
            </a:r>
            <a:r>
              <a:rPr lang="fr-FR" sz="20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V9h.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V9g. </a:t>
            </a:r>
            <a:r>
              <a:rPr lang="fr-FR" sz="2800" u="sng" dirty="0" smtClean="0">
                <a:latin typeface="Cursive standard" pitchFamily="2" charset="0"/>
              </a:rPr>
              <a:t>Copie la bonne définition.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40485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 gourmand a avalé trois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éclairs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Lumière vive et brève.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Pâtisserie à la crème.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Elle achète deux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livres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de prunes.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Feuilles imprimées et reliées.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500 grammes.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4572000" y="1071546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Tout le monde aime le goût des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fraises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Fruit rouge.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Instrument du dentiste.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La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course 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d’endurance a duré 3 heures.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Achat.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Compétition sportive.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0" y="4429132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cousins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et les mouches sont nombreux.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Gros moustique.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Fils d’un oncle et d’une tante.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Il a raté la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marche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et est tombé.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Promenade à pied.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Partie d’un escalier.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4572000" y="4460193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cyclistes passent par le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col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Partie du vêtement qui entoure le cou.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Passage entre deux montagnes.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Cette plante </a:t>
            </a:r>
            <a:r>
              <a:rPr lang="fr-FR" b="1" u="sng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pousse</a:t>
            </a:r>
            <a:r>
              <a:rPr lang="fr-FR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bien !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Exercer une pression.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UcPeriod"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Grandir.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V9i. </a:t>
            </a:r>
            <a:r>
              <a:rPr lang="fr-FR" sz="2400" u="sng" dirty="0" smtClean="0">
                <a:latin typeface="Cursive standard" pitchFamily="2" charset="0"/>
              </a:rPr>
              <a:t>Complète avec le même nom.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V9j. </a:t>
            </a:r>
            <a:r>
              <a:rPr lang="fr-FR" sz="2400" u="sng" dirty="0" smtClean="0">
                <a:latin typeface="Cursive standard" pitchFamily="2" charset="0"/>
              </a:rPr>
              <a:t>Complète avec le même nom.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V9l. </a:t>
            </a:r>
            <a:r>
              <a:rPr lang="fr-FR" sz="2400" u="sng" dirty="0" smtClean="0">
                <a:latin typeface="Cursive standard" pitchFamily="2" charset="0"/>
              </a:rPr>
              <a:t>Complète avec le même nom.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V9k. </a:t>
            </a:r>
            <a:r>
              <a:rPr lang="fr-FR" sz="2400" u="sng" dirty="0" smtClean="0">
                <a:latin typeface="Cursive standard" pitchFamily="2" charset="0"/>
              </a:rPr>
              <a:t>Complète avec le même nom.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040485"/>
            <a:ext cx="421484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Il faut des ……… pour la télécommande.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Tu choisis ……………… ou face ?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Le bus fait le ………… du quartier.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On passe chacun à …………. de rôle.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0" y="200024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857752" y="1103170"/>
            <a:ext cx="428624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Cet appartement a quatre …………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Le vase est tombée, il est en …………..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Tu n’as plus de …………. pour ton classeur.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Les arbres perdent leurs  ……… en automne.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572000" y="114298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572000" y="200024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4857720" y="4523440"/>
            <a:ext cx="421484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Une phrase finit par un ……………..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L’équipe a gagné avec 3 ……… d’avance. 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Tu as eu des mauvaises …. à l’école.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Ces …… sont trop aiguës pour moi.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4500562" y="4554501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4500562" y="5483195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428564" y="4572008"/>
            <a:ext cx="421484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Tes parents paient tout par …………..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Tu m’enverras une ………… postale ?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Ce trapéziste exécute un ……… incroyable.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Je te laisse mon ………. de téléphone.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0" y="4572008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50" name="ZoneTexte 49"/>
          <p:cNvSpPr txBox="1"/>
          <p:nvPr/>
        </p:nvSpPr>
        <p:spPr>
          <a:xfrm>
            <a:off x="71406" y="5531763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V1e.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8" name="ZoneTexte 24"/>
          <p:cNvSpPr txBox="1">
            <a:spLocks noChangeArrowheads="1"/>
          </p:cNvSpPr>
          <p:nvPr/>
        </p:nvSpPr>
        <p:spPr bwMode="auto">
          <a:xfrm>
            <a:off x="4572000" y="496888"/>
            <a:ext cx="45005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V1f.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0" name="ZoneTexte 32"/>
          <p:cNvSpPr txBox="1">
            <a:spLocks noChangeArrowheads="1"/>
          </p:cNvSpPr>
          <p:nvPr/>
        </p:nvSpPr>
        <p:spPr bwMode="auto">
          <a:xfrm>
            <a:off x="4572000" y="3905257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V1h.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2" name="ZoneTexte 40"/>
          <p:cNvSpPr txBox="1">
            <a:spLocks noChangeArrowheads="1"/>
          </p:cNvSpPr>
          <p:nvPr/>
        </p:nvSpPr>
        <p:spPr bwMode="auto">
          <a:xfrm>
            <a:off x="0" y="3905257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V1g. </a:t>
            </a:r>
            <a:r>
              <a:rPr lang="fr-FR" sz="2800" u="sng" dirty="0" smtClean="0">
                <a:latin typeface="Cursive standard" pitchFamily="2" charset="0"/>
              </a:rPr>
              <a:t>Associe 2 mots.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mots d’un même thème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571472" y="928670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nageoire – tribunal – pompier – rire – oiseau – pleurer – colère – crayon – faim – marteau 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642910" y="1928802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écrire – joyeux – poisson – se fâcher – manger – clou – aile – avocat – triste - incendie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5143504" y="928670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vague – crinière – dormir – football – pharmacien – compter – timbre – ciseaux – chaussure - film</a:t>
            </a: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214942" y="1928802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couper – lit – médicament – lacet – lettre – lion – mer – écran – addition - ballon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572032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572032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5143472" y="4363058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affiche – écouter – naviguer – acheter – fil - esquimau – frein – chèque – télévision – objectif </a:t>
            </a:r>
          </a:p>
        </p:txBody>
      </p:sp>
      <p:sp>
        <p:nvSpPr>
          <p:cNvPr id="45" name="Rectangle 33"/>
          <p:cNvSpPr>
            <a:spLocks noChangeArrowheads="1"/>
          </p:cNvSpPr>
          <p:nvPr/>
        </p:nvSpPr>
        <p:spPr bwMode="auto">
          <a:xfrm>
            <a:off x="5214910" y="5363190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photographie – programme – igloo – banque – publicité – magasin – oreille – s’arrêter – aiguille - bateau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572000" y="450593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4572000" y="557750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571472" y="4357694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comédien – arbre – œuf – bicyclette – poisson – cultivateur – argent – orthographe – piscine - éléphant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>
            <a:off x="642910" y="5425875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nager – tracteur – théâtre – tirelire – dictée – trompe – feuillage – arête – coquille - guidon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0" y="450057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0" y="557214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V9m. </a:t>
            </a:r>
            <a:r>
              <a:rPr lang="fr-FR" sz="2800" u="sng" dirty="0" smtClean="0">
                <a:latin typeface="Cursive standard" pitchFamily="2" charset="0"/>
              </a:rPr>
              <a:t>Associe.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 sens d’un mot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V9n. </a:t>
            </a:r>
            <a:r>
              <a:rPr lang="fr-FR" sz="2800" u="sng" dirty="0" smtClean="0">
                <a:latin typeface="Cursive standard" pitchFamily="2" charset="0"/>
              </a:rPr>
              <a:t>Associe.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V9p. </a:t>
            </a:r>
            <a:r>
              <a:rPr lang="fr-FR" sz="2800" u="sng" dirty="0" smtClean="0">
                <a:latin typeface="Cursive standard" pitchFamily="2" charset="0"/>
              </a:rPr>
              <a:t>Associe.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V9o. </a:t>
            </a:r>
            <a:r>
              <a:rPr lang="fr-FR" sz="2800" u="sng" dirty="0" smtClean="0">
                <a:latin typeface="Cursive standard" pitchFamily="2" charset="0"/>
              </a:rPr>
              <a:t>Associe.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85794"/>
            <a:ext cx="457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i="1" dirty="0" smtClean="0">
                <a:latin typeface="+mn-lt"/>
                <a:ea typeface="Times New Roman" pitchFamily="18" charset="0"/>
                <a:cs typeface="Arial" pitchFamily="34" charset="0"/>
              </a:rPr>
              <a:t>habitation traditionnelle – compartiment – division tracée d’une surface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Au Cameroun, on a dormi dans une case : ….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Je complète les cases du tableau : ….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Dans le tiroir, il y a des cases pour les couverts : ….</a:t>
            </a: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4572032" y="960294"/>
            <a:ext cx="457196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i="1" dirty="0" smtClean="0">
                <a:latin typeface="+mn-lt"/>
                <a:ea typeface="Times New Roman" pitchFamily="18" charset="0"/>
                <a:cs typeface="Arial" pitchFamily="34" charset="0"/>
              </a:rPr>
              <a:t>récit de faits réels ou imaginaires – ensemble des évènements du passé – mensonge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Justine me raconte toujours des histoires : 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Je suis passionnée par l’histoire de France : 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Tous les soirs, Papa me lit une histoire : …</a:t>
            </a:r>
          </a:p>
        </p:txBody>
      </p:sp>
      <p:sp>
        <p:nvSpPr>
          <p:cNvPr id="52" name="Rectangle 1"/>
          <p:cNvSpPr>
            <a:spLocks noChangeArrowheads="1"/>
          </p:cNvSpPr>
          <p:nvPr/>
        </p:nvSpPr>
        <p:spPr bwMode="auto">
          <a:xfrm>
            <a:off x="-32" y="4429132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i="1" dirty="0" smtClean="0">
                <a:latin typeface="+mn-lt"/>
                <a:ea typeface="Times New Roman" pitchFamily="18" charset="0"/>
                <a:cs typeface="Arial" pitchFamily="34" charset="0"/>
              </a:rPr>
              <a:t>pitié – morceau – endroit précis d’une ville  -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J’ai mangé un quartier de ta pomme :…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Il se balade dans le quartier : ….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Pas de quartier pour les tricheurs :….</a:t>
            </a:r>
          </a:p>
        </p:txBody>
      </p:sp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4572000" y="4232324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i="1" dirty="0" smtClean="0">
                <a:latin typeface="+mn-lt"/>
                <a:ea typeface="Times New Roman" pitchFamily="18" charset="0"/>
                <a:cs typeface="Arial" pitchFamily="34" charset="0"/>
              </a:rPr>
              <a:t>danse traditionnelle où l’on tourne – note de musique – tour de surveillance 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Les policiers font leur ronde la nuit : …..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Les enfants  dansent en ronde : …..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Le flûtiste joue une ronde : ……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V10a. </a:t>
            </a:r>
            <a:r>
              <a:rPr lang="fr-FR" sz="2800" u="sng" dirty="0" smtClean="0">
                <a:latin typeface="Cursive standard" pitchFamily="2" charset="0"/>
              </a:rPr>
              <a:t>Barre l’intrus.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V10b. </a:t>
            </a:r>
            <a:r>
              <a:rPr lang="fr-FR" sz="2800" u="sng" dirty="0" smtClean="0">
                <a:latin typeface="Cursive standard" pitchFamily="2" charset="0"/>
              </a:rPr>
              <a:t>Barre l’intrus.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V10d. </a:t>
            </a:r>
            <a:r>
              <a:rPr lang="fr-FR" sz="2800" u="sng" dirty="0" smtClean="0">
                <a:latin typeface="Cursive standard" pitchFamily="2" charset="0"/>
              </a:rPr>
              <a:t>Barre l’intrus.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V10c. </a:t>
            </a:r>
            <a:r>
              <a:rPr lang="fr-FR" sz="2800" u="sng" dirty="0" smtClean="0">
                <a:latin typeface="Cursive standard" pitchFamily="2" charset="0"/>
              </a:rPr>
              <a:t>Barre l’intrus.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0" y="1142984"/>
            <a:ext cx="47148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ym typeface="Wingdings 2"/>
              </a:rPr>
              <a:t> </a:t>
            </a:r>
            <a:r>
              <a:rPr lang="fr-FR" dirty="0" smtClean="0">
                <a:latin typeface="+mn-lt"/>
                <a:sym typeface="Wingdings 2"/>
              </a:rPr>
              <a:t>refroidir – froidement – froissé - froidure</a:t>
            </a:r>
          </a:p>
          <a:p>
            <a:r>
              <a:rPr lang="fr-FR" dirty="0" smtClean="0">
                <a:latin typeface="+mn-lt"/>
                <a:sym typeface="Wingdings 2"/>
              </a:rPr>
              <a:t> nuage – neige – neigeux - enneiger</a:t>
            </a:r>
          </a:p>
          <a:p>
            <a:r>
              <a:rPr lang="fr-FR" dirty="0" smtClean="0">
                <a:latin typeface="+mn-lt"/>
                <a:sym typeface="Wingdings 2"/>
              </a:rPr>
              <a:t> fil – enfiler – défiler - fillette</a:t>
            </a:r>
          </a:p>
          <a:p>
            <a:r>
              <a:rPr lang="fr-FR" dirty="0" smtClean="0">
                <a:latin typeface="+mn-lt"/>
                <a:sym typeface="Wingdings 2"/>
              </a:rPr>
              <a:t> permis – permettre – périmètre - permission</a:t>
            </a:r>
          </a:p>
          <a:p>
            <a:r>
              <a:rPr lang="fr-FR" dirty="0" smtClean="0">
                <a:latin typeface="+mn-lt"/>
                <a:sym typeface="Wingdings 2"/>
              </a:rPr>
              <a:t> </a:t>
            </a:r>
            <a:r>
              <a:rPr lang="fr-FR" dirty="0" smtClean="0">
                <a:latin typeface="+mn-lt"/>
              </a:rPr>
              <a:t>lait – laisse – laitage - laiterie</a:t>
            </a:r>
            <a:endParaRPr lang="fr-FR" dirty="0">
              <a:latin typeface="+mn-lt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572032" y="1142984"/>
            <a:ext cx="47148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ym typeface="Wingdings 2"/>
              </a:rPr>
              <a:t> </a:t>
            </a:r>
            <a:r>
              <a:rPr lang="fr-FR" dirty="0" smtClean="0">
                <a:latin typeface="+mn-lt"/>
                <a:sym typeface="Wingdings 2"/>
              </a:rPr>
              <a:t>lavable – laver – lavement - larve</a:t>
            </a:r>
          </a:p>
          <a:p>
            <a:r>
              <a:rPr lang="fr-FR" dirty="0" smtClean="0">
                <a:latin typeface="+mn-lt"/>
                <a:sym typeface="Wingdings 2"/>
              </a:rPr>
              <a:t> sabler – salir – salissant - salissure</a:t>
            </a:r>
          </a:p>
          <a:p>
            <a:r>
              <a:rPr lang="fr-FR" dirty="0" smtClean="0">
                <a:latin typeface="+mn-lt"/>
                <a:sym typeface="Wingdings 2"/>
              </a:rPr>
              <a:t> solide – soldes – solidité - solidification</a:t>
            </a:r>
          </a:p>
          <a:p>
            <a:r>
              <a:rPr lang="fr-FR" dirty="0" smtClean="0">
                <a:latin typeface="+mn-lt"/>
                <a:sym typeface="Wingdings 2"/>
              </a:rPr>
              <a:t> éventail – ventilateur – venteux - éventré</a:t>
            </a:r>
          </a:p>
          <a:p>
            <a:r>
              <a:rPr lang="fr-FR" dirty="0" smtClean="0">
                <a:latin typeface="+mn-lt"/>
                <a:sym typeface="Wingdings 2"/>
              </a:rPr>
              <a:t> ensoleillement – soleil – sommeil - soleil</a:t>
            </a:r>
            <a:endParaRPr lang="fr-FR" dirty="0">
              <a:latin typeface="+mn-lt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0" y="4452002"/>
            <a:ext cx="47148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ym typeface="Wingdings 2"/>
              </a:rPr>
              <a:t> </a:t>
            </a:r>
            <a:r>
              <a:rPr lang="fr-FR" sz="1700" dirty="0" smtClean="0">
                <a:latin typeface="+mn-lt"/>
                <a:sym typeface="Wingdings 2"/>
              </a:rPr>
              <a:t>dangereux – danger – danse - dangereusement</a:t>
            </a:r>
          </a:p>
          <a:p>
            <a:r>
              <a:rPr lang="fr-FR" dirty="0" smtClean="0">
                <a:latin typeface="+mn-lt"/>
                <a:sym typeface="Wingdings 2"/>
              </a:rPr>
              <a:t> dentiste – dentier – édenté - trente</a:t>
            </a:r>
          </a:p>
          <a:p>
            <a:r>
              <a:rPr lang="fr-FR" dirty="0" smtClean="0">
                <a:latin typeface="+mn-lt"/>
                <a:sym typeface="Wingdings 2"/>
              </a:rPr>
              <a:t> miroir - mur – muraille - muret</a:t>
            </a:r>
          </a:p>
          <a:p>
            <a:r>
              <a:rPr lang="fr-FR" dirty="0" smtClean="0">
                <a:latin typeface="+mn-lt"/>
                <a:sym typeface="Wingdings 2"/>
              </a:rPr>
              <a:t> épicer – pièce – épicerie - épicier</a:t>
            </a:r>
          </a:p>
          <a:p>
            <a:r>
              <a:rPr lang="fr-FR" dirty="0" smtClean="0">
                <a:latin typeface="+mn-lt"/>
                <a:sym typeface="Wingdings 2"/>
              </a:rPr>
              <a:t> </a:t>
            </a:r>
            <a:r>
              <a:rPr lang="fr-FR" dirty="0" smtClean="0">
                <a:latin typeface="+mn-lt"/>
              </a:rPr>
              <a:t>sablage – sablé – sablonneux - sabré</a:t>
            </a:r>
            <a:endParaRPr lang="fr-FR" dirty="0">
              <a:latin typeface="+mn-lt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32" y="4452002"/>
            <a:ext cx="47148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ym typeface="Wingdings 2"/>
              </a:rPr>
              <a:t> </a:t>
            </a:r>
            <a:r>
              <a:rPr lang="fr-FR" dirty="0" smtClean="0">
                <a:latin typeface="+mn-lt"/>
                <a:sym typeface="Wingdings 2"/>
              </a:rPr>
              <a:t>fermer – fermeture – fermier - enfermé</a:t>
            </a:r>
          </a:p>
          <a:p>
            <a:r>
              <a:rPr lang="fr-FR" dirty="0" smtClean="0">
                <a:latin typeface="+mn-lt"/>
                <a:sym typeface="Wingdings 2"/>
              </a:rPr>
              <a:t> grandeur – grossir - grandir - grandement</a:t>
            </a:r>
          </a:p>
          <a:p>
            <a:r>
              <a:rPr lang="fr-FR" dirty="0" smtClean="0">
                <a:latin typeface="+mn-lt"/>
                <a:sym typeface="Wingdings 2"/>
              </a:rPr>
              <a:t> terrible – terrestre – enterrer - terrain</a:t>
            </a:r>
          </a:p>
          <a:p>
            <a:r>
              <a:rPr lang="fr-FR" dirty="0" smtClean="0">
                <a:latin typeface="+mn-lt"/>
                <a:sym typeface="Wingdings 2"/>
              </a:rPr>
              <a:t> position – possible – déposer - posément</a:t>
            </a:r>
          </a:p>
          <a:p>
            <a:r>
              <a:rPr lang="fr-FR" dirty="0" smtClean="0">
                <a:latin typeface="+mn-lt"/>
                <a:sym typeface="Wingdings 2"/>
              </a:rPr>
              <a:t> </a:t>
            </a:r>
            <a:r>
              <a:rPr lang="fr-FR" dirty="0" smtClean="0">
                <a:latin typeface="+mn-lt"/>
              </a:rPr>
              <a:t>rouler – roulement – roulade – remouler </a:t>
            </a:r>
            <a:endParaRPr lang="fr-FR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V10e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Ecris un 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V10f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Ecris un 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V10h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Ecris un verbe de la même famille.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V10g</a:t>
            </a:r>
            <a:r>
              <a:rPr lang="fr-FR" sz="2000" u="sng" dirty="0" smtClean="0"/>
              <a:t>. </a:t>
            </a:r>
            <a:r>
              <a:rPr lang="fr-FR" sz="2000" u="sng" dirty="0" smtClean="0">
                <a:latin typeface="Cursive standard" pitchFamily="2" charset="0"/>
              </a:rPr>
              <a:t>Ecris un 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0" y="785795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la colle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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coller</a:t>
            </a:r>
            <a:endParaRPr lang="fr-FR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la fermeture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le changement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découverte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les pleurs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grandeur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départ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plongeon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572000" y="785794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la colle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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coller</a:t>
            </a:r>
            <a:endParaRPr lang="fr-FR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le roulement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la course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sifflement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chauffage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fil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froissement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pose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-32" y="4214818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la colle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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coller</a:t>
            </a:r>
            <a:endParaRPr lang="fr-FR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le saut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la nage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boxe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rame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 ski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les patins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course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571968" y="4214818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la colle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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coller</a:t>
            </a:r>
            <a:endParaRPr lang="fr-FR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le passage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le vol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conduite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plantation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l’adoption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cuisine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 marche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643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u="sng" dirty="0" smtClean="0"/>
              <a:t>V10i. </a:t>
            </a:r>
            <a:r>
              <a:rPr lang="fr-FR" sz="2000" u="sng" dirty="0" smtClean="0">
                <a:latin typeface="Cursive standard" pitchFamily="2" charset="0"/>
              </a:rPr>
              <a:t>Ecris un adverbe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Les familles de mots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572001" y="528560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u="sng" dirty="0" smtClean="0"/>
              <a:t>V10j. </a:t>
            </a:r>
            <a:r>
              <a:rPr lang="fr-FR" sz="2000" u="sng" dirty="0" smtClean="0">
                <a:latin typeface="Cursive standard" pitchFamily="2" charset="0"/>
              </a:rPr>
              <a:t>Ecris un adverbe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572000" y="3929066"/>
            <a:ext cx="45720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u="sng" dirty="0" smtClean="0"/>
              <a:t>V10l. </a:t>
            </a:r>
            <a:r>
              <a:rPr lang="fr-FR" sz="2000" u="sng" dirty="0" smtClean="0">
                <a:latin typeface="Cursive standard" pitchFamily="2" charset="0"/>
              </a:rPr>
              <a:t>Ecris un adverbe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0" y="3929066"/>
            <a:ext cx="4643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u="sng" dirty="0" smtClean="0"/>
              <a:t>V10k. </a:t>
            </a:r>
            <a:r>
              <a:rPr lang="fr-FR" sz="2000" u="sng" dirty="0" smtClean="0">
                <a:latin typeface="Cursive standard" pitchFamily="2" charset="0"/>
              </a:rPr>
              <a:t>Ecris un adverbe de la même famille.</a:t>
            </a:r>
            <a:endParaRPr lang="fr-FR" sz="2000" u="sng" dirty="0">
              <a:latin typeface="Cursive standard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0" y="785795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ferme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sym typeface="Wingdings"/>
              </a:rPr>
              <a:t>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ferme</a:t>
            </a:r>
            <a:r>
              <a:rPr lang="fr-FR" b="1" u="sng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ment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facile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  <a:sym typeface="Wingdings"/>
              </a:rPr>
              <a:t>difficile 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large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douce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délicate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affreuse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joyeuse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572000" y="785794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ferme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 ferme</a:t>
            </a:r>
            <a:r>
              <a:rPr lang="fr-FR" b="1" u="sng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ment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grave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immédiate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grande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lisible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faible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forte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libre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-32" y="4214818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ferme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 ferme</a:t>
            </a:r>
            <a:r>
              <a:rPr lang="fr-FR" b="1" u="sng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ment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dangereuse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délicieuse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agréable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physique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drôle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simple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fausse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571968" y="4214818"/>
            <a:ext cx="47148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ferme </a:t>
            </a: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 ferme</a:t>
            </a:r>
            <a:r>
              <a:rPr lang="fr-FR" b="1" u="sng" dirty="0" smtClean="0">
                <a:solidFill>
                  <a:schemeClr val="bg1">
                    <a:lumMod val="50000"/>
                  </a:schemeClr>
                </a:solidFill>
                <a:latin typeface="+mn-lt"/>
                <a:sym typeface="Wingdings"/>
              </a:rPr>
              <a:t>ment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fr-FR" dirty="0" smtClean="0">
                <a:latin typeface="+mn-lt"/>
              </a:rPr>
              <a:t>silencieuse </a:t>
            </a:r>
            <a:r>
              <a:rPr lang="fr-FR" dirty="0" smtClean="0">
                <a:latin typeface="+mn-lt"/>
                <a:sym typeface="Wingdings"/>
              </a:rPr>
              <a:t></a:t>
            </a:r>
          </a:p>
          <a:p>
            <a:r>
              <a:rPr lang="fr-FR" dirty="0" smtClean="0">
                <a:latin typeface="+mn-lt"/>
              </a:rPr>
              <a:t>vive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  <a:sym typeface="Wingdings"/>
              </a:rPr>
              <a:t>sérieuse 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calme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sèche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essentielle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furtive </a:t>
            </a:r>
            <a:r>
              <a:rPr lang="fr-FR" dirty="0" smtClean="0">
                <a:latin typeface="+mn-lt"/>
                <a:sym typeface="Wingdings"/>
              </a:rPr>
              <a:t></a:t>
            </a:r>
            <a:endParaRPr lang="fr-FR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les animaux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V11a. </a:t>
            </a:r>
            <a:r>
              <a:rPr lang="fr-FR" sz="2800" u="sng" dirty="0" smtClean="0">
                <a:latin typeface="Cursive standard" pitchFamily="2" charset="0"/>
              </a:rPr>
              <a:t>Associe</a:t>
            </a:r>
            <a:r>
              <a:rPr lang="fr-FR" sz="2000" u="sng" dirty="0" smtClean="0">
                <a:latin typeface="Cursive standard" pitchFamily="2" charset="0"/>
              </a:rPr>
              <a:t>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les animaux</a:t>
            </a: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les animaux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les animaux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V11b.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V11d. </a:t>
            </a:r>
            <a:r>
              <a:rPr lang="fr-FR" sz="2800" u="sng" dirty="0" smtClean="0">
                <a:latin typeface="Cursive standard" pitchFamily="2" charset="0"/>
              </a:rPr>
              <a:t>Trouve le mot-étiquette.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V11c.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vis dans la bergerie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vis dans l’étable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vis dans la porcherie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vis dans le clapier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vis dans le poulailler :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2" y="4286256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Etre malin comme un …….</a:t>
            </a: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Etre bavard comme une …….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Etre rusé comme un …….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Etre doux comme un …….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Etre têtue comme une …….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1968" y="4286256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hirondelle, canard, mouette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sardine, saumon, truite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couleuvre, boa, vipère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moule, huître, coquille saint Jacques :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coccinelle, mouche, abeille : 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42910" y="1071546"/>
            <a:ext cx="38576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le lion – l’éléphant – le chien – le porc – le cheval – le mouton – le lapin – le canard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642910" y="2071678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grogne – jappe – rugit – cancane – glapit – bêle – barrit – hennit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l’école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V12a. </a:t>
            </a:r>
            <a:r>
              <a:rPr lang="fr-FR" sz="2800" u="sng" dirty="0" smtClean="0">
                <a:latin typeface="Cursive standard" pitchFamily="2" charset="0"/>
              </a:rPr>
              <a:t>Associe</a:t>
            </a:r>
            <a:r>
              <a:rPr lang="fr-FR" sz="2000" u="sng" dirty="0" smtClean="0">
                <a:latin typeface="Cursive standard" pitchFamily="2" charset="0"/>
              </a:rPr>
              <a:t>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l’école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l’école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l’école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V12b.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V12d. </a:t>
            </a:r>
            <a:r>
              <a:rPr lang="fr-FR" sz="2400" u="sng" dirty="0" smtClean="0">
                <a:latin typeface="Cursive standard" pitchFamily="2" charset="0"/>
              </a:rPr>
              <a:t>Trouve le </a:t>
            </a:r>
            <a:r>
              <a:rPr lang="fr-FR" sz="2400" u="sng" dirty="0" smtClean="0">
                <a:latin typeface="Cursive standard" pitchFamily="2" charset="0"/>
              </a:rPr>
              <a:t>mot qui correspond.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V12c.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suis le lieu où l’on mange à l’école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 protège de la pluie dans la cour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suis remplie de crayons et stylos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sers à nettoyer le tableau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garde les mines de crayons bien pointues : 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2" y="4286256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Chaque matin, le maître écrit la date au 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élèves entrent en silence dans la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Il pleut, les élèves s’abritent sous le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Pour faire du sport, les élèves vont au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A midi, il ne mange pas avec les autres à la …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2000" y="4214818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personnes, disciplines, matériel, lieux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colle, stylo, crayon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maths, lecture, musique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c</a:t>
            </a: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our, classe, gymnase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e</a:t>
            </a:r>
            <a:r>
              <a:rPr lang="fr-FR" dirty="0" smtClean="0">
                <a:latin typeface="+mn-lt"/>
                <a:ea typeface="Times New Roman" pitchFamily="18" charset="0"/>
                <a:cs typeface="Arial" pitchFamily="34" charset="0"/>
              </a:rPr>
              <a:t>nseignant, remplaçant, directeur :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42910" y="1071546"/>
            <a:ext cx="3857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une règle – une ardoise – un cahier – un manuel – un classeur – une trousse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642910" y="2071678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lever – copier – trier – ranger – souligner - lire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</a:t>
            </a:r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la famille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V13a. </a:t>
            </a:r>
            <a:r>
              <a:rPr lang="fr-FR" sz="2800" u="sng" dirty="0" smtClean="0">
                <a:latin typeface="Cursive standard" pitchFamily="2" charset="0"/>
              </a:rPr>
              <a:t>Associe</a:t>
            </a:r>
            <a:r>
              <a:rPr lang="fr-FR" sz="2000" u="sng" dirty="0" smtClean="0">
                <a:latin typeface="Cursive standard" pitchFamily="2" charset="0"/>
              </a:rPr>
              <a:t>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famille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famille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famille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V13b.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V13d. </a:t>
            </a:r>
            <a:r>
              <a:rPr lang="fr-FR" sz="2400" u="sng" dirty="0" smtClean="0">
                <a:latin typeface="Cursive standard" pitchFamily="2" charset="0"/>
              </a:rPr>
              <a:t>Trouve le </a:t>
            </a:r>
            <a:r>
              <a:rPr lang="fr-FR" sz="2400" u="sng" dirty="0" smtClean="0">
                <a:latin typeface="Cursive standard" pitchFamily="2" charset="0"/>
              </a:rPr>
              <a:t>mot qui correspond.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V13c.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-32" y="4286256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Olivier est le fils de ma tante, c’est mon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Lise est la mère de ma cousine, c’est ma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Romain est le père de mon frère, c’est mon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Huguette est la mère de ma mère, c’est ma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Louis est le beau-père de ma mère, c’est mon…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2000" y="4214818"/>
            <a:ext cx="457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endParaRPr lang="fr-FR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carnet de famille, généalogie, monoparentale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C’est une famille avec un seul parent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C’est le document prouvant la filiation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C’est la recherche des origines de sa famille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42910" y="1071546"/>
            <a:ext cx="3857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oncle – père – grand-mère – cousine – nièce – frère - fils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642910" y="2071678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sœur – fille - cousin – grand-père – neveu – tante - mère</a:t>
            </a:r>
            <a:endParaRPr lang="fr-FR" dirty="0" smtClean="0">
              <a:latin typeface="Calibri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 père de ma mère est mon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enfants de ma tante sont mes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 frère de mon père est mon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Je suis le … de mes parents.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 père de papa est le … de maman.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</a:t>
            </a:r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la maison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V14a. </a:t>
            </a:r>
            <a:r>
              <a:rPr lang="fr-FR" sz="2800" u="sng" dirty="0" smtClean="0">
                <a:latin typeface="Cursive standard" pitchFamily="2" charset="0"/>
              </a:rPr>
              <a:t>Associe</a:t>
            </a:r>
            <a:r>
              <a:rPr lang="fr-FR" sz="2000" u="sng" dirty="0" smtClean="0">
                <a:latin typeface="Cursive standard" pitchFamily="2" charset="0"/>
              </a:rPr>
              <a:t>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maison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maison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maison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V14b.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V14d. </a:t>
            </a:r>
            <a:r>
              <a:rPr lang="fr-FR" sz="24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V14c. </a:t>
            </a:r>
            <a:r>
              <a:rPr lang="fr-FR" sz="28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0" y="4263948"/>
            <a:ext cx="457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douillet, lumineuse, désagréable, exigu, spacieux</a:t>
            </a:r>
            <a:endParaRPr lang="fr-FR" sz="1600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Cet appartement … permet d’avoir assez de place.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 couloir est si … qu’on ne peut pas s’y croiser.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Dans ce lit … , on dort à poings fermés.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Cette petite pièce sombre est …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grandes baies vitrées rendent la maison très …</a:t>
            </a:r>
            <a:endParaRPr lang="fr-FR" sz="16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2000" y="4214818"/>
            <a:ext cx="4572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case, tipi, isba, chalet, igloo, yourte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Construction des Inuits :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Tente des Amérindiens :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Maison russe en rondins de bois :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Tente ronde de Mongolie :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Habitation en bois, en terre ou en paille :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Construction de montagne :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42910" y="1071546"/>
            <a:ext cx="3857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Chambre – cuisine – salon – bureau – grenier – garage – salle de bains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642910" y="2071678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regarder la télévision – se laver – garer la voiture – stocker – manger – dormir - travailler</a:t>
            </a:r>
            <a:endParaRPr lang="fr-FR" dirty="0" smtClean="0">
              <a:latin typeface="Calibri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4572000" y="857232"/>
            <a:ext cx="4572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371475" algn="l"/>
                <a:tab pos="3730625" algn="l"/>
              </a:tabLst>
            </a:pPr>
            <a:endParaRPr lang="fr-FR" sz="400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villa, bungalow, cabanon, mas, chaumière</a:t>
            </a:r>
            <a:endParaRPr lang="fr-FR" b="1" u="sng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Ses outils de jardin sont dans un petit 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 … est souvent entouré de conifères.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paysans vivaient dans une 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Cet été, mes parents louent un ….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  chanteur possède une magnifique …. au bord de la mer.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</a:t>
            </a:r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l’automne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46067"/>
            <a:ext cx="45005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V15a. </a:t>
            </a:r>
            <a:r>
              <a:rPr lang="fr-FR" sz="2800" u="sng" dirty="0" smtClean="0">
                <a:latin typeface="Cursive standard" pitchFamily="2" charset="0"/>
              </a:rPr>
              <a:t>Classe du plus froid au plus chaud.</a:t>
            </a:r>
            <a:endParaRPr lang="fr-FR" sz="24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l’automne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l’automne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l’automne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V15b. </a:t>
            </a:r>
            <a:r>
              <a:rPr lang="fr-FR" sz="2800" u="sng" dirty="0" smtClean="0">
                <a:latin typeface="Cursive standard" pitchFamily="2" charset="0"/>
              </a:rPr>
              <a:t>Recopie les expressions qui décrivent l’automne.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V15d. </a:t>
            </a:r>
            <a:r>
              <a:rPr lang="fr-FR" sz="2400" u="sng" dirty="0" smtClean="0">
                <a:latin typeface="Cursive standard" pitchFamily="2" charset="0"/>
              </a:rPr>
              <a:t>Trouve le mot-étiquette.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V15c. </a:t>
            </a:r>
            <a:r>
              <a:rPr lang="fr-FR" sz="2400" u="sng" dirty="0" smtClean="0">
                <a:latin typeface="Cursive standard" pitchFamily="2" charset="0"/>
              </a:rPr>
              <a:t>Complète avec des mots de la famille de </a:t>
            </a:r>
            <a:r>
              <a:rPr lang="fr-FR" sz="2400" i="1" u="sng" dirty="0" smtClean="0">
                <a:latin typeface="Cursive standard" pitchFamily="2" charset="0"/>
              </a:rPr>
              <a:t>feuille</a:t>
            </a:r>
            <a:r>
              <a:rPr lang="fr-FR" sz="2400" u="sng" dirty="0" smtClean="0">
                <a:latin typeface="Cursive standard" pitchFamily="2" charset="0"/>
              </a:rPr>
              <a:t>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0" y="4572008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feuillu, feuillage, feuilleter, effeuille</a:t>
            </a:r>
            <a:endParaRPr lang="fr-FR" sz="1600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Pablo aime ….  son encyclopédie.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 sapin n’est pas un arbre un arbre ….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Méline chante et …. </a:t>
            </a: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</a:t>
            </a: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ne marguerite.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Thomas s’abrite sous le ….. </a:t>
            </a: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d</a:t>
            </a: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’un arbre.</a:t>
            </a:r>
            <a:endParaRPr lang="fr-FR" sz="16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2000" y="4214818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une bruine, une averse, un crachin, un orage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la brise, l’ouragan, la bise, une rafale 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 hêtre, un chêne, un érable, un charme :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1630908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Calibri" pitchFamily="34" charset="0"/>
              </a:rPr>
              <a:t>tiède – frais – glacial – brûlant – froid - chaud</a:t>
            </a: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4572000" y="1357298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 ciel tout bleu            des fruits appétissa</a:t>
            </a: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nts</a:t>
            </a: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 gros nuage gris         un soleil éclatant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une forte pluie               des jours courts	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une chaleur écrasante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 brouillard épais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des feuilles rousses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</a:t>
            </a:r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: la ville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46067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V16a. </a:t>
            </a:r>
            <a:r>
              <a:rPr lang="fr-FR" sz="2800" u="sng" dirty="0" smtClean="0">
                <a:latin typeface="Cursive standard" pitchFamily="2" charset="0"/>
              </a:rPr>
              <a:t>Barre l’intrus.</a:t>
            </a:r>
            <a:endParaRPr lang="fr-FR" sz="24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ville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ville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la ville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V16b. </a:t>
            </a:r>
            <a:r>
              <a:rPr lang="fr-FR" sz="2800" u="sng" dirty="0" smtClean="0">
                <a:latin typeface="Cursive standard" pitchFamily="2" charset="0"/>
              </a:rPr>
              <a:t>Classe ces lieux de plus petit au plus grand.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V16d. </a:t>
            </a:r>
            <a:r>
              <a:rPr lang="fr-FR" sz="2400" u="sng" dirty="0" smtClean="0">
                <a:latin typeface="Cursive standard" pitchFamily="2" charset="0"/>
              </a:rPr>
              <a:t>Complète.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V16c. </a:t>
            </a:r>
            <a:r>
              <a:rPr lang="fr-FR" sz="24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0" y="4357694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campagnarde, urbaine, rurale, citadine</a:t>
            </a:r>
            <a:endParaRPr lang="fr-FR" sz="1600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transports … permettent de se déplacer en ville.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Il préfère la vie … car il aime l’activité de la ville.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Cette jolie maison … est construite dans un hameau.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Cette école … est située en bordure des champs.</a:t>
            </a:r>
            <a:endParaRPr lang="fr-FR" sz="16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572000" y="4398071"/>
            <a:ext cx="457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habitations – ancien – touristes – historiques- rues – déplacer – monuments – quartier</a:t>
            </a:r>
          </a:p>
          <a:p>
            <a:pPr algn="ctr">
              <a:tabLst>
                <a:tab pos="371475" algn="l"/>
                <a:tab pos="3730625" algn="l"/>
              </a:tabLst>
            </a:pPr>
            <a:endParaRPr lang="fr-FR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 centre-ville est souvent le … le plus… de la ville. On y trouve les plus vieilles … Les … y sont étroites, il est difficile de s’y … en voiture. Ce quartier … attire les … qui viennent visiter les …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1103170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  <a:sym typeface="Wingdings 2"/>
              </a:rPr>
              <a:t> Un tramway – un magasin – une boutique – un supermarché</a:t>
            </a:r>
          </a:p>
          <a:p>
            <a:r>
              <a:rPr lang="fr-FR" dirty="0" smtClean="0">
                <a:latin typeface="Calibri" pitchFamily="34" charset="0"/>
                <a:sym typeface="Wingdings 2"/>
              </a:rPr>
              <a:t>  Un réverbère – une enseigne lumineuse è un néon – une gare</a:t>
            </a:r>
          </a:p>
          <a:p>
            <a:r>
              <a:rPr lang="fr-FR" dirty="0" smtClean="0">
                <a:latin typeface="Calibri" pitchFamily="34" charset="0"/>
                <a:sym typeface="Wingdings 2"/>
              </a:rPr>
              <a:t> </a:t>
            </a:r>
            <a:r>
              <a:rPr lang="fr-FR" dirty="0" smtClean="0">
                <a:latin typeface="Calibri" pitchFamily="34" charset="0"/>
              </a:rPr>
              <a:t>Une vitrine – un autobus – un tramway – une voiture</a:t>
            </a: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4572000" y="1639661"/>
            <a:ext cx="4572000" cy="88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ville – métropole – bourg – hameau – village - mégalopole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synonymes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V2a. </a:t>
            </a:r>
            <a:r>
              <a:rPr lang="fr-FR" sz="2800" u="sng" dirty="0" smtClean="0">
                <a:latin typeface="Cursive standard" pitchFamily="2" charset="0"/>
              </a:rPr>
              <a:t>Associe 2 synonymes.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8" name="ZoneTexte 24"/>
          <p:cNvSpPr txBox="1">
            <a:spLocks noChangeArrowheads="1"/>
          </p:cNvSpPr>
          <p:nvPr/>
        </p:nvSpPr>
        <p:spPr bwMode="auto">
          <a:xfrm>
            <a:off x="4572000" y="496888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V2b.</a:t>
            </a:r>
            <a:r>
              <a:rPr lang="fr-FR" sz="1600" u="sng" dirty="0" smtClean="0"/>
              <a:t> </a:t>
            </a:r>
            <a:r>
              <a:rPr lang="fr-FR" sz="2800" u="sng" dirty="0" smtClean="0">
                <a:latin typeface="Cursive standard" pitchFamily="2" charset="0"/>
              </a:rPr>
              <a:t>Associe 2 synonymes.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0" name="ZoneTexte 32"/>
          <p:cNvSpPr txBox="1">
            <a:spLocks noChangeArrowheads="1"/>
          </p:cNvSpPr>
          <p:nvPr/>
        </p:nvSpPr>
        <p:spPr bwMode="auto">
          <a:xfrm>
            <a:off x="4572000" y="3905257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V2d</a:t>
            </a:r>
            <a:r>
              <a:rPr lang="fr-FR" sz="28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Associe 2 synonymes.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2" name="ZoneTexte 40"/>
          <p:cNvSpPr txBox="1">
            <a:spLocks noChangeArrowheads="1"/>
          </p:cNvSpPr>
          <p:nvPr/>
        </p:nvSpPr>
        <p:spPr bwMode="auto">
          <a:xfrm>
            <a:off x="0" y="3905257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V2c.</a:t>
            </a:r>
            <a:r>
              <a:rPr lang="fr-FR" sz="1600" u="sng" dirty="0" smtClean="0"/>
              <a:t> </a:t>
            </a:r>
            <a:r>
              <a:rPr lang="fr-FR" sz="2800" u="sng" dirty="0" smtClean="0">
                <a:latin typeface="Cursive standard" pitchFamily="2" charset="0"/>
              </a:rPr>
              <a:t>Associe 2 synonymes.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synonymes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synonymes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synonymes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571472" y="1005472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peur – bagage – urgent – colère – déclarer – content – s’amuser – augmenter – avertir – exquis - exact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642910" y="2005604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joyeux – fureur – crainte – se divertir – informer – colis – grandir – juste – délicieux – affirmer - pressé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5143504" y="1008861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vêtement – audacieux – trembler – paresseux – habiter – susceptible – habitué – effrayé – grotte - étourdi</a:t>
            </a: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214942" y="2008993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distrait – séjourner – irritable – accoutumé – frissonner – épouvanté – caverne – hardi – fainéant - habit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572032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572032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5143472" y="4443249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projet – semblable – défendre – immédiatement – proposer – protéger – chuchoter – brusque – se rappeler - riche</a:t>
            </a:r>
          </a:p>
        </p:txBody>
      </p:sp>
      <p:sp>
        <p:nvSpPr>
          <p:cNvPr id="45" name="Rectangle 33"/>
          <p:cNvSpPr>
            <a:spLocks noChangeArrowheads="1"/>
          </p:cNvSpPr>
          <p:nvPr/>
        </p:nvSpPr>
        <p:spPr bwMode="auto">
          <a:xfrm>
            <a:off x="5214910" y="5443381"/>
            <a:ext cx="39290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murmurer – subit – plan – se souvenir – interdire – fortuné – suggérer – défendre – pareil – tout de suite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572000" y="450593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4572000" y="557750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571472" y="4437885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persuader – petit – entrer – cacher – prononcer – décorer – parfait – commencer – bref - permettre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>
            <a:off x="571472" y="5371943"/>
            <a:ext cx="39290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débuter – orner – irréprochable – autoriser – pénétrer – court – minuscule – convaincre – dissimuler - articuler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0" y="450057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0" y="557214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</a:t>
            </a:r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: le temps qui passe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46067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V17a. </a:t>
            </a:r>
            <a:r>
              <a:rPr lang="fr-FR" sz="2800" u="sng" dirty="0" smtClean="0">
                <a:latin typeface="Cursive standard" pitchFamily="2" charset="0"/>
              </a:rPr>
              <a:t>Associe.</a:t>
            </a:r>
            <a:endParaRPr lang="fr-FR" sz="24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 temps qui passe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 temps qui passe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Thème : le temps qui passe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5" name="ZoneTexte 14"/>
          <p:cNvSpPr txBox="1">
            <a:spLocks noChangeArrowheads="1"/>
          </p:cNvSpPr>
          <p:nvPr/>
        </p:nvSpPr>
        <p:spPr bwMode="auto">
          <a:xfrm>
            <a:off x="4643437" y="528560"/>
            <a:ext cx="4500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V17b. </a:t>
            </a:r>
            <a:r>
              <a:rPr lang="fr-FR" sz="2400" u="sng" dirty="0" smtClean="0">
                <a:latin typeface="Cursive standard" pitchFamily="2" charset="0"/>
              </a:rPr>
              <a:t>Classe ces inventions de la plus ancienne à la plus récente.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36" name="ZoneTexte 14"/>
          <p:cNvSpPr txBox="1">
            <a:spLocks noChangeArrowheads="1"/>
          </p:cNvSpPr>
          <p:nvPr/>
        </p:nvSpPr>
        <p:spPr bwMode="auto">
          <a:xfrm>
            <a:off x="4643438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V17d. </a:t>
            </a:r>
            <a:r>
              <a:rPr lang="fr-FR" sz="2400" u="sng" dirty="0" smtClean="0">
                <a:latin typeface="Cursive standard" pitchFamily="2" charset="0"/>
              </a:rPr>
              <a:t>Complète.</a:t>
            </a:r>
            <a:endParaRPr lang="fr-FR" sz="3200" u="sng" dirty="0">
              <a:latin typeface="Cursive standard" pitchFamily="2" charset="0"/>
            </a:endParaRPr>
          </a:p>
        </p:txBody>
      </p:sp>
      <p:sp>
        <p:nvSpPr>
          <p:cNvPr id="37" name="ZoneTexte 14"/>
          <p:cNvSpPr txBox="1">
            <a:spLocks noChangeArrowheads="1"/>
          </p:cNvSpPr>
          <p:nvPr/>
        </p:nvSpPr>
        <p:spPr bwMode="auto">
          <a:xfrm>
            <a:off x="71406" y="3929066"/>
            <a:ext cx="4500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V17c. </a:t>
            </a:r>
            <a:r>
              <a:rPr lang="fr-FR" sz="2400" u="sng" dirty="0" smtClean="0">
                <a:latin typeface="Cursive standard" pitchFamily="2" charset="0"/>
              </a:rPr>
              <a:t>Complète.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0" y="4214818"/>
            <a:ext cx="457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>
              <a:lnSpc>
                <a:spcPct val="150000"/>
              </a:lnSpc>
              <a:tabLst>
                <a:tab pos="371475" algn="l"/>
                <a:tab pos="3730625" algn="l"/>
              </a:tabLst>
            </a:pPr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seconde,  ans, heures, mois, minutes</a:t>
            </a:r>
            <a:endParaRPr lang="fr-FR" sz="1600" dirty="0" smtClean="0">
              <a:solidFill>
                <a:srgbClr val="000000"/>
              </a:solidFill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Au … de mai, on offre du muguet.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Il faut trois … pour faire cuire un œuf à la coque.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Les enfants vont à l’école maternelle pendant trois….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En une fraction de …, j’ai compris le problème.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Une journée dure 24 …</a:t>
            </a:r>
            <a:endParaRPr lang="fr-FR" sz="1600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4643470" y="4263948"/>
            <a:ext cx="457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371475" algn="l"/>
                <a:tab pos="3730625" algn="l"/>
              </a:tabLst>
            </a:pPr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millénaire – siècle – décennie – an – jours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La Terre met un … à effectuer une révolution autour du soleil.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 … dure mille ans.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Notre voyage scolaire a duré trois ….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Christophe Colomb a vécu de 1450 à 1506, soit plus de 5 ….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Un …. dure 100 ans.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0" y="1103170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 2"/>
              <a:buChar char="u"/>
            </a:pPr>
            <a:r>
              <a:rPr lang="fr-FR" i="1" dirty="0" smtClean="0">
                <a:latin typeface="Calibri" pitchFamily="34" charset="0"/>
                <a:sym typeface="Wingdings 2"/>
              </a:rPr>
              <a:t> une amphore – un crayon – une épée – une toge – une place</a:t>
            </a:r>
          </a:p>
          <a:p>
            <a:endParaRPr lang="fr-FR" i="1" dirty="0" smtClean="0">
              <a:latin typeface="Calibri" pitchFamily="34" charset="0"/>
              <a:sym typeface="Wingdings 2"/>
            </a:endParaRPr>
          </a:p>
          <a:p>
            <a:endParaRPr lang="fr-FR" i="1" dirty="0" smtClean="0">
              <a:latin typeface="Calibri" pitchFamily="34" charset="0"/>
              <a:sym typeface="Wingdings 2"/>
            </a:endParaRPr>
          </a:p>
          <a:p>
            <a:r>
              <a:rPr lang="fr-FR" dirty="0" smtClean="0">
                <a:latin typeface="Calibri" pitchFamily="34" charset="0"/>
                <a:sym typeface="Wingdings 2"/>
              </a:rPr>
              <a:t>  une robe – un pichet – un glaive – un forum – un stylet </a:t>
            </a: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4572000" y="1571612"/>
            <a:ext cx="4572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3730625" algn="l"/>
              </a:tabLst>
            </a:pP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o</a:t>
            </a:r>
            <a:r>
              <a:rPr lang="fr-FR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rdinateur – livre – roue – avion - flèches</a:t>
            </a:r>
            <a:endParaRPr lang="fr-FR" dirty="0" smtClean="0">
              <a:latin typeface="+mn-lt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contraires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V2a. </a:t>
            </a:r>
            <a:r>
              <a:rPr lang="fr-FR" sz="2800" u="sng" dirty="0" smtClean="0">
                <a:latin typeface="Cursive standard" pitchFamily="2" charset="0"/>
              </a:rPr>
              <a:t>Associe 2 contraires.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8" name="ZoneTexte 24"/>
          <p:cNvSpPr txBox="1">
            <a:spLocks noChangeArrowheads="1"/>
          </p:cNvSpPr>
          <p:nvPr/>
        </p:nvSpPr>
        <p:spPr bwMode="auto">
          <a:xfrm>
            <a:off x="4572000" y="496888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V2b.</a:t>
            </a:r>
            <a:r>
              <a:rPr lang="fr-FR" sz="1600" u="sng" dirty="0" smtClean="0"/>
              <a:t> </a:t>
            </a:r>
            <a:r>
              <a:rPr lang="fr-FR" sz="2800" u="sng" dirty="0" smtClean="0">
                <a:latin typeface="Cursive standard" pitchFamily="2" charset="0"/>
              </a:rPr>
              <a:t>Associe 2 contraires.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0" name="ZoneTexte 32"/>
          <p:cNvSpPr txBox="1">
            <a:spLocks noChangeArrowheads="1"/>
          </p:cNvSpPr>
          <p:nvPr/>
        </p:nvSpPr>
        <p:spPr bwMode="auto">
          <a:xfrm>
            <a:off x="4572000" y="3905257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V2d</a:t>
            </a:r>
            <a:r>
              <a:rPr lang="fr-FR" sz="2800" u="sng" dirty="0" smtClean="0"/>
              <a:t>. </a:t>
            </a:r>
            <a:r>
              <a:rPr lang="fr-FR" sz="2800" u="sng" dirty="0" smtClean="0">
                <a:latin typeface="Cursive standard" pitchFamily="2" charset="0"/>
              </a:rPr>
              <a:t>Associe 2 contraires.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2" name="ZoneTexte 40"/>
          <p:cNvSpPr txBox="1">
            <a:spLocks noChangeArrowheads="1"/>
          </p:cNvSpPr>
          <p:nvPr/>
        </p:nvSpPr>
        <p:spPr bwMode="auto">
          <a:xfrm>
            <a:off x="0" y="3905257"/>
            <a:ext cx="4500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V2c.</a:t>
            </a:r>
            <a:r>
              <a:rPr lang="fr-FR" sz="1600" u="sng" dirty="0" smtClean="0"/>
              <a:t> </a:t>
            </a:r>
            <a:r>
              <a:rPr lang="fr-FR" sz="2800" u="sng" dirty="0" smtClean="0">
                <a:latin typeface="Cursive standard" pitchFamily="2" charset="0"/>
              </a:rPr>
              <a:t>Associe 2 contraires.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contraires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contraires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Associer des contraires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571472" y="1142984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monter – laid – nuit – début – proche – extérieur – crier - dehors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642910" y="2005604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jour – beau – descendre – loin – dedans – fin – intérieur - chuchoter 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5143504" y="1008861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nouveau – perdre – mou – flâner – intelligent – trouble – menaçant - minorité</a:t>
            </a:r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072066" y="2068289"/>
            <a:ext cx="40719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clair – majorité – gagner – se dépêcher – stupide – rassurant –ancien - dynamique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572032" y="107154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4572032" y="214311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4" name="Rectangle 33"/>
          <p:cNvSpPr>
            <a:spLocks noChangeArrowheads="1"/>
          </p:cNvSpPr>
          <p:nvPr/>
        </p:nvSpPr>
        <p:spPr bwMode="auto">
          <a:xfrm>
            <a:off x="5143472" y="4443249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semblable – défendre – large - brusque – se rappeler – joyeux – chaud - permis</a:t>
            </a:r>
          </a:p>
        </p:txBody>
      </p:sp>
      <p:sp>
        <p:nvSpPr>
          <p:cNvPr id="45" name="Rectangle 33"/>
          <p:cNvSpPr>
            <a:spLocks noChangeArrowheads="1"/>
          </p:cNvSpPr>
          <p:nvPr/>
        </p:nvSpPr>
        <p:spPr bwMode="auto">
          <a:xfrm>
            <a:off x="5214910" y="5443381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attaquer – étroit – interdit – triste – oublier – froid – différent - doux 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572000" y="450593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4572000" y="557750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571472" y="4437885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1" dirty="0" smtClean="0">
                <a:latin typeface="Calibri" pitchFamily="34" charset="0"/>
              </a:rPr>
              <a:t>riche – propre – avancer – entrer – bon – faux – éteindre - dessus</a:t>
            </a:r>
          </a:p>
        </p:txBody>
      </p:sp>
      <p:sp>
        <p:nvSpPr>
          <p:cNvPr id="50" name="Rectangle 33"/>
          <p:cNvSpPr>
            <a:spLocks noChangeArrowheads="1"/>
          </p:cNvSpPr>
          <p:nvPr/>
        </p:nvSpPr>
        <p:spPr bwMode="auto">
          <a:xfrm>
            <a:off x="571472" y="5371943"/>
            <a:ext cx="3929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reculer – mauvais – dessous – allumer – vrai – pauvre – sale - sortir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0" y="450057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A</a:t>
            </a:r>
            <a:endParaRPr lang="fr-FR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0" y="5572140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B</a:t>
            </a:r>
            <a:endParaRPr lang="fr-F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V3a.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0" y="1214422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m**g**r*te    b) m*</a:t>
            </a:r>
            <a:r>
              <a:rPr lang="fr-FR" i="1" dirty="0" err="1" smtClean="0">
                <a:latin typeface="Calibri" pitchFamily="34" charset="0"/>
              </a:rPr>
              <a:t>gu</a:t>
            </a:r>
            <a:r>
              <a:rPr lang="fr-FR" i="1" dirty="0" smtClean="0">
                <a:latin typeface="Calibri" pitchFamily="34" charset="0"/>
              </a:rPr>
              <a:t>*t   c) t*l*</a:t>
            </a:r>
            <a:r>
              <a:rPr lang="fr-FR" i="1" dirty="0" err="1" smtClean="0">
                <a:latin typeface="Calibri" pitchFamily="34" charset="0"/>
              </a:rPr>
              <a:t>pe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m*mos*   e) c*</a:t>
            </a:r>
            <a:r>
              <a:rPr lang="fr-FR" i="1" dirty="0" err="1" smtClean="0">
                <a:latin typeface="Calibri" pitchFamily="34" charset="0"/>
              </a:rPr>
              <a:t>qu</a:t>
            </a:r>
            <a:r>
              <a:rPr lang="fr-FR" i="1" dirty="0" smtClean="0">
                <a:latin typeface="Calibri" pitchFamily="34" charset="0"/>
              </a:rPr>
              <a:t>*l*c*t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916528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fleurs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1928802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oiseaux</a:t>
            </a:r>
            <a:endParaRPr lang="fr-FR" b="1" dirty="0"/>
          </a:p>
        </p:txBody>
      </p:sp>
      <p:sp>
        <p:nvSpPr>
          <p:cNvPr id="54" name="Rectangle 33"/>
          <p:cNvSpPr>
            <a:spLocks noChangeArrowheads="1"/>
          </p:cNvSpPr>
          <p:nvPr/>
        </p:nvSpPr>
        <p:spPr bwMode="auto">
          <a:xfrm>
            <a:off x="-32" y="2282603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a*</a:t>
            </a:r>
            <a:r>
              <a:rPr lang="fr-FR" i="1" dirty="0" err="1" smtClean="0">
                <a:latin typeface="Calibri" pitchFamily="34" charset="0"/>
              </a:rPr>
              <a:t>gl</a:t>
            </a:r>
            <a:r>
              <a:rPr lang="fr-FR" i="1" dirty="0" smtClean="0">
                <a:latin typeface="Calibri" pitchFamily="34" charset="0"/>
              </a:rPr>
              <a:t>*   b) p*</a:t>
            </a:r>
            <a:r>
              <a:rPr lang="fr-FR" i="1" dirty="0" err="1" smtClean="0">
                <a:latin typeface="Calibri" pitchFamily="34" charset="0"/>
              </a:rPr>
              <a:t>ge</a:t>
            </a:r>
            <a:r>
              <a:rPr lang="fr-FR" i="1" dirty="0" smtClean="0">
                <a:latin typeface="Calibri" pitchFamily="34" charset="0"/>
              </a:rPr>
              <a:t>*n   c) c*</a:t>
            </a:r>
            <a:r>
              <a:rPr lang="fr-FR" i="1" dirty="0" err="1" smtClean="0">
                <a:latin typeface="Calibri" pitchFamily="34" charset="0"/>
              </a:rPr>
              <a:t>rb</a:t>
            </a:r>
            <a:r>
              <a:rPr lang="fr-FR" i="1" dirty="0" smtClean="0">
                <a:latin typeface="Calibri" pitchFamily="34" charset="0"/>
              </a:rPr>
              <a:t>**u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m*i*eau   e) m*u*tt*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V3b.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V3c.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71438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v*</a:t>
            </a:r>
            <a:r>
              <a:rPr lang="fr-FR" i="1" dirty="0" err="1" smtClean="0">
                <a:latin typeface="Calibri" pitchFamily="34" charset="0"/>
              </a:rPr>
              <a:t>ol</a:t>
            </a:r>
            <a:r>
              <a:rPr lang="fr-FR" i="1" dirty="0" smtClean="0">
                <a:latin typeface="Calibri" pitchFamily="34" charset="0"/>
              </a:rPr>
              <a:t>*n   b) </a:t>
            </a:r>
            <a:r>
              <a:rPr lang="fr-FR" i="1" dirty="0" err="1" smtClean="0">
                <a:latin typeface="Calibri" pitchFamily="34" charset="0"/>
              </a:rPr>
              <a:t>acc</a:t>
            </a:r>
            <a:r>
              <a:rPr lang="fr-FR" i="1" dirty="0" smtClean="0">
                <a:latin typeface="Calibri" pitchFamily="34" charset="0"/>
              </a:rPr>
              <a:t>**d**n   c) t*mb**r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p**no   e) gui***e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71438" y="4409032"/>
            <a:ext cx="34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instruments de musique</a:t>
            </a:r>
            <a:endParaRPr lang="fr-FR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71438" y="5421306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animaux de ferme</a:t>
            </a:r>
            <a:endParaRPr lang="fr-FR" b="1" dirty="0"/>
          </a:p>
        </p:txBody>
      </p:sp>
      <p:sp>
        <p:nvSpPr>
          <p:cNvPr id="62" name="Rectangle 33"/>
          <p:cNvSpPr>
            <a:spLocks noChangeArrowheads="1"/>
          </p:cNvSpPr>
          <p:nvPr/>
        </p:nvSpPr>
        <p:spPr bwMode="auto">
          <a:xfrm>
            <a:off x="71406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p**le   b) l*p*n   c) c*n**d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t*u*eau   e) </a:t>
            </a:r>
            <a:r>
              <a:rPr lang="fr-FR" i="1" dirty="0" err="1" smtClean="0">
                <a:latin typeface="Calibri" pitchFamily="34" charset="0"/>
              </a:rPr>
              <a:t>ch</a:t>
            </a:r>
            <a:r>
              <a:rPr lang="fr-FR" i="1" dirty="0" smtClean="0">
                <a:latin typeface="Calibri" pitchFamily="34" charset="0"/>
              </a:rPr>
              <a:t>*v*l</a:t>
            </a: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V3d.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64" name="Rectangle 33"/>
          <p:cNvSpPr>
            <a:spLocks noChangeArrowheads="1"/>
          </p:cNvSpPr>
          <p:nvPr/>
        </p:nvSpPr>
        <p:spPr bwMode="auto">
          <a:xfrm>
            <a:off x="4643470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i*f*r*i*r   b) v*té*i*ai*e   c) av*c*t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</a:t>
            </a:r>
            <a:r>
              <a:rPr lang="fr-FR" i="1" dirty="0" err="1" smtClean="0">
                <a:latin typeface="Calibri" pitchFamily="34" charset="0"/>
              </a:rPr>
              <a:t>cui</a:t>
            </a:r>
            <a:r>
              <a:rPr lang="fr-FR" i="1" dirty="0" smtClean="0">
                <a:latin typeface="Calibri" pitchFamily="34" charset="0"/>
              </a:rPr>
              <a:t>**n**r   e) a**ag**te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643470" y="4409032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métiers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4643470" y="5421306"/>
            <a:ext cx="407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cours d’eau ou étendue d’eau</a:t>
            </a:r>
            <a:endParaRPr lang="fr-FR" b="1" dirty="0"/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4643438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</a:t>
            </a:r>
            <a:r>
              <a:rPr lang="fr-FR" i="1" dirty="0" err="1" smtClean="0">
                <a:latin typeface="Calibri" pitchFamily="34" charset="0"/>
              </a:rPr>
              <a:t>fl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uv</a:t>
            </a:r>
            <a:r>
              <a:rPr lang="fr-FR" i="1" dirty="0" smtClean="0">
                <a:latin typeface="Calibri" pitchFamily="34" charset="0"/>
              </a:rPr>
              <a:t>*   b) ru*</a:t>
            </a:r>
            <a:r>
              <a:rPr lang="fr-FR" i="1" dirty="0" err="1" smtClean="0">
                <a:latin typeface="Calibri" pitchFamily="34" charset="0"/>
              </a:rPr>
              <a:t>sse</a:t>
            </a:r>
            <a:r>
              <a:rPr lang="fr-FR" i="1" dirty="0" smtClean="0">
                <a:latin typeface="Calibri" pitchFamily="34" charset="0"/>
              </a:rPr>
              <a:t>*u   c) m*</a:t>
            </a:r>
            <a:r>
              <a:rPr lang="fr-FR" i="1" dirty="0" err="1" smtClean="0">
                <a:latin typeface="Calibri" pitchFamily="34" charset="0"/>
              </a:rPr>
              <a:t>re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r*v*è*e   e) é**</a:t>
            </a:r>
            <a:r>
              <a:rPr lang="fr-FR" i="1" dirty="0" err="1" smtClean="0">
                <a:latin typeface="Calibri" pitchFamily="34" charset="0"/>
              </a:rPr>
              <a:t>ng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4643470" y="1226564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o*an*e   b) f*a*se   c) a*r*c*t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f*</a:t>
            </a:r>
            <a:r>
              <a:rPr lang="fr-FR" i="1" dirty="0" err="1" smtClean="0">
                <a:latin typeface="Calibri" pitchFamily="34" charset="0"/>
              </a:rPr>
              <a:t>am</a:t>
            </a:r>
            <a:r>
              <a:rPr lang="fr-FR" i="1" dirty="0" smtClean="0">
                <a:latin typeface="Calibri" pitchFamily="34" charset="0"/>
              </a:rPr>
              <a:t>*o**e   e) p**</a:t>
            </a:r>
            <a:r>
              <a:rPr lang="fr-FR" i="1" dirty="0" err="1" smtClean="0">
                <a:latin typeface="Calibri" pitchFamily="34" charset="0"/>
              </a:rPr>
              <a:t>he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643470" y="928670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fruits</a:t>
            </a:r>
            <a:endParaRPr lang="fr-FR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4643470" y="1940944"/>
            <a:ext cx="242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partie du corps</a:t>
            </a:r>
            <a:endParaRPr lang="fr-FR" b="1" dirty="0"/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4643438" y="2294745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p*</a:t>
            </a:r>
            <a:r>
              <a:rPr lang="fr-FR" i="1" dirty="0" err="1" smtClean="0">
                <a:latin typeface="Calibri" pitchFamily="34" charset="0"/>
              </a:rPr>
              <a:t>um</a:t>
            </a:r>
            <a:r>
              <a:rPr lang="fr-FR" i="1" dirty="0" smtClean="0">
                <a:latin typeface="Calibri" pitchFamily="34" charset="0"/>
              </a:rPr>
              <a:t>*n   b) p**d  c) e*t**</a:t>
            </a:r>
            <a:r>
              <a:rPr lang="fr-FR" i="1" dirty="0" err="1" smtClean="0">
                <a:latin typeface="Calibri" pitchFamily="34" charset="0"/>
              </a:rPr>
              <a:t>ac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*r*s   e) j**b*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07181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V3e.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0" y="1214422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r**</a:t>
            </a:r>
            <a:r>
              <a:rPr lang="fr-FR" i="1" dirty="0" err="1" smtClean="0">
                <a:latin typeface="Calibri" pitchFamily="34" charset="0"/>
              </a:rPr>
              <a:t>ge</a:t>
            </a:r>
            <a:r>
              <a:rPr lang="fr-FR" i="1" dirty="0" smtClean="0">
                <a:latin typeface="Calibri" pitchFamily="34" charset="0"/>
              </a:rPr>
              <a:t>    b) v**t   c) j*un*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*l*u   e) b**</a:t>
            </a:r>
            <a:r>
              <a:rPr lang="fr-FR" i="1" dirty="0" err="1" smtClean="0">
                <a:latin typeface="Calibri" pitchFamily="34" charset="0"/>
              </a:rPr>
              <a:t>nc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0" y="916528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couleurs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1928802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habitations</a:t>
            </a:r>
            <a:endParaRPr lang="fr-FR" b="1" dirty="0"/>
          </a:p>
        </p:txBody>
      </p:sp>
      <p:sp>
        <p:nvSpPr>
          <p:cNvPr id="54" name="Rectangle 33"/>
          <p:cNvSpPr>
            <a:spLocks noChangeArrowheads="1"/>
          </p:cNvSpPr>
          <p:nvPr/>
        </p:nvSpPr>
        <p:spPr bwMode="auto">
          <a:xfrm>
            <a:off x="-32" y="2282603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</a:t>
            </a:r>
            <a:r>
              <a:rPr lang="fr-FR" i="1" dirty="0" err="1" smtClean="0">
                <a:latin typeface="Calibri" pitchFamily="34" charset="0"/>
              </a:rPr>
              <a:t>ch</a:t>
            </a:r>
            <a:r>
              <a:rPr lang="fr-FR" i="1" dirty="0" smtClean="0">
                <a:latin typeface="Calibri" pitchFamily="34" charset="0"/>
              </a:rPr>
              <a:t>*t*au   b) </a:t>
            </a:r>
            <a:r>
              <a:rPr lang="fr-FR" i="1" dirty="0" err="1" smtClean="0">
                <a:latin typeface="Calibri" pitchFamily="34" charset="0"/>
              </a:rPr>
              <a:t>imm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eb</a:t>
            </a:r>
            <a:r>
              <a:rPr lang="fr-FR" i="1" dirty="0" smtClean="0">
                <a:latin typeface="Calibri" pitchFamily="34" charset="0"/>
              </a:rPr>
              <a:t>*e   c) m*</a:t>
            </a:r>
            <a:r>
              <a:rPr lang="fr-FR" i="1" dirty="0" err="1" smtClean="0">
                <a:latin typeface="Calibri" pitchFamily="34" charset="0"/>
              </a:rPr>
              <a:t>is</a:t>
            </a:r>
            <a:r>
              <a:rPr lang="fr-FR" i="1" dirty="0" smtClean="0">
                <a:latin typeface="Calibri" pitchFamily="34" charset="0"/>
              </a:rPr>
              <a:t>*n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c*b*ne   e) h*tt*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V3f.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V3g.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71438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tr**n    b) a**on   c) au*o*us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v*</a:t>
            </a:r>
            <a:r>
              <a:rPr lang="fr-FR" i="1" dirty="0" err="1" smtClean="0">
                <a:latin typeface="Calibri" pitchFamily="34" charset="0"/>
              </a:rPr>
              <a:t>it</a:t>
            </a:r>
            <a:r>
              <a:rPr lang="fr-FR" i="1" dirty="0" smtClean="0">
                <a:latin typeface="Calibri" pitchFamily="34" charset="0"/>
              </a:rPr>
              <a:t>**e   e) m**</a:t>
            </a:r>
            <a:r>
              <a:rPr lang="fr-FR" i="1" dirty="0" err="1" smtClean="0">
                <a:latin typeface="Calibri" pitchFamily="34" charset="0"/>
              </a:rPr>
              <a:t>ro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71438" y="4409032"/>
            <a:ext cx="34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moyens de transport</a:t>
            </a:r>
            <a:endParaRPr lang="fr-FR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71438" y="5421306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vêtements</a:t>
            </a:r>
            <a:endParaRPr lang="fr-FR" b="1" dirty="0"/>
          </a:p>
        </p:txBody>
      </p:sp>
      <p:sp>
        <p:nvSpPr>
          <p:cNvPr id="62" name="Rectangle 33"/>
          <p:cNvSpPr>
            <a:spLocks noChangeArrowheads="1"/>
          </p:cNvSpPr>
          <p:nvPr/>
        </p:nvSpPr>
        <p:spPr bwMode="auto">
          <a:xfrm>
            <a:off x="71406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p*nt*</a:t>
            </a:r>
            <a:r>
              <a:rPr lang="fr-FR" i="1" dirty="0" err="1" smtClean="0">
                <a:latin typeface="Calibri" pitchFamily="34" charset="0"/>
              </a:rPr>
              <a:t>lo</a:t>
            </a:r>
            <a:r>
              <a:rPr lang="fr-FR" i="1" dirty="0" smtClean="0">
                <a:latin typeface="Calibri" pitchFamily="34" charset="0"/>
              </a:rPr>
              <a:t>*   b) *</a:t>
            </a:r>
            <a:r>
              <a:rPr lang="fr-FR" i="1" dirty="0" err="1" smtClean="0">
                <a:latin typeface="Calibri" pitchFamily="34" charset="0"/>
              </a:rPr>
              <a:t>yj</a:t>
            </a:r>
            <a:r>
              <a:rPr lang="fr-FR" i="1" dirty="0" smtClean="0">
                <a:latin typeface="Calibri" pitchFamily="34" charset="0"/>
              </a:rPr>
              <a:t>*ma  c) *up*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m*nt*au   e) a**r*k</a:t>
            </a: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V3h.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64" name="Rectangle 33"/>
          <p:cNvSpPr>
            <a:spLocks noChangeArrowheads="1"/>
          </p:cNvSpPr>
          <p:nvPr/>
        </p:nvSpPr>
        <p:spPr bwMode="auto">
          <a:xfrm>
            <a:off x="4643470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p***eau   b) c**</a:t>
            </a:r>
            <a:r>
              <a:rPr lang="fr-FR" i="1" dirty="0" err="1" smtClean="0">
                <a:latin typeface="Calibri" pitchFamily="34" charset="0"/>
              </a:rPr>
              <a:t>com</a:t>
            </a:r>
            <a:r>
              <a:rPr lang="fr-FR" i="1" dirty="0" smtClean="0">
                <a:latin typeface="Calibri" pitchFamily="34" charset="0"/>
              </a:rPr>
              <a:t>**e  c) n**et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</a:t>
            </a:r>
            <a:r>
              <a:rPr lang="fr-FR" i="1" dirty="0" err="1" smtClean="0">
                <a:latin typeface="Calibri" pitchFamily="34" charset="0"/>
              </a:rPr>
              <a:t>ar</a:t>
            </a:r>
            <a:r>
              <a:rPr lang="fr-FR" i="1" dirty="0" smtClean="0">
                <a:latin typeface="Calibri" pitchFamily="34" charset="0"/>
              </a:rPr>
              <a:t>*tt*   e) </a:t>
            </a:r>
            <a:r>
              <a:rPr lang="fr-FR" i="1" dirty="0" err="1" smtClean="0">
                <a:latin typeface="Calibri" pitchFamily="34" charset="0"/>
              </a:rPr>
              <a:t>ép</a:t>
            </a:r>
            <a:r>
              <a:rPr lang="fr-FR" i="1" dirty="0" smtClean="0">
                <a:latin typeface="Calibri" pitchFamily="34" charset="0"/>
              </a:rPr>
              <a:t>***rd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643470" y="4409032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légumes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4643470" y="5421306"/>
            <a:ext cx="407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animaux domestiques</a:t>
            </a:r>
            <a:endParaRPr lang="fr-FR" b="1" dirty="0"/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4643438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h**s*er   b) t**tue   c) p*</a:t>
            </a:r>
            <a:r>
              <a:rPr lang="fr-FR" i="1" dirty="0" err="1" smtClean="0">
                <a:latin typeface="Calibri" pitchFamily="34" charset="0"/>
              </a:rPr>
              <a:t>rr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che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</a:t>
            </a:r>
            <a:r>
              <a:rPr lang="fr-FR" i="1" dirty="0" err="1" smtClean="0">
                <a:latin typeface="Calibri" pitchFamily="34" charset="0"/>
              </a:rPr>
              <a:t>ch</a:t>
            </a:r>
            <a:r>
              <a:rPr lang="fr-FR" i="1" dirty="0" smtClean="0">
                <a:latin typeface="Calibri" pitchFamily="34" charset="0"/>
              </a:rPr>
              <a:t>**   e) **</a:t>
            </a:r>
            <a:r>
              <a:rPr lang="fr-FR" i="1" dirty="0" err="1" smtClean="0">
                <a:latin typeface="Calibri" pitchFamily="34" charset="0"/>
              </a:rPr>
              <a:t>ien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4643470" y="1226564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t*</a:t>
            </a:r>
            <a:r>
              <a:rPr lang="fr-FR" i="1" dirty="0" err="1" smtClean="0">
                <a:latin typeface="Calibri" pitchFamily="34" charset="0"/>
              </a:rPr>
              <a:t>nn</a:t>
            </a:r>
            <a:r>
              <a:rPr lang="fr-FR" i="1" dirty="0" smtClean="0">
                <a:latin typeface="Calibri" pitchFamily="34" charset="0"/>
              </a:rPr>
              <a:t>*s    b) j*d*   c) k*r*té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r*g*y   e) </a:t>
            </a:r>
            <a:r>
              <a:rPr lang="fr-FR" i="1" dirty="0" err="1" smtClean="0">
                <a:latin typeface="Calibri" pitchFamily="34" charset="0"/>
              </a:rPr>
              <a:t>éq</a:t>
            </a:r>
            <a:r>
              <a:rPr lang="fr-FR" i="1" dirty="0" smtClean="0">
                <a:latin typeface="Calibri" pitchFamily="34" charset="0"/>
              </a:rPr>
              <a:t>**t*t**n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4643470" y="928670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sports</a:t>
            </a:r>
            <a:endParaRPr lang="fr-FR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4643470" y="1940944"/>
            <a:ext cx="242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jeux</a:t>
            </a:r>
            <a:endParaRPr lang="fr-FR" b="1" dirty="0"/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4643438" y="2294745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b*l*</a:t>
            </a:r>
            <a:r>
              <a:rPr lang="fr-FR" i="1" dirty="0" err="1" smtClean="0">
                <a:latin typeface="Calibri" pitchFamily="34" charset="0"/>
              </a:rPr>
              <a:t>nç</a:t>
            </a:r>
            <a:r>
              <a:rPr lang="fr-FR" i="1" dirty="0" smtClean="0">
                <a:latin typeface="Calibri" pitchFamily="34" charset="0"/>
              </a:rPr>
              <a:t>**r*   b) c**</a:t>
            </a:r>
            <a:r>
              <a:rPr lang="fr-FR" i="1" dirty="0" err="1" smtClean="0">
                <a:latin typeface="Calibri" pitchFamily="34" charset="0"/>
              </a:rPr>
              <a:t>ceau</a:t>
            </a:r>
            <a:r>
              <a:rPr lang="fr-FR" i="1" dirty="0" smtClean="0">
                <a:latin typeface="Calibri" pitchFamily="34" charset="0"/>
              </a:rPr>
              <a:t>   c) b*</a:t>
            </a:r>
            <a:r>
              <a:rPr lang="fr-FR" i="1" dirty="0" err="1" smtClean="0">
                <a:latin typeface="Calibri" pitchFamily="34" charset="0"/>
              </a:rPr>
              <a:t>ll</a:t>
            </a:r>
            <a:r>
              <a:rPr lang="fr-FR" i="1" dirty="0" smtClean="0">
                <a:latin typeface="Calibri" pitchFamily="34" charset="0"/>
              </a:rPr>
              <a:t>*n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t**pie   e) tr**p*li*e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V3i.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0" y="1214422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t*n*</a:t>
            </a:r>
            <a:r>
              <a:rPr lang="fr-FR" i="1" dirty="0" err="1" smtClean="0">
                <a:latin typeface="Calibri" pitchFamily="34" charset="0"/>
              </a:rPr>
              <a:t>ill</a:t>
            </a:r>
            <a:r>
              <a:rPr lang="fr-FR" i="1" dirty="0" smtClean="0">
                <a:latin typeface="Calibri" pitchFamily="34" charset="0"/>
              </a:rPr>
              <a:t>*s    b) *</a:t>
            </a:r>
            <a:r>
              <a:rPr lang="fr-FR" i="1" dirty="0" err="1" smtClean="0">
                <a:latin typeface="Calibri" pitchFamily="34" charset="0"/>
              </a:rPr>
              <a:t>erceu</a:t>
            </a:r>
            <a:r>
              <a:rPr lang="fr-FR" i="1" dirty="0" smtClean="0">
                <a:latin typeface="Calibri" pitchFamily="34" charset="0"/>
              </a:rPr>
              <a:t>*e   c) t**r*</a:t>
            </a:r>
            <a:r>
              <a:rPr lang="fr-FR" i="1" dirty="0" err="1" smtClean="0">
                <a:latin typeface="Calibri" pitchFamily="34" charset="0"/>
              </a:rPr>
              <a:t>ev</a:t>
            </a:r>
            <a:r>
              <a:rPr lang="fr-FR" i="1" dirty="0" smtClean="0">
                <a:latin typeface="Calibri" pitchFamily="34" charset="0"/>
              </a:rPr>
              <a:t>*s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</a:t>
            </a:r>
            <a:r>
              <a:rPr lang="fr-FR" i="1" dirty="0" err="1" smtClean="0">
                <a:latin typeface="Calibri" pitchFamily="34" charset="0"/>
              </a:rPr>
              <a:t>sc</a:t>
            </a:r>
            <a:r>
              <a:rPr lang="fr-FR" i="1" dirty="0" smtClean="0">
                <a:latin typeface="Calibri" pitchFamily="34" charset="0"/>
              </a:rPr>
              <a:t>*e     e) *</a:t>
            </a:r>
            <a:r>
              <a:rPr lang="fr-FR" i="1" dirty="0" err="1" smtClean="0">
                <a:latin typeface="Calibri" pitchFamily="34" charset="0"/>
              </a:rPr>
              <a:t>ar</a:t>
            </a:r>
            <a:r>
              <a:rPr lang="fr-FR" i="1" dirty="0" smtClean="0">
                <a:latin typeface="Calibri" pitchFamily="34" charset="0"/>
              </a:rPr>
              <a:t>*eau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916528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outils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1928802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magasins</a:t>
            </a:r>
            <a:endParaRPr lang="fr-FR" b="1" dirty="0"/>
          </a:p>
        </p:txBody>
      </p:sp>
      <p:sp>
        <p:nvSpPr>
          <p:cNvPr id="54" name="Rectangle 33"/>
          <p:cNvSpPr>
            <a:spLocks noChangeArrowheads="1"/>
          </p:cNvSpPr>
          <p:nvPr/>
        </p:nvSpPr>
        <p:spPr bwMode="auto">
          <a:xfrm>
            <a:off x="-32" y="2282603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b**</a:t>
            </a:r>
            <a:r>
              <a:rPr lang="fr-FR" i="1" dirty="0" err="1" smtClean="0">
                <a:latin typeface="Calibri" pitchFamily="34" charset="0"/>
              </a:rPr>
              <a:t>ch</a:t>
            </a:r>
            <a:r>
              <a:rPr lang="fr-FR" i="1" dirty="0" smtClean="0">
                <a:latin typeface="Calibri" pitchFamily="34" charset="0"/>
              </a:rPr>
              <a:t>**</a:t>
            </a:r>
            <a:r>
              <a:rPr lang="fr-FR" i="1" dirty="0" err="1" smtClean="0">
                <a:latin typeface="Calibri" pitchFamily="34" charset="0"/>
              </a:rPr>
              <a:t>ie</a:t>
            </a:r>
            <a:r>
              <a:rPr lang="fr-FR" i="1" dirty="0" smtClean="0">
                <a:latin typeface="Calibri" pitchFamily="34" charset="0"/>
              </a:rPr>
              <a:t>   b) </a:t>
            </a:r>
            <a:r>
              <a:rPr lang="fr-FR" i="1" dirty="0" err="1" smtClean="0">
                <a:latin typeface="Calibri" pitchFamily="34" charset="0"/>
              </a:rPr>
              <a:t>ép</a:t>
            </a:r>
            <a:r>
              <a:rPr lang="fr-FR" i="1" dirty="0" smtClean="0">
                <a:latin typeface="Calibri" pitchFamily="34" charset="0"/>
              </a:rPr>
              <a:t>*c**</a:t>
            </a:r>
            <a:r>
              <a:rPr lang="fr-FR" i="1" dirty="0" err="1" smtClean="0">
                <a:latin typeface="Calibri" pitchFamily="34" charset="0"/>
              </a:rPr>
              <a:t>ie</a:t>
            </a:r>
            <a:r>
              <a:rPr lang="fr-FR" i="1" dirty="0" smtClean="0">
                <a:latin typeface="Calibri" pitchFamily="34" charset="0"/>
              </a:rPr>
              <a:t>  c) ph****</a:t>
            </a:r>
            <a:r>
              <a:rPr lang="fr-FR" i="1" dirty="0" err="1" smtClean="0">
                <a:latin typeface="Calibri" pitchFamily="34" charset="0"/>
              </a:rPr>
              <a:t>cie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su*er**</a:t>
            </a:r>
            <a:r>
              <a:rPr lang="fr-FR" i="1" dirty="0" err="1" smtClean="0">
                <a:latin typeface="Calibri" pitchFamily="34" charset="0"/>
              </a:rPr>
              <a:t>rch</a:t>
            </a:r>
            <a:r>
              <a:rPr lang="fr-FR" i="1" dirty="0" smtClean="0">
                <a:latin typeface="Calibri" pitchFamily="34" charset="0"/>
              </a:rPr>
              <a:t>*   e) *</a:t>
            </a:r>
            <a:r>
              <a:rPr lang="fr-FR" i="1" dirty="0" err="1" smtClean="0">
                <a:latin typeface="Calibri" pitchFamily="34" charset="0"/>
              </a:rPr>
              <a:t>oul</a:t>
            </a:r>
            <a:r>
              <a:rPr lang="fr-FR" i="1" dirty="0" smtClean="0">
                <a:latin typeface="Calibri" pitchFamily="34" charset="0"/>
              </a:rPr>
              <a:t>**</a:t>
            </a:r>
            <a:r>
              <a:rPr lang="fr-FR" i="1" dirty="0" err="1" smtClean="0">
                <a:latin typeface="Calibri" pitchFamily="34" charset="0"/>
              </a:rPr>
              <a:t>ger</a:t>
            </a:r>
            <a:r>
              <a:rPr lang="fr-FR" i="1" dirty="0" smtClean="0">
                <a:latin typeface="Calibri" pitchFamily="34" charset="0"/>
              </a:rPr>
              <a:t>**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V3j.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V3k.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71438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p**</a:t>
            </a:r>
            <a:r>
              <a:rPr lang="fr-FR" i="1" dirty="0" err="1" smtClean="0">
                <a:latin typeface="Calibri" pitchFamily="34" charset="0"/>
              </a:rPr>
              <a:t>thè</a:t>
            </a:r>
            <a:r>
              <a:rPr lang="fr-FR" i="1" dirty="0" smtClean="0">
                <a:latin typeface="Calibri" pitchFamily="34" charset="0"/>
              </a:rPr>
              <a:t>**    b) gi**</a:t>
            </a:r>
            <a:r>
              <a:rPr lang="fr-FR" i="1" dirty="0" err="1" smtClean="0">
                <a:latin typeface="Calibri" pitchFamily="34" charset="0"/>
              </a:rPr>
              <a:t>fe</a:t>
            </a:r>
            <a:r>
              <a:rPr lang="fr-FR" i="1" dirty="0" smtClean="0">
                <a:latin typeface="Calibri" pitchFamily="34" charset="0"/>
              </a:rPr>
              <a:t>  c) sa*</a:t>
            </a:r>
            <a:r>
              <a:rPr lang="fr-FR" i="1" dirty="0" err="1" smtClean="0">
                <a:latin typeface="Calibri" pitchFamily="34" charset="0"/>
              </a:rPr>
              <a:t>gl</a:t>
            </a:r>
            <a:r>
              <a:rPr lang="fr-FR" i="1" dirty="0" smtClean="0">
                <a:latin typeface="Calibri" pitchFamily="34" charset="0"/>
              </a:rPr>
              <a:t>*er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lé*p*rd   e) *l*ph**t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71438" y="4409032"/>
            <a:ext cx="34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</a:t>
            </a:r>
            <a:r>
              <a:rPr lang="fr-FR" b="1" dirty="0" smtClean="0"/>
              <a:t>nimaux sauvages</a:t>
            </a:r>
            <a:endParaRPr lang="fr-FR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71438" y="5421306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campagne</a:t>
            </a:r>
            <a:endParaRPr lang="fr-FR" b="1" dirty="0"/>
          </a:p>
        </p:txBody>
      </p:sp>
      <p:sp>
        <p:nvSpPr>
          <p:cNvPr id="62" name="Rectangle 33"/>
          <p:cNvSpPr>
            <a:spLocks noChangeArrowheads="1"/>
          </p:cNvSpPr>
          <p:nvPr/>
        </p:nvSpPr>
        <p:spPr bwMode="auto">
          <a:xfrm>
            <a:off x="71406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*rai*</a:t>
            </a:r>
            <a:r>
              <a:rPr lang="fr-FR" i="1" dirty="0" err="1" smtClean="0">
                <a:latin typeface="Calibri" pitchFamily="34" charset="0"/>
              </a:rPr>
              <a:t>ie</a:t>
            </a:r>
            <a:r>
              <a:rPr lang="fr-FR" i="1" dirty="0" smtClean="0">
                <a:latin typeface="Calibri" pitchFamily="34" charset="0"/>
              </a:rPr>
              <a:t>   b) f**me   c) é**</a:t>
            </a:r>
            <a:r>
              <a:rPr lang="fr-FR" i="1" dirty="0" err="1" smtClean="0">
                <a:latin typeface="Calibri" pitchFamily="34" charset="0"/>
              </a:rPr>
              <a:t>ble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écu**e   e) b**g*rie</a:t>
            </a: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V3l.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64" name="Rectangle 33"/>
          <p:cNvSpPr>
            <a:spLocks noChangeArrowheads="1"/>
          </p:cNvSpPr>
          <p:nvPr/>
        </p:nvSpPr>
        <p:spPr bwMode="auto">
          <a:xfrm>
            <a:off x="4643470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</a:t>
            </a:r>
            <a:r>
              <a:rPr lang="fr-FR" i="1" dirty="0" err="1" smtClean="0">
                <a:latin typeface="Calibri" pitchFamily="34" charset="0"/>
              </a:rPr>
              <a:t>ch</a:t>
            </a:r>
            <a:r>
              <a:rPr lang="fr-FR" i="1" dirty="0" smtClean="0">
                <a:latin typeface="Calibri" pitchFamily="34" charset="0"/>
              </a:rPr>
              <a:t>*tai*nier    b) t*</a:t>
            </a:r>
            <a:r>
              <a:rPr lang="fr-FR" i="1" dirty="0" err="1" smtClean="0">
                <a:latin typeface="Calibri" pitchFamily="34" charset="0"/>
              </a:rPr>
              <a:t>lleu</a:t>
            </a:r>
            <a:r>
              <a:rPr lang="fr-FR" i="1" dirty="0" smtClean="0">
                <a:latin typeface="Calibri" pitchFamily="34" charset="0"/>
              </a:rPr>
              <a:t>*   c) p*mm*er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</a:t>
            </a:r>
            <a:r>
              <a:rPr lang="fr-FR" i="1" dirty="0" err="1" smtClean="0">
                <a:latin typeface="Calibri" pitchFamily="34" charset="0"/>
              </a:rPr>
              <a:t>oir</a:t>
            </a:r>
            <a:r>
              <a:rPr lang="fr-FR" i="1" dirty="0" smtClean="0">
                <a:latin typeface="Calibri" pitchFamily="34" charset="0"/>
              </a:rPr>
              <a:t>*er   e) **</a:t>
            </a:r>
            <a:r>
              <a:rPr lang="fr-FR" i="1" dirty="0" err="1" smtClean="0">
                <a:latin typeface="Calibri" pitchFamily="34" charset="0"/>
              </a:rPr>
              <a:t>êne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4643470" y="4409032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arbres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4643470" y="5421306"/>
            <a:ext cx="407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animaux marins</a:t>
            </a:r>
            <a:endParaRPr lang="fr-FR" b="1" dirty="0"/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4643438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*a*</a:t>
            </a:r>
            <a:r>
              <a:rPr lang="fr-FR" i="1" dirty="0" err="1" smtClean="0">
                <a:latin typeface="Calibri" pitchFamily="34" charset="0"/>
              </a:rPr>
              <a:t>eine</a:t>
            </a:r>
            <a:r>
              <a:rPr lang="fr-FR" i="1" dirty="0" smtClean="0">
                <a:latin typeface="Calibri" pitchFamily="34" charset="0"/>
              </a:rPr>
              <a:t>   b) *</a:t>
            </a:r>
            <a:r>
              <a:rPr lang="fr-FR" i="1" dirty="0" err="1" smtClean="0">
                <a:latin typeface="Calibri" pitchFamily="34" charset="0"/>
              </a:rPr>
              <a:t>auph</a:t>
            </a:r>
            <a:r>
              <a:rPr lang="fr-FR" i="1" dirty="0" smtClean="0">
                <a:latin typeface="Calibri" pitchFamily="34" charset="0"/>
              </a:rPr>
              <a:t>*n   c) h**</a:t>
            </a:r>
            <a:r>
              <a:rPr lang="fr-FR" i="1" dirty="0" err="1" smtClean="0">
                <a:latin typeface="Calibri" pitchFamily="34" charset="0"/>
              </a:rPr>
              <a:t>ard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th**   e) r*</a:t>
            </a:r>
            <a:r>
              <a:rPr lang="fr-FR" i="1" dirty="0" err="1" smtClean="0">
                <a:latin typeface="Calibri" pitchFamily="34" charset="0"/>
              </a:rPr>
              <a:t>qu</a:t>
            </a:r>
            <a:r>
              <a:rPr lang="fr-FR" i="1" dirty="0" smtClean="0">
                <a:latin typeface="Calibri" pitchFamily="34" charset="0"/>
              </a:rPr>
              <a:t>*n</a:t>
            </a:r>
          </a:p>
        </p:txBody>
      </p: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4643470" y="1226564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*b*</a:t>
            </a:r>
            <a:r>
              <a:rPr lang="fr-FR" i="1" dirty="0" err="1" smtClean="0">
                <a:latin typeface="Calibri" pitchFamily="34" charset="0"/>
              </a:rPr>
              <a:t>ille</a:t>
            </a:r>
            <a:r>
              <a:rPr lang="fr-FR" i="1" dirty="0" smtClean="0">
                <a:latin typeface="Calibri" pitchFamily="34" charset="0"/>
              </a:rPr>
              <a:t>   b) </a:t>
            </a:r>
            <a:r>
              <a:rPr lang="fr-FR" i="1" dirty="0" err="1" smtClean="0">
                <a:latin typeface="Calibri" pitchFamily="34" charset="0"/>
              </a:rPr>
              <a:t>guê</a:t>
            </a:r>
            <a:r>
              <a:rPr lang="fr-FR" i="1" dirty="0" smtClean="0">
                <a:latin typeface="Calibri" pitchFamily="34" charset="0"/>
              </a:rPr>
              <a:t>**   c) m**</a:t>
            </a:r>
            <a:r>
              <a:rPr lang="fr-FR" i="1" dirty="0" err="1" smtClean="0">
                <a:latin typeface="Calibri" pitchFamily="34" charset="0"/>
              </a:rPr>
              <a:t>che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p***</a:t>
            </a:r>
            <a:r>
              <a:rPr lang="fr-FR" i="1" dirty="0" err="1" smtClean="0">
                <a:latin typeface="Calibri" pitchFamily="34" charset="0"/>
              </a:rPr>
              <a:t>llon</a:t>
            </a:r>
            <a:r>
              <a:rPr lang="fr-FR" i="1" dirty="0" smtClean="0">
                <a:latin typeface="Calibri" pitchFamily="34" charset="0"/>
              </a:rPr>
              <a:t>   e) m**</a:t>
            </a:r>
            <a:r>
              <a:rPr lang="fr-FR" i="1" dirty="0" err="1" smtClean="0">
                <a:latin typeface="Calibri" pitchFamily="34" charset="0"/>
              </a:rPr>
              <a:t>sti</a:t>
            </a:r>
            <a:r>
              <a:rPr lang="fr-FR" i="1" dirty="0" smtClean="0">
                <a:latin typeface="Calibri" pitchFamily="34" charset="0"/>
              </a:rPr>
              <a:t>**e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4643470" y="928670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insectes</a:t>
            </a:r>
            <a:endParaRPr lang="fr-FR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4643470" y="1940944"/>
            <a:ext cx="242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</a:t>
            </a:r>
            <a:r>
              <a:rPr lang="fr-FR" b="1" dirty="0" smtClean="0"/>
              <a:t>ièces de la maison</a:t>
            </a:r>
            <a:endParaRPr lang="fr-FR" b="1" dirty="0"/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4643438" y="2294745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gr**</a:t>
            </a:r>
            <a:r>
              <a:rPr lang="fr-FR" i="1" dirty="0" err="1" smtClean="0">
                <a:latin typeface="Calibri" pitchFamily="34" charset="0"/>
              </a:rPr>
              <a:t>ier</a:t>
            </a:r>
            <a:r>
              <a:rPr lang="fr-FR" i="1" dirty="0" smtClean="0">
                <a:latin typeface="Calibri" pitchFamily="34" charset="0"/>
              </a:rPr>
              <a:t>   b) c*</a:t>
            </a:r>
            <a:r>
              <a:rPr lang="fr-FR" i="1" dirty="0" err="1" smtClean="0">
                <a:latin typeface="Calibri" pitchFamily="34" charset="0"/>
              </a:rPr>
              <a:t>isi</a:t>
            </a:r>
            <a:r>
              <a:rPr lang="fr-FR" i="1" dirty="0" smtClean="0">
                <a:latin typeface="Calibri" pitchFamily="34" charset="0"/>
              </a:rPr>
              <a:t>*e   c) </a:t>
            </a:r>
            <a:r>
              <a:rPr lang="fr-FR" i="1" dirty="0" err="1" smtClean="0">
                <a:latin typeface="Calibri" pitchFamily="34" charset="0"/>
              </a:rPr>
              <a:t>ch</a:t>
            </a:r>
            <a:r>
              <a:rPr lang="fr-FR" i="1" dirty="0" smtClean="0">
                <a:latin typeface="Calibri" pitchFamily="34" charset="0"/>
              </a:rPr>
              <a:t>***</a:t>
            </a:r>
            <a:r>
              <a:rPr lang="fr-FR" i="1" dirty="0" err="1" smtClean="0">
                <a:latin typeface="Calibri" pitchFamily="34" charset="0"/>
              </a:rPr>
              <a:t>re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*al*n   e) c*v*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V3m.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Trouver des mots d’une catégorie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1" name="Rectangle 33"/>
          <p:cNvSpPr>
            <a:spLocks noChangeArrowheads="1"/>
          </p:cNvSpPr>
          <p:nvPr/>
        </p:nvSpPr>
        <p:spPr bwMode="auto">
          <a:xfrm>
            <a:off x="0" y="1214422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j*</a:t>
            </a:r>
            <a:r>
              <a:rPr lang="fr-FR" i="1" dirty="0" err="1" smtClean="0">
                <a:latin typeface="Calibri" pitchFamily="34" charset="0"/>
              </a:rPr>
              <a:t>ngl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ur</a:t>
            </a:r>
            <a:r>
              <a:rPr lang="fr-FR" i="1" dirty="0" smtClean="0">
                <a:latin typeface="Calibri" pitchFamily="34" charset="0"/>
              </a:rPr>
              <a:t>   b) d**pt*</a:t>
            </a:r>
            <a:r>
              <a:rPr lang="fr-FR" i="1" dirty="0" err="1" smtClean="0">
                <a:latin typeface="Calibri" pitchFamily="34" charset="0"/>
              </a:rPr>
              <a:t>ur</a:t>
            </a:r>
            <a:r>
              <a:rPr lang="fr-FR" i="1" dirty="0" smtClean="0">
                <a:latin typeface="Calibri" pitchFamily="34" charset="0"/>
              </a:rPr>
              <a:t>  c) tr***</a:t>
            </a:r>
            <a:r>
              <a:rPr lang="fr-FR" i="1" dirty="0" err="1" smtClean="0">
                <a:latin typeface="Calibri" pitchFamily="34" charset="0"/>
              </a:rPr>
              <a:t>zis</a:t>
            </a:r>
            <a:r>
              <a:rPr lang="fr-FR" i="1" dirty="0" smtClean="0">
                <a:latin typeface="Calibri" pitchFamily="34" charset="0"/>
              </a:rPr>
              <a:t>*e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**</a:t>
            </a:r>
            <a:r>
              <a:rPr lang="fr-FR" i="1" dirty="0" err="1" smtClean="0">
                <a:latin typeface="Calibri" pitchFamily="34" charset="0"/>
              </a:rPr>
              <a:t>own</a:t>
            </a:r>
            <a:r>
              <a:rPr lang="fr-FR" i="1" dirty="0" smtClean="0">
                <a:latin typeface="Calibri" pitchFamily="34" charset="0"/>
              </a:rPr>
              <a:t>     e) **api*eau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0" y="916528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cirque</a:t>
            </a:r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0" y="1928802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météo</a:t>
            </a:r>
            <a:endParaRPr lang="fr-FR" b="1" dirty="0"/>
          </a:p>
        </p:txBody>
      </p:sp>
      <p:sp>
        <p:nvSpPr>
          <p:cNvPr id="54" name="Rectangle 33"/>
          <p:cNvSpPr>
            <a:spLocks noChangeArrowheads="1"/>
          </p:cNvSpPr>
          <p:nvPr/>
        </p:nvSpPr>
        <p:spPr bwMode="auto">
          <a:xfrm>
            <a:off x="-32" y="2282603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o*ag*   b) t*</a:t>
            </a:r>
            <a:r>
              <a:rPr lang="fr-FR" i="1" dirty="0" err="1" smtClean="0">
                <a:latin typeface="Calibri" pitchFamily="34" charset="0"/>
              </a:rPr>
              <a:t>mpê</a:t>
            </a:r>
            <a:r>
              <a:rPr lang="fr-FR" i="1" dirty="0" smtClean="0">
                <a:latin typeface="Calibri" pitchFamily="34" charset="0"/>
              </a:rPr>
              <a:t>**   c) v**</a:t>
            </a:r>
            <a:r>
              <a:rPr lang="fr-FR" i="1" dirty="0" err="1" smtClean="0">
                <a:latin typeface="Calibri" pitchFamily="34" charset="0"/>
              </a:rPr>
              <a:t>gl</a:t>
            </a:r>
            <a:r>
              <a:rPr lang="fr-FR" i="1" dirty="0" smtClean="0">
                <a:latin typeface="Calibri" pitchFamily="34" charset="0"/>
              </a:rPr>
              <a:t>*s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</a:t>
            </a:r>
            <a:r>
              <a:rPr lang="fr-FR" i="1" dirty="0" err="1" smtClean="0">
                <a:latin typeface="Calibri" pitchFamily="34" charset="0"/>
              </a:rPr>
              <a:t>br</a:t>
            </a:r>
            <a:r>
              <a:rPr lang="fr-FR" i="1" dirty="0" smtClean="0">
                <a:latin typeface="Calibri" pitchFamily="34" charset="0"/>
              </a:rPr>
              <a:t>**</a:t>
            </a:r>
            <a:r>
              <a:rPr lang="fr-FR" i="1" dirty="0" err="1" smtClean="0">
                <a:latin typeface="Calibri" pitchFamily="34" charset="0"/>
              </a:rPr>
              <a:t>ill</a:t>
            </a:r>
            <a:r>
              <a:rPr lang="fr-FR" i="1" dirty="0" smtClean="0">
                <a:latin typeface="Calibri" pitchFamily="34" charset="0"/>
              </a:rPr>
              <a:t>**d  e) </a:t>
            </a:r>
            <a:r>
              <a:rPr lang="fr-FR" i="1" dirty="0" err="1" smtClean="0">
                <a:latin typeface="Calibri" pitchFamily="34" charset="0"/>
              </a:rPr>
              <a:t>pl</a:t>
            </a:r>
            <a:r>
              <a:rPr lang="fr-FR" i="1" dirty="0" smtClean="0">
                <a:latin typeface="Calibri" pitchFamily="34" charset="0"/>
              </a:rPr>
              <a:t>**e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V3n.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V3o.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71438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ma*i    b) t**te  c) **</a:t>
            </a:r>
            <a:r>
              <a:rPr lang="fr-FR" i="1" dirty="0" err="1" smtClean="0">
                <a:latin typeface="Calibri" pitchFamily="34" charset="0"/>
              </a:rPr>
              <a:t>veu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p*r*</a:t>
            </a:r>
            <a:r>
              <a:rPr lang="fr-FR" i="1" dirty="0" err="1" smtClean="0">
                <a:latin typeface="Calibri" pitchFamily="34" charset="0"/>
              </a:rPr>
              <a:t>nts</a:t>
            </a:r>
            <a:r>
              <a:rPr lang="fr-FR" i="1" dirty="0" smtClean="0">
                <a:latin typeface="Calibri" pitchFamily="34" charset="0"/>
              </a:rPr>
              <a:t>    e) c**sin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71438" y="4409032"/>
            <a:ext cx="34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famille</a:t>
            </a:r>
            <a:endParaRPr lang="fr-FR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71438" y="5421306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plage</a:t>
            </a:r>
            <a:endParaRPr lang="fr-FR" b="1" dirty="0"/>
          </a:p>
        </p:txBody>
      </p:sp>
      <p:sp>
        <p:nvSpPr>
          <p:cNvPr id="62" name="Rectangle 33"/>
          <p:cNvSpPr>
            <a:spLocks noChangeArrowheads="1"/>
          </p:cNvSpPr>
          <p:nvPr/>
        </p:nvSpPr>
        <p:spPr bwMode="auto">
          <a:xfrm>
            <a:off x="71406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v*</a:t>
            </a:r>
            <a:r>
              <a:rPr lang="fr-FR" i="1" dirty="0" err="1" smtClean="0">
                <a:latin typeface="Calibri" pitchFamily="34" charset="0"/>
              </a:rPr>
              <a:t>gu</a:t>
            </a:r>
            <a:r>
              <a:rPr lang="fr-FR" i="1" dirty="0" smtClean="0">
                <a:latin typeface="Calibri" pitchFamily="34" charset="0"/>
              </a:rPr>
              <a:t>*   b) s**le   c) m*rée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c*</a:t>
            </a:r>
            <a:r>
              <a:rPr lang="fr-FR" i="1" dirty="0" err="1" smtClean="0">
                <a:latin typeface="Calibri" pitchFamily="34" charset="0"/>
              </a:rPr>
              <a:t>qu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ll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ge</a:t>
            </a:r>
            <a:r>
              <a:rPr lang="fr-FR" i="1" dirty="0" smtClean="0">
                <a:latin typeface="Calibri" pitchFamily="34" charset="0"/>
              </a:rPr>
              <a:t>   e) </a:t>
            </a:r>
            <a:r>
              <a:rPr lang="fr-FR" i="1" dirty="0" err="1" smtClean="0">
                <a:latin typeface="Calibri" pitchFamily="34" charset="0"/>
              </a:rPr>
              <a:t>pa</a:t>
            </a:r>
            <a:r>
              <a:rPr lang="fr-FR" i="1" dirty="0" smtClean="0">
                <a:latin typeface="Calibri" pitchFamily="34" charset="0"/>
              </a:rPr>
              <a:t>**s*l</a:t>
            </a: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V3p. </a:t>
            </a:r>
            <a:r>
              <a:rPr lang="fr-FR" sz="2800" u="sng" dirty="0" smtClean="0">
                <a:latin typeface="Cursive standard" pitchFamily="2" charset="0"/>
              </a:rPr>
              <a:t>Complète les mots.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64" name="Rectangle 33"/>
          <p:cNvSpPr>
            <a:spLocks noChangeArrowheads="1"/>
          </p:cNvSpPr>
          <p:nvPr/>
        </p:nvSpPr>
        <p:spPr bwMode="auto">
          <a:xfrm>
            <a:off x="4643470" y="47069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*</a:t>
            </a:r>
            <a:r>
              <a:rPr lang="fr-FR" i="1" dirty="0" err="1" smtClean="0">
                <a:latin typeface="Calibri" pitchFamily="34" charset="0"/>
              </a:rPr>
              <a:t>tyl</a:t>
            </a:r>
            <a:r>
              <a:rPr lang="fr-FR" i="1" dirty="0" smtClean="0">
                <a:latin typeface="Calibri" pitchFamily="34" charset="0"/>
              </a:rPr>
              <a:t>*    b) c**p*s   c) *è*le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</a:t>
            </a:r>
            <a:r>
              <a:rPr lang="fr-FR" i="1" dirty="0" err="1" smtClean="0">
                <a:latin typeface="Calibri" pitchFamily="34" charset="0"/>
              </a:rPr>
              <a:t>cr</a:t>
            </a:r>
            <a:r>
              <a:rPr lang="fr-FR" i="1" dirty="0" smtClean="0">
                <a:latin typeface="Calibri" pitchFamily="34" charset="0"/>
              </a:rPr>
              <a:t>*</a:t>
            </a:r>
            <a:r>
              <a:rPr lang="fr-FR" i="1" dirty="0" err="1" smtClean="0">
                <a:latin typeface="Calibri" pitchFamily="34" charset="0"/>
              </a:rPr>
              <a:t>yo</a:t>
            </a:r>
            <a:r>
              <a:rPr lang="fr-FR" i="1" dirty="0" smtClean="0">
                <a:latin typeface="Calibri" pitchFamily="34" charset="0"/>
              </a:rPr>
              <a:t>*   e) g*mm*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643470" y="4409032"/>
            <a:ext cx="264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</a:t>
            </a:r>
            <a:r>
              <a:rPr lang="fr-FR" b="1" dirty="0" smtClean="0"/>
              <a:t>atériel scolaire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4643470" y="5421306"/>
            <a:ext cx="407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voitures</a:t>
            </a:r>
            <a:endParaRPr lang="fr-FR" b="1" dirty="0"/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4643438" y="5775107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kl*x*n   b) v*l*nt   c) m*te*r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**eu   e) *</a:t>
            </a:r>
            <a:r>
              <a:rPr lang="fr-FR" i="1" dirty="0" err="1" smtClean="0">
                <a:latin typeface="Calibri" pitchFamily="34" charset="0"/>
              </a:rPr>
              <a:t>étr</a:t>
            </a:r>
            <a:r>
              <a:rPr lang="fr-FR" i="1" dirty="0" smtClean="0">
                <a:latin typeface="Calibri" pitchFamily="34" charset="0"/>
              </a:rPr>
              <a:t>*vi*</a:t>
            </a:r>
            <a:r>
              <a:rPr lang="fr-FR" i="1" dirty="0" err="1" smtClean="0">
                <a:latin typeface="Calibri" pitchFamily="34" charset="0"/>
              </a:rPr>
              <a:t>eur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4643470" y="1226564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é**an    b) *</a:t>
            </a:r>
            <a:r>
              <a:rPr lang="fr-FR" i="1" dirty="0" err="1" smtClean="0">
                <a:latin typeface="Calibri" pitchFamily="34" charset="0"/>
              </a:rPr>
              <a:t>ilm</a:t>
            </a:r>
            <a:r>
              <a:rPr lang="fr-FR" i="1" dirty="0" smtClean="0">
                <a:latin typeface="Calibri" pitchFamily="34" charset="0"/>
              </a:rPr>
              <a:t>   c) a*</a:t>
            </a:r>
            <a:r>
              <a:rPr lang="fr-FR" i="1" dirty="0" err="1" smtClean="0">
                <a:latin typeface="Calibri" pitchFamily="34" charset="0"/>
              </a:rPr>
              <a:t>teu</a:t>
            </a:r>
            <a:r>
              <a:rPr lang="fr-FR" i="1" dirty="0" smtClean="0">
                <a:latin typeface="Calibri" pitchFamily="34" charset="0"/>
              </a:rPr>
              <a:t>*</a:t>
            </a: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</a:t>
            </a:r>
            <a:r>
              <a:rPr lang="fr-FR" i="1" dirty="0" err="1" smtClean="0">
                <a:latin typeface="Calibri" pitchFamily="34" charset="0"/>
              </a:rPr>
              <a:t>sp</a:t>
            </a:r>
            <a:r>
              <a:rPr lang="fr-FR" i="1" dirty="0" smtClean="0">
                <a:latin typeface="Calibri" pitchFamily="34" charset="0"/>
              </a:rPr>
              <a:t>*c**</a:t>
            </a:r>
            <a:r>
              <a:rPr lang="fr-FR" i="1" dirty="0" err="1" smtClean="0">
                <a:latin typeface="Calibri" pitchFamily="34" charset="0"/>
              </a:rPr>
              <a:t>teu</a:t>
            </a:r>
            <a:r>
              <a:rPr lang="fr-FR" i="1" dirty="0" smtClean="0">
                <a:latin typeface="Calibri" pitchFamily="34" charset="0"/>
              </a:rPr>
              <a:t>*   e) fau**</a:t>
            </a:r>
            <a:r>
              <a:rPr lang="fr-FR" i="1" dirty="0" err="1" smtClean="0">
                <a:latin typeface="Calibri" pitchFamily="34" charset="0"/>
              </a:rPr>
              <a:t>uil</a:t>
            </a:r>
            <a:endParaRPr lang="fr-FR" i="1" dirty="0" smtClean="0">
              <a:latin typeface="Calibri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643470" y="928670"/>
            <a:ext cx="114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cinéma</a:t>
            </a:r>
            <a:endParaRPr lang="fr-FR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4643470" y="1940944"/>
            <a:ext cx="242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école</a:t>
            </a:r>
            <a:endParaRPr lang="fr-FR" b="1" dirty="0"/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4643438" y="2294745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i="1" dirty="0" smtClean="0">
                <a:latin typeface="Calibri" pitchFamily="34" charset="0"/>
              </a:rPr>
              <a:t>a) t*b*eau   b) l*ç*n   c) c**t*</a:t>
            </a:r>
            <a:r>
              <a:rPr lang="fr-FR" i="1" dirty="0" err="1" smtClean="0">
                <a:latin typeface="Calibri" pitchFamily="34" charset="0"/>
              </a:rPr>
              <a:t>ble</a:t>
            </a:r>
            <a:endParaRPr lang="fr-FR" i="1" dirty="0" smtClean="0">
              <a:latin typeface="Calibri" pitchFamily="34" charset="0"/>
            </a:endParaRPr>
          </a:p>
          <a:p>
            <a:pPr marL="342900" indent="-342900"/>
            <a:r>
              <a:rPr lang="fr-FR" i="1" dirty="0" smtClean="0">
                <a:latin typeface="Calibri" pitchFamily="34" charset="0"/>
              </a:rPr>
              <a:t>d) ré**</a:t>
            </a:r>
            <a:r>
              <a:rPr lang="fr-FR" i="1" dirty="0" err="1" smtClean="0">
                <a:latin typeface="Calibri" pitchFamily="34" charset="0"/>
              </a:rPr>
              <a:t>éat</a:t>
            </a:r>
            <a:r>
              <a:rPr lang="fr-FR" i="1" dirty="0" smtClean="0">
                <a:latin typeface="Calibri" pitchFamily="34" charset="0"/>
              </a:rPr>
              <a:t>*on   e) **asse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11"/>
          <p:cNvSpPr txBox="1">
            <a:spLocks noChangeArrowheads="1"/>
          </p:cNvSpPr>
          <p:nvPr/>
        </p:nvSpPr>
        <p:spPr bwMode="auto">
          <a:xfrm>
            <a:off x="0" y="119063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5" name="ZoneTexte 12"/>
          <p:cNvSpPr txBox="1">
            <a:spLocks noChangeArrowheads="1"/>
          </p:cNvSpPr>
          <p:nvPr/>
        </p:nvSpPr>
        <p:spPr bwMode="auto">
          <a:xfrm>
            <a:off x="0" y="3121025"/>
            <a:ext cx="285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</a:t>
            </a:r>
            <a:endParaRPr lang="fr-FR" sz="12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56" name="ZoneTexte 14"/>
          <p:cNvSpPr txBox="1">
            <a:spLocks noChangeArrowheads="1"/>
          </p:cNvSpPr>
          <p:nvPr/>
        </p:nvSpPr>
        <p:spPr bwMode="auto">
          <a:xfrm>
            <a:off x="0" y="508000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V4a.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7" name="ZoneTexte 22"/>
          <p:cNvSpPr txBox="1">
            <a:spLocks noChangeArrowheads="1"/>
          </p:cNvSpPr>
          <p:nvPr/>
        </p:nvSpPr>
        <p:spPr bwMode="auto">
          <a:xfrm>
            <a:off x="4572000" y="107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59" name="ZoneTexte 30"/>
          <p:cNvSpPr txBox="1">
            <a:spLocks noChangeArrowheads="1"/>
          </p:cNvSpPr>
          <p:nvPr/>
        </p:nvSpPr>
        <p:spPr bwMode="auto">
          <a:xfrm>
            <a:off x="457200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2061" name="ZoneTexte 38"/>
          <p:cNvSpPr txBox="1">
            <a:spLocks noChangeArrowheads="1"/>
          </p:cNvSpPr>
          <p:nvPr/>
        </p:nvSpPr>
        <p:spPr bwMode="auto">
          <a:xfrm>
            <a:off x="0" y="35369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u="sng" dirty="0" smtClean="0">
                <a:latin typeface="Cursive standard" pitchFamily="2" charset="0"/>
              </a:rPr>
              <a:t>Vocabulaire</a:t>
            </a:r>
            <a:endParaRPr lang="fr-FR" sz="2800" u="sng" dirty="0">
              <a:latin typeface="Cursive standard" pitchFamily="2" charset="0"/>
            </a:endParaRPr>
          </a:p>
        </p:txBody>
      </p:sp>
      <p:grpSp>
        <p:nvGrpSpPr>
          <p:cNvPr id="2" name="Groupe 51"/>
          <p:cNvGrpSpPr>
            <a:grpSpLocks/>
          </p:cNvGrpSpPr>
          <p:nvPr/>
        </p:nvGrpSpPr>
        <p:grpSpPr bwMode="auto">
          <a:xfrm>
            <a:off x="0" y="3059113"/>
            <a:ext cx="4572000" cy="369887"/>
            <a:chOff x="0" y="3059668"/>
            <a:chExt cx="4572000" cy="369332"/>
          </a:xfrm>
        </p:grpSpPr>
        <p:sp>
          <p:nvSpPr>
            <p:cNvPr id="2083" name="ZoneTexte 4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4" name="ZoneTexte 48"/>
          <p:cNvSpPr txBox="1">
            <a:spLocks noChangeArrowheads="1"/>
          </p:cNvSpPr>
          <p:nvPr/>
        </p:nvSpPr>
        <p:spPr bwMode="auto">
          <a:xfrm>
            <a:off x="4643438" y="3121025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65" name="ZoneTexte 49"/>
          <p:cNvSpPr txBox="1">
            <a:spLocks noChangeArrowheads="1"/>
          </p:cNvSpPr>
          <p:nvPr/>
        </p:nvSpPr>
        <p:spPr bwMode="auto">
          <a:xfrm>
            <a:off x="7429500" y="3059113"/>
            <a:ext cx="1714500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dirty="0" smtClean="0">
                <a:solidFill>
                  <a:schemeClr val="bg1"/>
                </a:solidFill>
                <a:latin typeface="Architects Daughter" pitchFamily="2" charset="0"/>
              </a:rPr>
              <a:t>CE2</a:t>
            </a:r>
            <a:endParaRPr lang="fr-FR" dirty="0">
              <a:solidFill>
                <a:schemeClr val="bg1"/>
              </a:solidFill>
              <a:latin typeface="Architects Daughter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72000" y="3071813"/>
            <a:ext cx="2857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52"/>
          <p:cNvGrpSpPr>
            <a:grpSpLocks/>
          </p:cNvGrpSpPr>
          <p:nvPr/>
        </p:nvGrpSpPr>
        <p:grpSpPr bwMode="auto">
          <a:xfrm>
            <a:off x="0" y="6488113"/>
            <a:ext cx="4572000" cy="369887"/>
            <a:chOff x="0" y="3059668"/>
            <a:chExt cx="4572000" cy="369332"/>
          </a:xfrm>
        </p:grpSpPr>
        <p:sp>
          <p:nvSpPr>
            <p:cNvPr id="2081" name="ZoneTexte 53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8" name="Groupe 55"/>
          <p:cNvGrpSpPr>
            <a:grpSpLocks/>
          </p:cNvGrpSpPr>
          <p:nvPr/>
        </p:nvGrpSpPr>
        <p:grpSpPr bwMode="auto">
          <a:xfrm>
            <a:off x="4572000" y="6488113"/>
            <a:ext cx="4572000" cy="369887"/>
            <a:chOff x="0" y="3059668"/>
            <a:chExt cx="4572000" cy="369332"/>
          </a:xfrm>
        </p:grpSpPr>
        <p:sp>
          <p:nvSpPr>
            <p:cNvPr id="2079" name="ZoneTexte 56"/>
            <p:cNvSpPr txBox="1">
              <a:spLocks noChangeArrowheads="1"/>
            </p:cNvSpPr>
            <p:nvPr/>
          </p:nvSpPr>
          <p:spPr bwMode="auto">
            <a:xfrm>
              <a:off x="2857488" y="3059668"/>
              <a:ext cx="1714512" cy="36933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bg1"/>
                  </a:solidFill>
                  <a:latin typeface="Architects Daughter" pitchFamily="2" charset="0"/>
                </a:rPr>
                <a:t>CE2</a:t>
              </a:r>
              <a:endParaRPr lang="fr-FR" dirty="0">
                <a:solidFill>
                  <a:schemeClr val="bg1"/>
                </a:solidFill>
                <a:latin typeface="Architects Daughter" pitchFamily="2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0" y="3072349"/>
              <a:ext cx="2857500" cy="3566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2069" name="ZoneTexte 37"/>
          <p:cNvSpPr txBox="1">
            <a:spLocks noChangeArrowheads="1"/>
          </p:cNvSpPr>
          <p:nvPr/>
        </p:nvSpPr>
        <p:spPr bwMode="auto">
          <a:xfrm>
            <a:off x="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2070" name="ZoneTexte 39"/>
          <p:cNvSpPr txBox="1">
            <a:spLocks noChangeArrowheads="1"/>
          </p:cNvSpPr>
          <p:nvPr/>
        </p:nvSpPr>
        <p:spPr bwMode="auto">
          <a:xfrm>
            <a:off x="4572000" y="6500813"/>
            <a:ext cx="28575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 dirty="0" smtClean="0">
                <a:latin typeface="Arial Rounded MT Bold" pitchFamily="34" charset="0"/>
                <a:ea typeface="Please write me a song" pitchFamily="2" charset="0"/>
                <a:cs typeface="Please write me a song" pitchFamily="2" charset="0"/>
              </a:rPr>
              <a:t>L’ordre alphabétique</a:t>
            </a:r>
            <a:endParaRPr lang="fr-FR" sz="1100" dirty="0">
              <a:latin typeface="Arial Rounded MT Bold" pitchFamily="34" charset="0"/>
              <a:ea typeface="Please write me a song" pitchFamily="2" charset="0"/>
              <a:cs typeface="Please write me a song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571604" y="928670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Julia</a:t>
            </a:r>
          </a:p>
          <a:p>
            <a:r>
              <a:rPr lang="fr-FR" dirty="0" smtClean="0"/>
              <a:t>Romane</a:t>
            </a:r>
          </a:p>
          <a:p>
            <a:r>
              <a:rPr lang="fr-FR" dirty="0" smtClean="0"/>
              <a:t>Alexis</a:t>
            </a:r>
          </a:p>
          <a:p>
            <a:r>
              <a:rPr lang="fr-FR" dirty="0" err="1" smtClean="0"/>
              <a:t>Louane</a:t>
            </a:r>
            <a:endParaRPr lang="fr-FR" dirty="0" smtClean="0"/>
          </a:p>
          <a:p>
            <a:r>
              <a:rPr lang="fr-FR" dirty="0" smtClean="0"/>
              <a:t>Mathieu</a:t>
            </a:r>
          </a:p>
          <a:p>
            <a:r>
              <a:rPr lang="fr-FR" dirty="0" smtClean="0"/>
              <a:t>Bastien</a:t>
            </a:r>
          </a:p>
          <a:p>
            <a:r>
              <a:rPr lang="fr-FR" dirty="0" smtClean="0"/>
              <a:t>Zoé</a:t>
            </a:r>
          </a:p>
        </p:txBody>
      </p:sp>
      <p:sp>
        <p:nvSpPr>
          <p:cNvPr id="56" name="ZoneTexte 14"/>
          <p:cNvSpPr txBox="1">
            <a:spLocks noChangeArrowheads="1"/>
          </p:cNvSpPr>
          <p:nvPr/>
        </p:nvSpPr>
        <p:spPr bwMode="auto">
          <a:xfrm>
            <a:off x="4572031" y="547671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V4b.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57" name="ZoneTexte 14"/>
          <p:cNvSpPr txBox="1">
            <a:spLocks noChangeArrowheads="1"/>
          </p:cNvSpPr>
          <p:nvPr/>
        </p:nvSpPr>
        <p:spPr bwMode="auto">
          <a:xfrm>
            <a:off x="71438" y="4000504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V4c.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3600" u="sng" dirty="0">
              <a:latin typeface="Cursive standard" pitchFamily="2" charset="0"/>
            </a:endParaRPr>
          </a:p>
        </p:txBody>
      </p:sp>
      <p:sp>
        <p:nvSpPr>
          <p:cNvPr id="63" name="ZoneTexte 14"/>
          <p:cNvSpPr txBox="1">
            <a:spLocks noChangeArrowheads="1"/>
          </p:cNvSpPr>
          <p:nvPr/>
        </p:nvSpPr>
        <p:spPr bwMode="auto">
          <a:xfrm>
            <a:off x="4643470" y="4000504"/>
            <a:ext cx="4500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u="sng" dirty="0" smtClean="0"/>
              <a:t>V4d. </a:t>
            </a:r>
            <a:r>
              <a:rPr lang="fr-FR" sz="2000" u="sng" dirty="0" smtClean="0">
                <a:latin typeface="Cursive standard" pitchFamily="2" charset="0"/>
              </a:rPr>
              <a:t>Range dans l’ordre alphabétique.</a:t>
            </a:r>
            <a:endParaRPr lang="fr-FR" sz="2800" u="sng" dirty="0">
              <a:latin typeface="Cursive standard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286512" y="928670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Gabin</a:t>
            </a:r>
          </a:p>
          <a:p>
            <a:r>
              <a:rPr lang="fr-FR" dirty="0" smtClean="0"/>
              <a:t>Johan</a:t>
            </a:r>
          </a:p>
          <a:p>
            <a:r>
              <a:rPr lang="fr-FR" dirty="0" smtClean="0"/>
              <a:t>Emma</a:t>
            </a:r>
          </a:p>
          <a:p>
            <a:r>
              <a:rPr lang="fr-FR" dirty="0" smtClean="0"/>
              <a:t>Méline</a:t>
            </a:r>
          </a:p>
          <a:p>
            <a:r>
              <a:rPr lang="fr-FR" dirty="0" smtClean="0"/>
              <a:t>Dorian</a:t>
            </a:r>
          </a:p>
          <a:p>
            <a:r>
              <a:rPr lang="fr-FR" dirty="0" err="1" smtClean="0"/>
              <a:t>Kira</a:t>
            </a:r>
            <a:endParaRPr lang="fr-FR" dirty="0" smtClean="0"/>
          </a:p>
          <a:p>
            <a:r>
              <a:rPr lang="fr-FR" dirty="0" smtClean="0"/>
              <a:t>Sacha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571604" y="4357694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canard</a:t>
            </a:r>
          </a:p>
          <a:p>
            <a:r>
              <a:rPr lang="fr-FR" dirty="0" smtClean="0"/>
              <a:t>requin</a:t>
            </a:r>
          </a:p>
          <a:p>
            <a:r>
              <a:rPr lang="fr-FR" dirty="0" smtClean="0"/>
              <a:t>poule</a:t>
            </a:r>
          </a:p>
          <a:p>
            <a:r>
              <a:rPr lang="fr-FR" dirty="0" smtClean="0"/>
              <a:t>serpent</a:t>
            </a:r>
          </a:p>
          <a:p>
            <a:r>
              <a:rPr lang="fr-FR" dirty="0" smtClean="0"/>
              <a:t>baleine</a:t>
            </a:r>
          </a:p>
          <a:p>
            <a:r>
              <a:rPr lang="fr-FR" dirty="0" smtClean="0"/>
              <a:t>dauphin</a:t>
            </a:r>
          </a:p>
          <a:p>
            <a:r>
              <a:rPr lang="fr-FR" dirty="0" smtClean="0"/>
              <a:t>huitre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286512" y="4357694"/>
            <a:ext cx="1142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appeler</a:t>
            </a:r>
          </a:p>
          <a:p>
            <a:r>
              <a:rPr lang="fr-FR" dirty="0" smtClean="0"/>
              <a:t>marcher</a:t>
            </a:r>
          </a:p>
          <a:p>
            <a:r>
              <a:rPr lang="fr-FR" dirty="0" smtClean="0"/>
              <a:t>sauter</a:t>
            </a:r>
          </a:p>
          <a:p>
            <a:r>
              <a:rPr lang="fr-FR" dirty="0" smtClean="0"/>
              <a:t>taper</a:t>
            </a:r>
          </a:p>
          <a:p>
            <a:r>
              <a:rPr lang="fr-FR" dirty="0" smtClean="0"/>
              <a:t>frotter</a:t>
            </a:r>
          </a:p>
          <a:p>
            <a:r>
              <a:rPr lang="fr-FR" dirty="0" smtClean="0"/>
              <a:t>regarder</a:t>
            </a:r>
          </a:p>
          <a:p>
            <a:r>
              <a:rPr lang="fr-FR" dirty="0" smtClean="0"/>
              <a:t>creuser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5389</Words>
  <Application>Microsoft Office PowerPoint</Application>
  <PresentationFormat>Affichage à l'écran (4:3)</PresentationFormat>
  <Paragraphs>1125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132</cp:revision>
  <dcterms:created xsi:type="dcterms:W3CDTF">2015-03-26T15:17:07Z</dcterms:created>
  <dcterms:modified xsi:type="dcterms:W3CDTF">2015-06-18T20:32:30Z</dcterms:modified>
</cp:coreProperties>
</file>