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906000" cy="6858000" type="A4"/>
  <p:notesSz cx="6858000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1F5"/>
    <a:srgbClr val="D0E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>
      <p:cViewPr>
        <p:scale>
          <a:sx n="200" d="100"/>
          <a:sy n="200" d="100"/>
        </p:scale>
        <p:origin x="2742" y="359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437A5-6849-4734-99CF-5F3FB9CE6771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55650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D4D62-4138-4330-83DD-BBADCEDDBE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33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D4D62-4138-4330-83DD-BBADCEDDBEB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21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63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10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76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84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7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1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3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72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46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64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8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D840D-951A-4224-9565-4809A119DD42}" type="datetimeFigureOut">
              <a:rPr lang="fr-FR" smtClean="0"/>
              <a:t>09/05/2015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9C656-0167-417F-B05E-ADA5EC942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10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/>
          <a:stretch/>
        </p:blipFill>
        <p:spPr>
          <a:xfrm>
            <a:off x="-12393" y="98099"/>
            <a:ext cx="9906000" cy="6759901"/>
          </a:xfrm>
          <a:prstGeom prst="rect">
            <a:avLst/>
          </a:prstGeom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00472" y="1"/>
            <a:ext cx="9433048" cy="789463"/>
          </a:xfrm>
          <a:prstGeom prst="flowChartDocument">
            <a:avLst/>
          </a:prstGeom>
          <a:solidFill>
            <a:schemeClr val="bg1">
              <a:lumMod val="75000"/>
              <a:lumOff val="0"/>
            </a:schemeClr>
          </a:solidFill>
          <a:ln w="28575" cap="rnd">
            <a:solidFill>
              <a:schemeClr val="bg1">
                <a:lumMod val="50000"/>
                <a:lumOff val="0"/>
              </a:scheme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576736" y="105721"/>
            <a:ext cx="4392488" cy="5803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>
                <a:effectLst/>
                <a:latin typeface="KG Red Hands"/>
                <a:ea typeface="Calibri"/>
                <a:cs typeface="Times New Roman"/>
              </a:rPr>
              <a:t>Le présent des verbes 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0532" y="76994"/>
            <a:ext cx="679662" cy="712470"/>
          </a:xfrm>
          <a:prstGeom prst="ellipse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solidFill>
                  <a:schemeClr val="tx2">
                    <a:lumMod val="75000"/>
                  </a:schemeClr>
                </a:solidFill>
                <a:effectLst/>
                <a:latin typeface="Horseshoes And Lemonade"/>
                <a:ea typeface="Calibri"/>
                <a:cs typeface="Times New Roman"/>
              </a:rPr>
              <a:t>1</a:t>
            </a:r>
            <a:endParaRPr lang="fr-FR" sz="1100" dirty="0">
              <a:solidFill>
                <a:schemeClr val="tx2">
                  <a:lumMod val="75000"/>
                </a:schemeClr>
              </a:solidFill>
              <a:effectLst/>
              <a:ea typeface="Calibri"/>
              <a:cs typeface="Times New Roman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269553"/>
              </p:ext>
            </p:extLst>
          </p:nvPr>
        </p:nvGraphicFramePr>
        <p:xfrm>
          <a:off x="248719" y="908720"/>
          <a:ext cx="9482321" cy="583645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76000"/>
                <a:gridCol w="245973"/>
                <a:gridCol w="245973"/>
                <a:gridCol w="245973"/>
                <a:gridCol w="245973"/>
                <a:gridCol w="245973"/>
                <a:gridCol w="245973"/>
                <a:gridCol w="245973"/>
                <a:gridCol w="576000"/>
                <a:gridCol w="271371"/>
                <a:gridCol w="271371"/>
                <a:gridCol w="271371"/>
                <a:gridCol w="271371"/>
                <a:gridCol w="271371"/>
                <a:gridCol w="271371"/>
                <a:gridCol w="271371"/>
                <a:gridCol w="576000"/>
                <a:gridCol w="362985"/>
                <a:gridCol w="236060"/>
                <a:gridCol w="236060"/>
                <a:gridCol w="236060"/>
                <a:gridCol w="236060"/>
                <a:gridCol w="236060"/>
                <a:gridCol w="236060"/>
                <a:gridCol w="576000"/>
                <a:gridCol w="295868"/>
                <a:gridCol w="296458"/>
                <a:gridCol w="296458"/>
                <a:gridCol w="295868"/>
                <a:gridCol w="296458"/>
                <a:gridCol w="296458"/>
              </a:tblGrid>
              <a:tr h="474118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BOIRE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SORTIR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ALLER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</a:t>
                      </a:r>
                      <a:endParaRPr lang="fr-FR" sz="1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 rot="542108">
            <a:off x="7841343" y="203412"/>
            <a:ext cx="1628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tnisabelle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eklablog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com</a:t>
            </a:r>
            <a:endParaRPr lang="fr-FR" sz="900" dirty="0" smtClean="0">
              <a:ln>
                <a:noFill/>
              </a:ln>
              <a:solidFill>
                <a:schemeClr val="tx1"/>
              </a:solidFill>
              <a:effectLst/>
              <a:latin typeface="Script cole" panose="00000400000000000000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237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/>
          <a:stretch/>
        </p:blipFill>
        <p:spPr>
          <a:xfrm>
            <a:off x="-12393" y="98099"/>
            <a:ext cx="9906000" cy="6759901"/>
          </a:xfrm>
          <a:prstGeom prst="rect">
            <a:avLst/>
          </a:prstGeom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568" y="0"/>
            <a:ext cx="9906000" cy="789463"/>
          </a:xfrm>
          <a:prstGeom prst="flowChartDocument">
            <a:avLst/>
          </a:prstGeom>
          <a:solidFill>
            <a:schemeClr val="bg1">
              <a:lumMod val="75000"/>
              <a:lumOff val="0"/>
            </a:schemeClr>
          </a:solidFill>
          <a:ln w="28575" cap="rnd">
            <a:solidFill>
              <a:schemeClr val="bg1">
                <a:lumMod val="50000"/>
                <a:lumOff val="0"/>
              </a:scheme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576736" y="116632"/>
            <a:ext cx="4248472" cy="5803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>
                <a:effectLst/>
                <a:latin typeface="KG Red Hands"/>
                <a:ea typeface="Calibri"/>
                <a:cs typeface="Times New Roman"/>
              </a:rPr>
              <a:t>Le présent des verbes 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0532" y="76994"/>
            <a:ext cx="679662" cy="712470"/>
          </a:xfrm>
          <a:prstGeom prst="ellipse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solidFill>
                  <a:schemeClr val="tx2">
                    <a:lumMod val="75000"/>
                  </a:schemeClr>
                </a:solidFill>
                <a:effectLst/>
                <a:latin typeface="Horseshoes And Lemonade"/>
                <a:ea typeface="Calibri"/>
                <a:cs typeface="Times New Roman"/>
              </a:rPr>
              <a:t>1</a:t>
            </a:r>
            <a:endParaRPr lang="fr-FR" sz="1100" dirty="0">
              <a:solidFill>
                <a:schemeClr val="tx2">
                  <a:lumMod val="75000"/>
                </a:schemeClr>
              </a:solidFill>
              <a:effectLst/>
              <a:ea typeface="Calibri"/>
              <a:cs typeface="Times New Roman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69729"/>
              </p:ext>
            </p:extLst>
          </p:nvPr>
        </p:nvGraphicFramePr>
        <p:xfrm>
          <a:off x="248719" y="908720"/>
          <a:ext cx="9498500" cy="579995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76000"/>
                <a:gridCol w="245973"/>
                <a:gridCol w="245973"/>
                <a:gridCol w="245973"/>
                <a:gridCol w="245973"/>
                <a:gridCol w="245973"/>
                <a:gridCol w="245973"/>
                <a:gridCol w="245973"/>
                <a:gridCol w="576000"/>
                <a:gridCol w="271371"/>
                <a:gridCol w="271371"/>
                <a:gridCol w="271371"/>
                <a:gridCol w="271371"/>
                <a:gridCol w="271371"/>
                <a:gridCol w="271371"/>
                <a:gridCol w="271371"/>
                <a:gridCol w="576000"/>
                <a:gridCol w="396000"/>
                <a:gridCol w="233254"/>
                <a:gridCol w="233254"/>
                <a:gridCol w="233254"/>
                <a:gridCol w="233254"/>
                <a:gridCol w="233254"/>
                <a:gridCol w="233254"/>
                <a:gridCol w="576000"/>
                <a:gridCol w="295868"/>
                <a:gridCol w="296458"/>
                <a:gridCol w="296458"/>
                <a:gridCol w="295868"/>
                <a:gridCol w="296458"/>
                <a:gridCol w="296458"/>
              </a:tblGrid>
              <a:tr h="474118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BOIRE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SORTIR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ALLER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</a:t>
                      </a:r>
                      <a:endParaRPr lang="fr-FR" sz="1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B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R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B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ON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B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B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V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L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L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B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V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Z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Z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L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L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FIN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B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666733"/>
              </p:ext>
            </p:extLst>
          </p:nvPr>
        </p:nvGraphicFramePr>
        <p:xfrm>
          <a:off x="337513" y="6869380"/>
          <a:ext cx="2165362" cy="566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362"/>
              </a:tblGrid>
              <a:tr h="4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tnisabelle</a:t>
                      </a:r>
                      <a:r>
                        <a:rPr lang="fr-F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 .</a:t>
                      </a:r>
                      <a:r>
                        <a:rPr lang="fr-FR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eklablog</a:t>
                      </a:r>
                      <a:r>
                        <a:rPr lang="fr-F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 .</a:t>
                      </a:r>
                      <a:r>
                        <a:rPr lang="fr-FR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com</a:t>
                      </a:r>
                      <a:endParaRPr lang="fr-FR" sz="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noFill/>
                  </a:tcPr>
                </a:tc>
              </a:tr>
              <a:tr h="97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285" marR="27045" marT="0" marB="0" vert="eaVert" anchor="ctr">
                    <a:noFill/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 rot="789897">
            <a:off x="7689304" y="260648"/>
            <a:ext cx="1872208" cy="4086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CORRECTION</a:t>
            </a: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3314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/>
          <a:stretch/>
        </p:blipFill>
        <p:spPr>
          <a:xfrm>
            <a:off x="-12393" y="98099"/>
            <a:ext cx="9906000" cy="6759901"/>
          </a:xfrm>
          <a:prstGeom prst="rect">
            <a:avLst/>
          </a:prstGeom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00472" y="1"/>
            <a:ext cx="9433048" cy="789463"/>
          </a:xfrm>
          <a:prstGeom prst="flowChartDocument">
            <a:avLst/>
          </a:prstGeom>
          <a:solidFill>
            <a:schemeClr val="bg1">
              <a:lumMod val="75000"/>
              <a:lumOff val="0"/>
            </a:schemeClr>
          </a:solidFill>
          <a:ln w="28575" cap="rnd">
            <a:solidFill>
              <a:schemeClr val="bg1">
                <a:lumMod val="50000"/>
                <a:lumOff val="0"/>
              </a:scheme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576736" y="105721"/>
            <a:ext cx="4392488" cy="5803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>
                <a:effectLst/>
                <a:latin typeface="KG Red Hands"/>
                <a:ea typeface="Calibri"/>
                <a:cs typeface="Times New Roman"/>
              </a:rPr>
              <a:t>Le présent des verbes 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0532" y="76994"/>
            <a:ext cx="679662" cy="712470"/>
          </a:xfrm>
          <a:prstGeom prst="ellipse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effectLst/>
                <a:latin typeface="Horseshoes And Lemonade"/>
                <a:ea typeface="Calibri"/>
                <a:cs typeface="Times New Roman"/>
              </a:rPr>
              <a:t>2</a:t>
            </a:r>
            <a:endParaRPr lang="fr-FR" sz="1100" dirty="0">
              <a:solidFill>
                <a:schemeClr val="tx2">
                  <a:lumMod val="75000"/>
                </a:schemeClr>
              </a:solidFill>
              <a:effectLst/>
              <a:ea typeface="Calibri"/>
              <a:cs typeface="Times New Roman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257982"/>
              </p:ext>
            </p:extLst>
          </p:nvPr>
        </p:nvGraphicFramePr>
        <p:xfrm>
          <a:off x="248719" y="908720"/>
          <a:ext cx="9482322" cy="583645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76000"/>
                <a:gridCol w="245973"/>
                <a:gridCol w="245973"/>
                <a:gridCol w="245973"/>
                <a:gridCol w="245973"/>
                <a:gridCol w="245973"/>
                <a:gridCol w="245973"/>
                <a:gridCol w="245973"/>
                <a:gridCol w="576000"/>
                <a:gridCol w="271371"/>
                <a:gridCol w="271371"/>
                <a:gridCol w="271371"/>
                <a:gridCol w="271371"/>
                <a:gridCol w="271371"/>
                <a:gridCol w="271371"/>
                <a:gridCol w="271371"/>
                <a:gridCol w="576000"/>
                <a:gridCol w="419116"/>
                <a:gridCol w="226705"/>
                <a:gridCol w="226705"/>
                <a:gridCol w="226705"/>
                <a:gridCol w="226705"/>
                <a:gridCol w="226705"/>
                <a:gridCol w="226705"/>
                <a:gridCol w="576000"/>
                <a:gridCol w="295868"/>
                <a:gridCol w="296458"/>
                <a:gridCol w="296458"/>
                <a:gridCol w="295868"/>
                <a:gridCol w="296458"/>
                <a:gridCol w="296458"/>
              </a:tblGrid>
              <a:tr h="474118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FAIRE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PARTIR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AGIR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ETRE</a:t>
                      </a:r>
                      <a:endParaRPr lang="fr-FR" sz="18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</a:t>
                      </a:r>
                      <a:endParaRPr lang="fr-FR" sz="1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J’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AG</a:t>
                      </a: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AG</a:t>
                      </a: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ON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AG</a:t>
                      </a: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AG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AG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AG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Zone de texte 12"/>
          <p:cNvSpPr txBox="1">
            <a:spLocks noChangeArrowheads="1"/>
          </p:cNvSpPr>
          <p:nvPr/>
        </p:nvSpPr>
        <p:spPr bwMode="auto">
          <a:xfrm>
            <a:off x="1444625" y="1951038"/>
            <a:ext cx="368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 rot="542108">
            <a:off x="7841343" y="203412"/>
            <a:ext cx="1628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tnisabelle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eklablog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com</a:t>
            </a:r>
            <a:endParaRPr lang="fr-FR" sz="900" dirty="0" smtClean="0">
              <a:ln>
                <a:noFill/>
              </a:ln>
              <a:solidFill>
                <a:schemeClr val="tx1"/>
              </a:solidFill>
              <a:effectLst/>
              <a:latin typeface="Script cole" panose="00000400000000000000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367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/>
          <a:stretch/>
        </p:blipFill>
        <p:spPr>
          <a:xfrm>
            <a:off x="-12393" y="98099"/>
            <a:ext cx="9906000" cy="7513276"/>
          </a:xfrm>
          <a:prstGeom prst="rect">
            <a:avLst/>
          </a:prstGeom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-12393" y="1"/>
            <a:ext cx="9906000" cy="789463"/>
          </a:xfrm>
          <a:prstGeom prst="flowChartDocument">
            <a:avLst/>
          </a:prstGeom>
          <a:solidFill>
            <a:schemeClr val="bg1">
              <a:lumMod val="75000"/>
              <a:lumOff val="0"/>
            </a:schemeClr>
          </a:solidFill>
          <a:ln w="28575" cap="rnd">
            <a:solidFill>
              <a:schemeClr val="bg1">
                <a:lumMod val="50000"/>
                <a:lumOff val="0"/>
              </a:scheme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576736" y="116632"/>
            <a:ext cx="4248472" cy="5803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>
                <a:effectLst/>
                <a:latin typeface="KG Red Hands"/>
                <a:ea typeface="Calibri"/>
                <a:cs typeface="Times New Roman"/>
              </a:rPr>
              <a:t>Le présent des verbes 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0532" y="76994"/>
            <a:ext cx="679662" cy="712470"/>
          </a:xfrm>
          <a:prstGeom prst="ellipse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effectLst/>
                <a:latin typeface="Horseshoes And Lemonade"/>
                <a:ea typeface="Calibri"/>
                <a:cs typeface="Times New Roman"/>
              </a:rPr>
              <a:t>2</a:t>
            </a:r>
            <a:endParaRPr lang="fr-FR" sz="1100" dirty="0">
              <a:solidFill>
                <a:schemeClr val="tx2">
                  <a:lumMod val="75000"/>
                </a:schemeClr>
              </a:solidFill>
              <a:effectLst/>
              <a:ea typeface="Calibri"/>
              <a:cs typeface="Times New Roman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505687"/>
              </p:ext>
            </p:extLst>
          </p:nvPr>
        </p:nvGraphicFramePr>
        <p:xfrm>
          <a:off x="248719" y="908720"/>
          <a:ext cx="9498500" cy="578170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76000"/>
                <a:gridCol w="245973"/>
                <a:gridCol w="245973"/>
                <a:gridCol w="245973"/>
                <a:gridCol w="245973"/>
                <a:gridCol w="245973"/>
                <a:gridCol w="245973"/>
                <a:gridCol w="245973"/>
                <a:gridCol w="576000"/>
                <a:gridCol w="271371"/>
                <a:gridCol w="271371"/>
                <a:gridCol w="271371"/>
                <a:gridCol w="271371"/>
                <a:gridCol w="271371"/>
                <a:gridCol w="271371"/>
                <a:gridCol w="271371"/>
                <a:gridCol w="576000"/>
                <a:gridCol w="396000"/>
                <a:gridCol w="233254"/>
                <a:gridCol w="233254"/>
                <a:gridCol w="233254"/>
                <a:gridCol w="233254"/>
                <a:gridCol w="233254"/>
                <a:gridCol w="233254"/>
                <a:gridCol w="576000"/>
                <a:gridCol w="295868"/>
                <a:gridCol w="296458"/>
                <a:gridCol w="296458"/>
                <a:gridCol w="295868"/>
                <a:gridCol w="296458"/>
                <a:gridCol w="296458"/>
              </a:tblGrid>
              <a:tr h="474118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FAIRE</a:t>
                      </a:r>
                      <a:endParaRPr lang="fr-FR" sz="105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PARTIR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AGIR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ETRE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</a:t>
                      </a:r>
                      <a:endParaRPr lang="fr-FR" sz="1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J’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AG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F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R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AG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ON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AG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AG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S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O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M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M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AG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Z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Ê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T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11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AG</a:t>
                      </a: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F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N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A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156028"/>
              </p:ext>
            </p:extLst>
          </p:nvPr>
        </p:nvGraphicFramePr>
        <p:xfrm>
          <a:off x="337513" y="7045029"/>
          <a:ext cx="2165362" cy="566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5362"/>
              </a:tblGrid>
              <a:tr h="4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tnisabelle</a:t>
                      </a:r>
                      <a:r>
                        <a:rPr lang="fr-F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 .</a:t>
                      </a:r>
                      <a:r>
                        <a:rPr lang="fr-FR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eklablog</a:t>
                      </a:r>
                      <a:r>
                        <a:rPr lang="fr-F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 .</a:t>
                      </a:r>
                      <a:r>
                        <a:rPr lang="fr-FR" sz="8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com</a:t>
                      </a:r>
                      <a:endParaRPr lang="fr-FR" sz="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noFill/>
                  </a:tcPr>
                </a:tc>
              </a:tr>
              <a:tr h="97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285" marR="27045" marT="0" marB="0" vert="eaVert" anchor="ctr">
                    <a:noFill/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 rot="789897">
            <a:off x="7689304" y="260648"/>
            <a:ext cx="1872208" cy="4086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CORRECTION</a:t>
            </a: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121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/>
          <a:stretch/>
        </p:blipFill>
        <p:spPr>
          <a:xfrm>
            <a:off x="-12393" y="98099"/>
            <a:ext cx="9906000" cy="6759901"/>
          </a:xfrm>
          <a:prstGeom prst="rect">
            <a:avLst/>
          </a:prstGeom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00472" y="1"/>
            <a:ext cx="9433048" cy="789463"/>
          </a:xfrm>
          <a:prstGeom prst="flowChartDocument">
            <a:avLst/>
          </a:prstGeom>
          <a:solidFill>
            <a:schemeClr val="bg1">
              <a:lumMod val="75000"/>
              <a:lumOff val="0"/>
            </a:schemeClr>
          </a:solidFill>
          <a:ln w="28575" cap="rnd">
            <a:solidFill>
              <a:schemeClr val="bg1">
                <a:lumMod val="50000"/>
                <a:lumOff val="0"/>
              </a:scheme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576736" y="105721"/>
            <a:ext cx="4392488" cy="5803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KG Red Hands"/>
                <a:ea typeface="Calibri"/>
                <a:cs typeface="Times New Roman"/>
              </a:rPr>
              <a:t>Le présent des verbes 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0532" y="76994"/>
            <a:ext cx="679662" cy="712470"/>
          </a:xfrm>
          <a:prstGeom prst="ellipse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effectLst/>
                <a:latin typeface="Horseshoes And Lemonade"/>
                <a:ea typeface="Calibri"/>
                <a:cs typeface="Times New Roman"/>
              </a:rPr>
              <a:t>3</a:t>
            </a:r>
            <a:endParaRPr lang="fr-FR" sz="1100" dirty="0">
              <a:solidFill>
                <a:schemeClr val="tx2">
                  <a:lumMod val="75000"/>
                </a:schemeClr>
              </a:solidFill>
              <a:effectLst/>
              <a:ea typeface="Calibri"/>
              <a:cs typeface="Times New Roman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311538"/>
              </p:ext>
            </p:extLst>
          </p:nvPr>
        </p:nvGraphicFramePr>
        <p:xfrm>
          <a:off x="33289" y="908720"/>
          <a:ext cx="9569940" cy="56520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45357"/>
                <a:gridCol w="252000"/>
                <a:gridCol w="252000"/>
                <a:gridCol w="252000"/>
                <a:gridCol w="252000"/>
                <a:gridCol w="252000"/>
                <a:gridCol w="252000"/>
                <a:gridCol w="252000"/>
                <a:gridCol w="252000"/>
                <a:gridCol w="545357"/>
                <a:gridCol w="84805"/>
                <a:gridCol w="52445"/>
                <a:gridCol w="52445"/>
                <a:gridCol w="52445"/>
                <a:gridCol w="65730"/>
                <a:gridCol w="52445"/>
                <a:gridCol w="105346"/>
                <a:gridCol w="96887"/>
                <a:gridCol w="292775"/>
                <a:gridCol w="245662"/>
                <a:gridCol w="245662"/>
                <a:gridCol w="511272"/>
                <a:gridCol w="783950"/>
                <a:gridCol w="252000"/>
                <a:gridCol w="252000"/>
                <a:gridCol w="252000"/>
                <a:gridCol w="252000"/>
                <a:gridCol w="252000"/>
                <a:gridCol w="252000"/>
                <a:gridCol w="545357"/>
                <a:gridCol w="252000"/>
                <a:gridCol w="252000"/>
                <a:gridCol w="252000"/>
                <a:gridCol w="252000"/>
                <a:gridCol w="252000"/>
                <a:gridCol w="252000"/>
                <a:gridCol w="252000"/>
              </a:tblGrid>
              <a:tr h="468000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PRENDRE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ENTRER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POUVOIR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</a:t>
                      </a:r>
                      <a:endParaRPr lang="fr-FR" sz="1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J’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ON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fr-FR" dirty="0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dk1"/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 rot="542108">
            <a:off x="7841343" y="203412"/>
            <a:ext cx="1628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tnisabelle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eklablog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com</a:t>
            </a:r>
            <a:endParaRPr lang="fr-FR" sz="900" dirty="0" smtClean="0">
              <a:ln>
                <a:noFill/>
              </a:ln>
              <a:solidFill>
                <a:schemeClr val="tx1"/>
              </a:solidFill>
              <a:effectLst/>
              <a:latin typeface="Script cole" panose="00000400000000000000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8228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/>
          <a:stretch/>
        </p:blipFill>
        <p:spPr>
          <a:xfrm>
            <a:off x="-12393" y="98099"/>
            <a:ext cx="9906000" cy="6759901"/>
          </a:xfrm>
          <a:prstGeom prst="rect">
            <a:avLst/>
          </a:prstGeom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00472" y="1"/>
            <a:ext cx="9433048" cy="789463"/>
          </a:xfrm>
          <a:prstGeom prst="flowChartDocument">
            <a:avLst/>
          </a:prstGeom>
          <a:solidFill>
            <a:schemeClr val="bg1">
              <a:lumMod val="75000"/>
              <a:lumOff val="0"/>
            </a:schemeClr>
          </a:solidFill>
          <a:ln w="28575" cap="rnd">
            <a:solidFill>
              <a:schemeClr val="bg1">
                <a:lumMod val="50000"/>
                <a:lumOff val="0"/>
              </a:scheme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576736" y="105721"/>
            <a:ext cx="4392488" cy="5803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>
                <a:effectLst/>
                <a:latin typeface="KG Red Hands"/>
                <a:ea typeface="Calibri"/>
                <a:cs typeface="Times New Roman"/>
              </a:rPr>
              <a:t>Le présent des verbes 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0532" y="76994"/>
            <a:ext cx="679662" cy="712470"/>
          </a:xfrm>
          <a:prstGeom prst="ellipse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effectLst/>
                <a:latin typeface="Horseshoes And Lemonade"/>
                <a:ea typeface="Calibri"/>
                <a:cs typeface="Times New Roman"/>
              </a:rPr>
              <a:t>3</a:t>
            </a:r>
            <a:endParaRPr lang="fr-FR" sz="1100" dirty="0">
              <a:solidFill>
                <a:schemeClr val="tx2">
                  <a:lumMod val="75000"/>
                </a:schemeClr>
              </a:solidFill>
              <a:effectLst/>
              <a:ea typeface="Calibri"/>
              <a:cs typeface="Times New Roman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596352"/>
              </p:ext>
            </p:extLst>
          </p:nvPr>
        </p:nvGraphicFramePr>
        <p:xfrm>
          <a:off x="33289" y="908720"/>
          <a:ext cx="9536279" cy="56520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45357"/>
                <a:gridCol w="252000"/>
                <a:gridCol w="252000"/>
                <a:gridCol w="252000"/>
                <a:gridCol w="252000"/>
                <a:gridCol w="252000"/>
                <a:gridCol w="252000"/>
                <a:gridCol w="252000"/>
                <a:gridCol w="252000"/>
                <a:gridCol w="545357"/>
                <a:gridCol w="144000"/>
                <a:gridCol w="144000"/>
                <a:gridCol w="144000"/>
                <a:gridCol w="135557"/>
                <a:gridCol w="254105"/>
                <a:gridCol w="245662"/>
                <a:gridCol w="245662"/>
                <a:gridCol w="511272"/>
                <a:gridCol w="783950"/>
                <a:gridCol w="252000"/>
                <a:gridCol w="252000"/>
                <a:gridCol w="252000"/>
                <a:gridCol w="252000"/>
                <a:gridCol w="252000"/>
                <a:gridCol w="252000"/>
                <a:gridCol w="545357"/>
                <a:gridCol w="252000"/>
                <a:gridCol w="252000"/>
                <a:gridCol w="252000"/>
                <a:gridCol w="252000"/>
                <a:gridCol w="252000"/>
                <a:gridCol w="252000"/>
                <a:gridCol w="252000"/>
              </a:tblGrid>
              <a:tr h="468000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PRENDRE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ENTRER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POUVOIR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</a:t>
                      </a:r>
                      <a:endParaRPr lang="fr-FR" sz="12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J’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R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D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X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R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D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X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R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D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20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R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R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Z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I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Z</a:t>
                      </a: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ENTR</a:t>
                      </a: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GRAND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R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N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P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 rot="542108">
            <a:off x="7841343" y="203412"/>
            <a:ext cx="1628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tnisabelle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eklablog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com</a:t>
            </a:r>
            <a:endParaRPr lang="fr-FR" sz="900" dirty="0" smtClean="0">
              <a:ln>
                <a:noFill/>
              </a:ln>
              <a:solidFill>
                <a:schemeClr val="tx1"/>
              </a:solidFill>
              <a:effectLst/>
              <a:latin typeface="Script cole" panose="00000400000000000000" pitchFamily="2" charset="0"/>
              <a:ea typeface="Calibri"/>
              <a:cs typeface="Times New Roman"/>
            </a:endParaRPr>
          </a:p>
        </p:txBody>
      </p:sp>
      <p:sp>
        <p:nvSpPr>
          <p:cNvPr id="11" name="ZoneTexte 10"/>
          <p:cNvSpPr txBox="1"/>
          <p:nvPr/>
        </p:nvSpPr>
        <p:spPr>
          <a:xfrm rot="789897">
            <a:off x="7689304" y="260648"/>
            <a:ext cx="1872208" cy="4086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CORRECTION</a:t>
            </a: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5018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/>
          <a:stretch/>
        </p:blipFill>
        <p:spPr>
          <a:xfrm>
            <a:off x="-12393" y="98099"/>
            <a:ext cx="9906000" cy="6759901"/>
          </a:xfrm>
          <a:prstGeom prst="rect">
            <a:avLst/>
          </a:prstGeom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00472" y="1"/>
            <a:ext cx="9433048" cy="789463"/>
          </a:xfrm>
          <a:prstGeom prst="flowChartDocument">
            <a:avLst/>
          </a:prstGeom>
          <a:solidFill>
            <a:schemeClr val="bg1">
              <a:lumMod val="75000"/>
              <a:lumOff val="0"/>
            </a:schemeClr>
          </a:solidFill>
          <a:ln w="28575" cap="rnd">
            <a:solidFill>
              <a:schemeClr val="bg1">
                <a:lumMod val="50000"/>
                <a:lumOff val="0"/>
              </a:scheme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576736" y="105721"/>
            <a:ext cx="4392488" cy="5803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KG Red Hands"/>
                <a:ea typeface="Calibri"/>
                <a:cs typeface="Times New Roman"/>
              </a:rPr>
              <a:t>Le présent des verbes 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0532" y="76994"/>
            <a:ext cx="679662" cy="712470"/>
          </a:xfrm>
          <a:prstGeom prst="ellipse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effectLst/>
                <a:latin typeface="Horseshoes And Lemonade"/>
                <a:ea typeface="Calibri"/>
                <a:cs typeface="Times New Roman"/>
              </a:rPr>
              <a:t>4</a:t>
            </a:r>
            <a:endParaRPr lang="fr-FR" sz="1100" dirty="0">
              <a:solidFill>
                <a:schemeClr val="tx2">
                  <a:lumMod val="75000"/>
                </a:schemeClr>
              </a:solidFill>
              <a:effectLst/>
              <a:ea typeface="Calibri"/>
              <a:cs typeface="Times New Roman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184732"/>
              </p:ext>
            </p:extLst>
          </p:nvPr>
        </p:nvGraphicFramePr>
        <p:xfrm>
          <a:off x="245163" y="805049"/>
          <a:ext cx="9388357" cy="56520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47167"/>
                <a:gridCol w="252837"/>
                <a:gridCol w="252837"/>
                <a:gridCol w="252837"/>
                <a:gridCol w="252837"/>
                <a:gridCol w="252837"/>
                <a:gridCol w="252837"/>
                <a:gridCol w="252837"/>
                <a:gridCol w="547167"/>
                <a:gridCol w="65730"/>
                <a:gridCol w="52445"/>
                <a:gridCol w="216000"/>
                <a:gridCol w="52445"/>
                <a:gridCol w="52445"/>
                <a:gridCol w="52445"/>
                <a:gridCol w="65730"/>
                <a:gridCol w="65730"/>
                <a:gridCol w="254356"/>
                <a:gridCol w="254356"/>
                <a:gridCol w="254356"/>
                <a:gridCol w="254356"/>
                <a:gridCol w="254356"/>
                <a:gridCol w="254356"/>
                <a:gridCol w="512969"/>
                <a:gridCol w="786552"/>
                <a:gridCol w="252837"/>
                <a:gridCol w="252837"/>
                <a:gridCol w="252837"/>
                <a:gridCol w="547167"/>
                <a:gridCol w="252837"/>
                <a:gridCol w="252837"/>
                <a:gridCol w="252837"/>
                <a:gridCol w="252837"/>
                <a:gridCol w="252837"/>
                <a:gridCol w="252837"/>
                <a:gridCol w="252837"/>
              </a:tblGrid>
              <a:tr h="46800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VOULOIR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PILOTER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MORDRE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</a:t>
                      </a:r>
                      <a:endParaRPr lang="fr-FR" sz="12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/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/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dk1"/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 rot="542108">
            <a:off x="7841343" y="203412"/>
            <a:ext cx="1628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tnisabelle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eklablog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com</a:t>
            </a:r>
            <a:endParaRPr lang="fr-FR" sz="900" dirty="0" smtClean="0">
              <a:ln>
                <a:noFill/>
              </a:ln>
              <a:solidFill>
                <a:schemeClr val="tx1"/>
              </a:solidFill>
              <a:effectLst/>
              <a:latin typeface="Script cole" panose="00000400000000000000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149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7"/>
          <a:stretch/>
        </p:blipFill>
        <p:spPr>
          <a:xfrm>
            <a:off x="-12393" y="98099"/>
            <a:ext cx="9906000" cy="6759901"/>
          </a:xfrm>
          <a:prstGeom prst="rect">
            <a:avLst/>
          </a:prstGeom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00472" y="1"/>
            <a:ext cx="9433048" cy="789463"/>
          </a:xfrm>
          <a:prstGeom prst="flowChartDocument">
            <a:avLst/>
          </a:prstGeom>
          <a:solidFill>
            <a:schemeClr val="bg1">
              <a:lumMod val="75000"/>
              <a:lumOff val="0"/>
            </a:schemeClr>
          </a:solidFill>
          <a:ln w="28575" cap="rnd">
            <a:solidFill>
              <a:schemeClr val="bg1">
                <a:lumMod val="50000"/>
                <a:lumOff val="0"/>
              </a:schemeClr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576736" y="105721"/>
            <a:ext cx="4392488" cy="5803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KG Red Hands"/>
                <a:ea typeface="Calibri"/>
                <a:cs typeface="Times New Roman"/>
              </a:rPr>
              <a:t>Le présent des verbes 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0532" y="76994"/>
            <a:ext cx="679662" cy="712470"/>
          </a:xfrm>
          <a:prstGeom prst="ellipse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  <a:effectLst/>
                <a:latin typeface="Horseshoes And Lemonade"/>
                <a:ea typeface="Calibri"/>
                <a:cs typeface="Times New Roman"/>
              </a:rPr>
              <a:t>4</a:t>
            </a:r>
            <a:endParaRPr lang="fr-FR" sz="1100" dirty="0">
              <a:solidFill>
                <a:schemeClr val="tx2">
                  <a:lumMod val="75000"/>
                </a:schemeClr>
              </a:solidFill>
              <a:effectLst/>
              <a:ea typeface="Calibri"/>
              <a:cs typeface="Times New Roman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07520"/>
              </p:ext>
            </p:extLst>
          </p:nvPr>
        </p:nvGraphicFramePr>
        <p:xfrm>
          <a:off x="245163" y="805049"/>
          <a:ext cx="9388357" cy="56520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47167"/>
                <a:gridCol w="252837"/>
                <a:gridCol w="252837"/>
                <a:gridCol w="252837"/>
                <a:gridCol w="252837"/>
                <a:gridCol w="252837"/>
                <a:gridCol w="252837"/>
                <a:gridCol w="252837"/>
                <a:gridCol w="547167"/>
                <a:gridCol w="65730"/>
                <a:gridCol w="52445"/>
                <a:gridCol w="216000"/>
                <a:gridCol w="52445"/>
                <a:gridCol w="52445"/>
                <a:gridCol w="52445"/>
                <a:gridCol w="65730"/>
                <a:gridCol w="65730"/>
                <a:gridCol w="254356"/>
                <a:gridCol w="254356"/>
                <a:gridCol w="254356"/>
                <a:gridCol w="254356"/>
                <a:gridCol w="254356"/>
                <a:gridCol w="254356"/>
                <a:gridCol w="512969"/>
                <a:gridCol w="786552"/>
                <a:gridCol w="252837"/>
                <a:gridCol w="252837"/>
                <a:gridCol w="252837"/>
                <a:gridCol w="547167"/>
                <a:gridCol w="252837"/>
                <a:gridCol w="252837"/>
                <a:gridCol w="252837"/>
                <a:gridCol w="252837"/>
                <a:gridCol w="252837"/>
                <a:gridCol w="252837"/>
                <a:gridCol w="252837"/>
              </a:tblGrid>
              <a:tr h="46800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VOULOIR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CHOISIR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PILOTER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MORDRE</a:t>
                      </a:r>
                      <a:endParaRPr lang="fr-FR" sz="105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</a:t>
                      </a:r>
                      <a:endParaRPr lang="fr-FR" sz="12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JE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U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X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77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S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M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O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D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TU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X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M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O</a:t>
                      </a:r>
                      <a:endParaRPr lang="fr-FR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D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ON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M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D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NOUS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L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S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S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O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N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Calibri"/>
                          <a:cs typeface="Times New Roman"/>
                        </a:rPr>
                        <a:t>S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M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D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VOUS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VOUS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L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D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Z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Script cole" panose="00000400000000000000" pitchFamily="2" charset="0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ILS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CHOIS</a:t>
                      </a:r>
                      <a:endParaRPr lang="fr-FR" sz="14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ILS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PILOT</a:t>
                      </a:r>
                      <a:endParaRPr lang="fr-FR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ELLES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chemeClr val="dk1"/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U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L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I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Script cole" panose="00000400000000000000" pitchFamily="2" charset="0"/>
                        </a:rPr>
                        <a:t> </a:t>
                      </a:r>
                      <a:endParaRPr lang="fr-FR" sz="1600" dirty="0">
                        <a:effectLst/>
                        <a:latin typeface="Script cole" panose="000004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13285" marR="27045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O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R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D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E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N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T</a:t>
                      </a:r>
                      <a:endParaRPr lang="fr-FR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</a:txBody>
                  <a:tcPr marL="13285" marR="27045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 rot="542108">
            <a:off x="7841343" y="203412"/>
            <a:ext cx="1628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tnisabelle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eklablog</a:t>
            </a:r>
            <a:r>
              <a:rPr lang="fr-FR" sz="90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 .</a:t>
            </a:r>
            <a:r>
              <a:rPr lang="fr-FR" sz="9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cript cole" panose="00000400000000000000" pitchFamily="2" charset="0"/>
              </a:rPr>
              <a:t>com</a:t>
            </a:r>
            <a:endParaRPr lang="fr-FR" sz="900" dirty="0" smtClean="0">
              <a:ln>
                <a:noFill/>
              </a:ln>
              <a:solidFill>
                <a:schemeClr val="tx1"/>
              </a:solidFill>
              <a:effectLst/>
              <a:latin typeface="Script cole" panose="00000400000000000000" pitchFamily="2" charset="0"/>
              <a:ea typeface="Calibri"/>
              <a:cs typeface="Times New Roman"/>
            </a:endParaRPr>
          </a:p>
        </p:txBody>
      </p:sp>
      <p:sp>
        <p:nvSpPr>
          <p:cNvPr id="10" name="ZoneTexte 9"/>
          <p:cNvSpPr txBox="1"/>
          <p:nvPr/>
        </p:nvSpPr>
        <p:spPr>
          <a:xfrm rot="789897">
            <a:off x="7689304" y="260648"/>
            <a:ext cx="1872208" cy="4086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CORRECTION</a:t>
            </a: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95180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765</Words>
  <Application>Microsoft Office PowerPoint</Application>
  <PresentationFormat>Format A4 (210 x 297 mm)</PresentationFormat>
  <Paragraphs>2750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</dc:creator>
  <cp:lastModifiedBy>Isabelle</cp:lastModifiedBy>
  <cp:revision>29</cp:revision>
  <cp:lastPrinted>2015-04-19T14:42:26Z</cp:lastPrinted>
  <dcterms:created xsi:type="dcterms:W3CDTF">2015-04-19T13:47:14Z</dcterms:created>
  <dcterms:modified xsi:type="dcterms:W3CDTF">2015-05-09T09:07:35Z</dcterms:modified>
</cp:coreProperties>
</file>