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 id="2147483660" r:id="rId2"/>
  </p:sldMasterIdLst>
  <p:notesMasterIdLst>
    <p:notesMasterId r:id="rId87"/>
  </p:notesMasterIdLst>
  <p:sldIdLst>
    <p:sldId id="315" r:id="rId3"/>
    <p:sldId id="316" r:id="rId4"/>
    <p:sldId id="317" r:id="rId5"/>
    <p:sldId id="262" r:id="rId6"/>
    <p:sldId id="256" r:id="rId7"/>
    <p:sldId id="257" r:id="rId8"/>
    <p:sldId id="268" r:id="rId9"/>
    <p:sldId id="267" r:id="rId10"/>
    <p:sldId id="318" r:id="rId11"/>
    <p:sldId id="263" r:id="rId12"/>
    <p:sldId id="264" r:id="rId13"/>
    <p:sldId id="339" r:id="rId14"/>
    <p:sldId id="265" r:id="rId15"/>
    <p:sldId id="288" r:id="rId16"/>
    <p:sldId id="297" r:id="rId17"/>
    <p:sldId id="298" r:id="rId18"/>
    <p:sldId id="289" r:id="rId19"/>
    <p:sldId id="291" r:id="rId20"/>
    <p:sldId id="290" r:id="rId21"/>
    <p:sldId id="340" r:id="rId22"/>
    <p:sldId id="296" r:id="rId23"/>
    <p:sldId id="261" r:id="rId24"/>
    <p:sldId id="266" r:id="rId25"/>
    <p:sldId id="260" r:id="rId26"/>
    <p:sldId id="274" r:id="rId27"/>
    <p:sldId id="259" r:id="rId28"/>
    <p:sldId id="326" r:id="rId29"/>
    <p:sldId id="272" r:id="rId30"/>
    <p:sldId id="273" r:id="rId31"/>
    <p:sldId id="270" r:id="rId32"/>
    <p:sldId id="321" r:id="rId33"/>
    <p:sldId id="271" r:id="rId34"/>
    <p:sldId id="269" r:id="rId35"/>
    <p:sldId id="258" r:id="rId36"/>
    <p:sldId id="334" r:id="rId37"/>
    <p:sldId id="336" r:id="rId38"/>
    <p:sldId id="338" r:id="rId39"/>
    <p:sldId id="337" r:id="rId40"/>
    <p:sldId id="319" r:id="rId41"/>
    <p:sldId id="320" r:id="rId42"/>
    <p:sldId id="275" r:id="rId43"/>
    <p:sldId id="276" r:id="rId44"/>
    <p:sldId id="277" r:id="rId45"/>
    <p:sldId id="278" r:id="rId46"/>
    <p:sldId id="279" r:id="rId47"/>
    <p:sldId id="280" r:id="rId48"/>
    <p:sldId id="281" r:id="rId49"/>
    <p:sldId id="282" r:id="rId50"/>
    <p:sldId id="300" r:id="rId51"/>
    <p:sldId id="301" r:id="rId52"/>
    <p:sldId id="341" r:id="rId53"/>
    <p:sldId id="305" r:id="rId54"/>
    <p:sldId id="310" r:id="rId55"/>
    <p:sldId id="304" r:id="rId56"/>
    <p:sldId id="302" r:id="rId57"/>
    <p:sldId id="331" r:id="rId58"/>
    <p:sldId id="312" r:id="rId59"/>
    <p:sldId id="330" r:id="rId60"/>
    <p:sldId id="332" r:id="rId61"/>
    <p:sldId id="309" r:id="rId62"/>
    <p:sldId id="306" r:id="rId63"/>
    <p:sldId id="333" r:id="rId64"/>
    <p:sldId id="303" r:id="rId65"/>
    <p:sldId id="329" r:id="rId66"/>
    <p:sldId id="307" r:id="rId67"/>
    <p:sldId id="308" r:id="rId68"/>
    <p:sldId id="311" r:id="rId69"/>
    <p:sldId id="313" r:id="rId70"/>
    <p:sldId id="314" r:id="rId71"/>
    <p:sldId id="286" r:id="rId72"/>
    <p:sldId id="283" r:id="rId73"/>
    <p:sldId id="284" r:id="rId74"/>
    <p:sldId id="285" r:id="rId75"/>
    <p:sldId id="325" r:id="rId76"/>
    <p:sldId id="324" r:id="rId77"/>
    <p:sldId id="287" r:id="rId78"/>
    <p:sldId id="342" r:id="rId79"/>
    <p:sldId id="322" r:id="rId80"/>
    <p:sldId id="292" r:id="rId81"/>
    <p:sldId id="293" r:id="rId82"/>
    <p:sldId id="299" r:id="rId83"/>
    <p:sldId id="335" r:id="rId84"/>
    <p:sldId id="328" r:id="rId85"/>
    <p:sldId id="327" r:id="rId8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76" autoAdjust="0"/>
    <p:restoredTop sz="94493" autoAdjust="0"/>
  </p:normalViewPr>
  <p:slideViewPr>
    <p:cSldViewPr>
      <p:cViewPr varScale="1">
        <p:scale>
          <a:sx n="82" d="100"/>
          <a:sy n="82"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0A8512-8B0A-42A0-B1BB-8A7DE0DCED24}" type="datetimeFigureOut">
              <a:rPr lang="fr-FR" smtClean="0"/>
              <a:pPr/>
              <a:t>16/09/2015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7EE4C8-8129-4D2D-868C-EF4B358E3420}"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Bonjour</a:t>
            </a:r>
            <a:endParaRPr lang="fr-FR" dirty="0"/>
          </a:p>
        </p:txBody>
      </p:sp>
      <p:sp>
        <p:nvSpPr>
          <p:cNvPr id="4" name="Espace réservé du numéro de diapositive 3"/>
          <p:cNvSpPr>
            <a:spLocks noGrp="1"/>
          </p:cNvSpPr>
          <p:nvPr>
            <p:ph type="sldNum" sz="quarter" idx="10"/>
          </p:nvPr>
        </p:nvSpPr>
        <p:spPr/>
        <p:txBody>
          <a:bodyPr/>
          <a:lstStyle/>
          <a:p>
            <a:fld id="{548F925F-BC0B-4153-8352-2A4369A33673}" type="slidenum">
              <a:rPr lang="fr-FR" smtClean="0">
                <a:solidFill>
                  <a:prstClr val="black"/>
                </a:solidFill>
              </a:rPr>
              <a:pPr/>
              <a:t>2</a:t>
            </a:fld>
            <a:endParaRPr lang="fr-FR">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B00CE8F-1E52-4ABA-AC18-FF58BBEFECCD}" type="datetimeFigureOut">
              <a:rPr lang="fr-FR" smtClean="0"/>
              <a:pPr/>
              <a:t>16/09/2015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866A08-0FE3-4E3E-A306-BFB75232BB34}"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B00CE8F-1E52-4ABA-AC18-FF58BBEFECCD}" type="datetimeFigureOut">
              <a:rPr lang="fr-FR" smtClean="0"/>
              <a:pPr/>
              <a:t>16/09/2015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866A08-0FE3-4E3E-A306-BFB75232BB3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B00CE8F-1E52-4ABA-AC18-FF58BBEFECCD}" type="datetimeFigureOut">
              <a:rPr lang="fr-FR" smtClean="0"/>
              <a:pPr/>
              <a:t>16/09/2015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866A08-0FE3-4E3E-A306-BFB75232BB34}"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D3A03A2-9C10-4A8E-8FD4-38A93270FF07}" type="datetimeFigureOut">
              <a:rPr lang="fr-FR" smtClean="0">
                <a:solidFill>
                  <a:prstClr val="black">
                    <a:tint val="75000"/>
                  </a:prstClr>
                </a:solidFill>
              </a:rPr>
              <a:pPr/>
              <a:t>16/09/2015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E2A4C81-9843-4F97-94A2-C7B12D370867}"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D3A03A2-9C10-4A8E-8FD4-38A93270FF07}" type="datetimeFigureOut">
              <a:rPr lang="fr-FR" smtClean="0">
                <a:solidFill>
                  <a:prstClr val="black">
                    <a:tint val="75000"/>
                  </a:prstClr>
                </a:solidFill>
              </a:rPr>
              <a:pPr/>
              <a:t>16/09/2015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E2A4C81-9843-4F97-94A2-C7B12D370867}"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D3A03A2-9C10-4A8E-8FD4-38A93270FF07}" type="datetimeFigureOut">
              <a:rPr lang="fr-FR" smtClean="0">
                <a:solidFill>
                  <a:prstClr val="black">
                    <a:tint val="75000"/>
                  </a:prstClr>
                </a:solidFill>
              </a:rPr>
              <a:pPr/>
              <a:t>16/09/2015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E2A4C81-9843-4F97-94A2-C7B12D370867}"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D3A03A2-9C10-4A8E-8FD4-38A93270FF07}" type="datetimeFigureOut">
              <a:rPr lang="fr-FR" smtClean="0">
                <a:solidFill>
                  <a:prstClr val="black">
                    <a:tint val="75000"/>
                  </a:prstClr>
                </a:solidFill>
              </a:rPr>
              <a:pPr/>
              <a:t>16/09/2015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E2A4C81-9843-4F97-94A2-C7B12D370867}"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D3A03A2-9C10-4A8E-8FD4-38A93270FF07}" type="datetimeFigureOut">
              <a:rPr lang="fr-FR" smtClean="0">
                <a:solidFill>
                  <a:prstClr val="black">
                    <a:tint val="75000"/>
                  </a:prstClr>
                </a:solidFill>
              </a:rPr>
              <a:pPr/>
              <a:t>16/09/2015</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2E2A4C81-9843-4F97-94A2-C7B12D370867}"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0D3A03A2-9C10-4A8E-8FD4-38A93270FF07}" type="datetimeFigureOut">
              <a:rPr lang="fr-FR" smtClean="0">
                <a:solidFill>
                  <a:prstClr val="black">
                    <a:tint val="75000"/>
                  </a:prstClr>
                </a:solidFill>
              </a:rPr>
              <a:pPr/>
              <a:t>16/09/2015</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2E2A4C81-9843-4F97-94A2-C7B12D370867}"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D3A03A2-9C10-4A8E-8FD4-38A93270FF07}" type="datetimeFigureOut">
              <a:rPr lang="fr-FR" smtClean="0">
                <a:solidFill>
                  <a:prstClr val="black">
                    <a:tint val="75000"/>
                  </a:prstClr>
                </a:solidFill>
              </a:rPr>
              <a:pPr/>
              <a:t>16/09/2015</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2E2A4C81-9843-4F97-94A2-C7B12D370867}"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D3A03A2-9C10-4A8E-8FD4-38A93270FF07}" type="datetimeFigureOut">
              <a:rPr lang="fr-FR" smtClean="0">
                <a:solidFill>
                  <a:prstClr val="black">
                    <a:tint val="75000"/>
                  </a:prstClr>
                </a:solidFill>
              </a:rPr>
              <a:pPr/>
              <a:t>16/09/2015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E2A4C81-9843-4F97-94A2-C7B12D370867}"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B00CE8F-1E52-4ABA-AC18-FF58BBEFECCD}" type="datetimeFigureOut">
              <a:rPr lang="fr-FR" smtClean="0"/>
              <a:pPr/>
              <a:t>16/09/2015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866A08-0FE3-4E3E-A306-BFB75232BB34}"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D3A03A2-9C10-4A8E-8FD4-38A93270FF07}" type="datetimeFigureOut">
              <a:rPr lang="fr-FR" smtClean="0">
                <a:solidFill>
                  <a:prstClr val="black">
                    <a:tint val="75000"/>
                  </a:prstClr>
                </a:solidFill>
              </a:rPr>
              <a:pPr/>
              <a:t>16/09/2015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E2A4C81-9843-4F97-94A2-C7B12D370867}"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D3A03A2-9C10-4A8E-8FD4-38A93270FF07}" type="datetimeFigureOut">
              <a:rPr lang="fr-FR" smtClean="0">
                <a:solidFill>
                  <a:prstClr val="black">
                    <a:tint val="75000"/>
                  </a:prstClr>
                </a:solidFill>
              </a:rPr>
              <a:pPr/>
              <a:t>16/09/2015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E2A4C81-9843-4F97-94A2-C7B12D370867}"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D3A03A2-9C10-4A8E-8FD4-38A93270FF07}" type="datetimeFigureOut">
              <a:rPr lang="fr-FR" smtClean="0">
                <a:solidFill>
                  <a:prstClr val="black">
                    <a:tint val="75000"/>
                  </a:prstClr>
                </a:solidFill>
              </a:rPr>
              <a:pPr/>
              <a:t>16/09/2015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E2A4C81-9843-4F97-94A2-C7B12D370867}"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CB00CE8F-1E52-4ABA-AC18-FF58BBEFECCD}" type="datetimeFigureOut">
              <a:rPr lang="fr-FR" smtClean="0"/>
              <a:pPr/>
              <a:t>16/09/2015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866A08-0FE3-4E3E-A306-BFB75232BB34}"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B00CE8F-1E52-4ABA-AC18-FF58BBEFECCD}" type="datetimeFigureOut">
              <a:rPr lang="fr-FR" smtClean="0"/>
              <a:pPr/>
              <a:t>16/09/2015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866A08-0FE3-4E3E-A306-BFB75232BB34}"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B00CE8F-1E52-4ABA-AC18-FF58BBEFECCD}" type="datetimeFigureOut">
              <a:rPr lang="fr-FR" smtClean="0"/>
              <a:pPr/>
              <a:t>16/09/2015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F866A08-0FE3-4E3E-A306-BFB75232BB34}"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CB00CE8F-1E52-4ABA-AC18-FF58BBEFECCD}" type="datetimeFigureOut">
              <a:rPr lang="fr-FR" smtClean="0"/>
              <a:pPr/>
              <a:t>16/09/2015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F866A08-0FE3-4E3E-A306-BFB75232BB34}"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B00CE8F-1E52-4ABA-AC18-FF58BBEFECCD}" type="datetimeFigureOut">
              <a:rPr lang="fr-FR" smtClean="0"/>
              <a:pPr/>
              <a:t>16/09/2015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F866A08-0FE3-4E3E-A306-BFB75232BB3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B00CE8F-1E52-4ABA-AC18-FF58BBEFECCD}" type="datetimeFigureOut">
              <a:rPr lang="fr-FR" smtClean="0"/>
              <a:pPr/>
              <a:t>16/09/2015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866A08-0FE3-4E3E-A306-BFB75232BB34}"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B00CE8F-1E52-4ABA-AC18-FF58BBEFECCD}" type="datetimeFigureOut">
              <a:rPr lang="fr-FR" smtClean="0"/>
              <a:pPr/>
              <a:t>16/09/2015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866A08-0FE3-4E3E-A306-BFB75232BB34}"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00CE8F-1E52-4ABA-AC18-FF58BBEFECCD}" type="datetimeFigureOut">
              <a:rPr lang="fr-FR" smtClean="0"/>
              <a:pPr/>
              <a:t>16/09/2015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66A08-0FE3-4E3E-A306-BFB75232BB34}"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3A03A2-9C10-4A8E-8FD4-38A93270FF07}" type="datetimeFigureOut">
              <a:rPr lang="fr-FR" smtClean="0">
                <a:solidFill>
                  <a:prstClr val="black">
                    <a:tint val="75000"/>
                  </a:prstClr>
                </a:solidFill>
              </a:rPr>
              <a:pPr/>
              <a:t>16/09/2015</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A4C81-9843-4F97-94A2-C7B12D370867}" type="slidenum">
              <a:rPr lang="fr-FR" smtClean="0">
                <a:solidFill>
                  <a:prstClr val="black">
                    <a:tint val="75000"/>
                  </a:prstClr>
                </a:solidFill>
              </a:rPr>
              <a:pPr/>
              <a:t>‹N°›</a:t>
            </a:fld>
            <a:endParaRPr lang="fr-F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www.adpse.fr/juillet-2015-lannulation-du-permis-de-construire-dhambregie-definitivement-confirmee-par-le-conseil-detat/"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republicain-lorrain.fr/images/7B9432C0-8BE4-4D0C-A0AD-001B6AC8883E/LRL_v0_13b/l-europole-de-sarreguemines-a-hambach-doit-accueillir-hambregie-photo-rl.jpg"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hyperlink" Target="https://fr.wikipedia.org/wiki/%C3%89lastom%C3%A8re" TargetMode="External"/><Relationship Id="rId3" Type="http://schemas.openxmlformats.org/officeDocument/2006/relationships/hyperlink" Target="https://fr.wikipedia.org/wiki/Synth%C3%A8se_chimique" TargetMode="External"/><Relationship Id="rId7" Type="http://schemas.openxmlformats.org/officeDocument/2006/relationships/image" Target="../media/image3.png"/><Relationship Id="rId2" Type="http://schemas.openxmlformats.org/officeDocument/2006/relationships/hyperlink" Target="https://fr.wikipedia.org/wiki/Caoutchouc_(mat%C3%A9riau)" TargetMode="External"/><Relationship Id="rId1" Type="http://schemas.openxmlformats.org/officeDocument/2006/relationships/slideLayout" Target="../slideLayouts/slideLayout2.xml"/><Relationship Id="rId6" Type="http://schemas.openxmlformats.org/officeDocument/2006/relationships/hyperlink" Target="https://fr.wikipedia.org/wiki/Formule_semi-d%C3%A9velopp%C3%A9e" TargetMode="External"/><Relationship Id="rId11" Type="http://schemas.openxmlformats.org/officeDocument/2006/relationships/hyperlink" Target="https://fr.wikipedia.org/wiki/Pneumatique_(v%C3%A9hicule)" TargetMode="External"/><Relationship Id="rId5" Type="http://schemas.openxmlformats.org/officeDocument/2006/relationships/hyperlink" Target="https://fr.wikipedia.org/wiki/Buta-1,3-di%C3%A8ne" TargetMode="External"/><Relationship Id="rId10" Type="http://schemas.openxmlformats.org/officeDocument/2006/relationships/hyperlink" Target="https://fr.wikipedia.org/wiki/Polym%C3%A8re" TargetMode="External"/><Relationship Id="rId4" Type="http://schemas.openxmlformats.org/officeDocument/2006/relationships/hyperlink" Target="https://fr.wikipedia.org/wiki/Polym%C3%A9risation" TargetMode="External"/><Relationship Id="rId9" Type="http://schemas.openxmlformats.org/officeDocument/2006/relationships/hyperlink" Target="https://fr.wikipedia.org/wiki/D%C3%A9formation_%C3%A9lastiqu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actu-environnement.com/ae/news/infractions-environnement-transaction-penale-ordonnance-polices-speciales-17832.php4"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hyperlink" Target="file:///C:\wiki\Toux" TargetMode="External"/><Relationship Id="rId3" Type="http://schemas.openxmlformats.org/officeDocument/2006/relationships/hyperlink" Target="file:///C:\wiki\Rein" TargetMode="External"/><Relationship Id="rId7" Type="http://schemas.openxmlformats.org/officeDocument/2006/relationships/hyperlink" Target="file:///C:\wiki\%C5%92d%C3%A8me_aigu_du_poumon" TargetMode="External"/><Relationship Id="rId2" Type="http://schemas.openxmlformats.org/officeDocument/2006/relationships/hyperlink" Target="file:///C:\wiki\Poumon" TargetMode="External"/><Relationship Id="rId1" Type="http://schemas.openxmlformats.org/officeDocument/2006/relationships/slideLayout" Target="../slideLayouts/slideLayout2.xml"/><Relationship Id="rId6" Type="http://schemas.openxmlformats.org/officeDocument/2006/relationships/hyperlink" Target="file:///C:\wiki\&#197;&#146;d&#195;&#168;me_aigu_du_poumon" TargetMode="External"/><Relationship Id="rId11" Type="http://schemas.openxmlformats.org/officeDocument/2006/relationships/hyperlink" Target="file:///C:\wiki\Asth%C3%A9nie" TargetMode="External"/><Relationship Id="rId5" Type="http://schemas.openxmlformats.org/officeDocument/2006/relationships/hyperlink" Target="file:///C:\wiki\%C5%92il" TargetMode="External"/><Relationship Id="rId10" Type="http://schemas.openxmlformats.org/officeDocument/2006/relationships/hyperlink" Target="file:///C:\wiki\Vertige" TargetMode="External"/><Relationship Id="rId4" Type="http://schemas.openxmlformats.org/officeDocument/2006/relationships/hyperlink" Target="file:///C:\wiki\Cerveau" TargetMode="External"/><Relationship Id="rId9" Type="http://schemas.openxmlformats.org/officeDocument/2006/relationships/hyperlink" Target="file:///C:\wiki\N%C3%A9phrite_(m%C3%A9decine)" TargetMode="External"/></Relationships>
</file>

<file path=ppt/slides/_rels/slide6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fr.wikipedia.org/wiki/Mine_(gisement)" TargetMode="External"/><Relationship Id="rId2" Type="http://schemas.openxmlformats.org/officeDocument/2006/relationships/hyperlink" Target="https://fr.wikipedia.org/wiki/Silicate" TargetMode="External"/><Relationship Id="rId1" Type="http://schemas.openxmlformats.org/officeDocument/2006/relationships/slideLayout" Target="../slideLayouts/slideLayout2.xml"/><Relationship Id="rId6" Type="http://schemas.openxmlformats.org/officeDocument/2006/relationships/hyperlink" Target="https://fr.wikipedia.org/wiki/Saint-Gobain" TargetMode="External"/><Relationship Id="rId5" Type="http://schemas.openxmlformats.org/officeDocument/2006/relationships/hyperlink" Target="https://fr.wikipedia.org/wiki/Groupe_Eternit" TargetMode="External"/><Relationship Id="rId4" Type="http://schemas.openxmlformats.org/officeDocument/2006/relationships/hyperlink" Target="https://fr.wikipedia.org/wiki/Ignifuge"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fr.wikipedia.org/wiki/Pl%C3%A8vre" TargetMode="External"/><Relationship Id="rId2" Type="http://schemas.openxmlformats.org/officeDocument/2006/relationships/hyperlink" Target="https://fr.wikipedia.org/wiki/Alv%C3%A9ole_(anatomi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hyperlink" Target="https://fr.wikipedia.org/wiki/Tabac"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9512" y="4653136"/>
            <a:ext cx="7344816" cy="369332"/>
          </a:xfrm>
          <a:prstGeom prst="rect">
            <a:avLst/>
          </a:prstGeom>
        </p:spPr>
        <p:txBody>
          <a:bodyPr wrap="square">
            <a:spAutoFit/>
          </a:bodyPr>
          <a:lstStyle/>
          <a:p>
            <a:r>
              <a:rPr lang="fr-FR" dirty="0" smtClean="0">
                <a:latin typeface="+mj-lt"/>
              </a:rPr>
              <a:t> </a:t>
            </a:r>
            <a:endParaRPr lang="fr-FR" dirty="0">
              <a:latin typeface="+mj-lt"/>
            </a:endParaRPr>
          </a:p>
        </p:txBody>
      </p:sp>
      <p:sp>
        <p:nvSpPr>
          <p:cNvPr id="11" name="Rectangle 10"/>
          <p:cNvSpPr/>
          <p:nvPr/>
        </p:nvSpPr>
        <p:spPr>
          <a:xfrm>
            <a:off x="179512" y="4221088"/>
            <a:ext cx="7344816" cy="369332"/>
          </a:xfrm>
          <a:prstGeom prst="rect">
            <a:avLst/>
          </a:prstGeom>
        </p:spPr>
        <p:txBody>
          <a:bodyPr wrap="square">
            <a:spAutoFit/>
          </a:bodyPr>
          <a:lstStyle/>
          <a:p>
            <a:r>
              <a:rPr lang="fr-FR" dirty="0" smtClean="0">
                <a:latin typeface="+mj-lt"/>
              </a:rPr>
              <a:t> </a:t>
            </a:r>
            <a:endParaRPr lang="fr-FR"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564904"/>
            <a:ext cx="8496944" cy="1877437"/>
          </a:xfrm>
          <a:prstGeom prst="rect">
            <a:avLst/>
          </a:prstGeom>
        </p:spPr>
        <p:txBody>
          <a:bodyPr wrap="square">
            <a:spAutoFit/>
          </a:bodyPr>
          <a:lstStyle/>
          <a:p>
            <a:pPr lvl="0" eaLnBrk="0" fontAlgn="base" hangingPunct="0">
              <a:spcBef>
                <a:spcPct val="0"/>
              </a:spcBef>
              <a:spcAft>
                <a:spcPct val="0"/>
              </a:spcAft>
            </a:pPr>
            <a:endParaRPr lang="fr-FR" sz="800" dirty="0" smtClean="0">
              <a:latin typeface="Arial" pitchFamily="34" charset="0"/>
              <a:cs typeface="Arial" pitchFamily="34" charset="0"/>
            </a:endParaRPr>
          </a:p>
          <a:p>
            <a:pPr lvl="0" algn="ctr" eaLnBrk="0" fontAlgn="base" hangingPunct="0">
              <a:spcBef>
                <a:spcPct val="0"/>
              </a:spcBef>
              <a:spcAft>
                <a:spcPct val="0"/>
              </a:spcAft>
            </a:pPr>
            <a:endParaRPr lang="fr-FR" dirty="0" smtClean="0">
              <a:latin typeface="Arial" pitchFamily="34" charset="0"/>
              <a:ea typeface="Times New Roman" pitchFamily="18" charset="0"/>
              <a:cs typeface="Arial" pitchFamily="34" charset="0"/>
            </a:endParaRPr>
          </a:p>
          <a:p>
            <a:pPr lvl="0" algn="ctr" eaLnBrk="0" fontAlgn="base" hangingPunct="0">
              <a:spcBef>
                <a:spcPct val="0"/>
              </a:spcBef>
              <a:spcAft>
                <a:spcPct val="0"/>
              </a:spcAft>
            </a:pPr>
            <a:r>
              <a:rPr lang="fr-FR" dirty="0" smtClean="0">
                <a:latin typeface="Arial" pitchFamily="34" charset="0"/>
                <a:ea typeface="Times New Roman" pitchFamily="18" charset="0"/>
                <a:cs typeface="Arial" pitchFamily="34" charset="0"/>
              </a:rPr>
              <a:t>ADPSE, MIRABEL-LNE  et  ADELP</a:t>
            </a:r>
          </a:p>
          <a:p>
            <a:pPr lvl="0" algn="ctr" eaLnBrk="0" fontAlgn="base" hangingPunct="0">
              <a:spcBef>
                <a:spcPct val="0"/>
              </a:spcBef>
              <a:spcAft>
                <a:spcPct val="0"/>
              </a:spcAft>
            </a:pPr>
            <a:endParaRPr lang="fr-FR" dirty="0" smtClean="0">
              <a:latin typeface="Arial" pitchFamily="34" charset="0"/>
              <a:ea typeface="Times New Roman" pitchFamily="18" charset="0"/>
              <a:cs typeface="Arial" pitchFamily="34" charset="0"/>
            </a:endParaRPr>
          </a:p>
          <a:p>
            <a:pPr lvl="0" algn="ctr" eaLnBrk="0" fontAlgn="base" hangingPunct="0">
              <a:spcBef>
                <a:spcPct val="0"/>
              </a:spcBef>
              <a:spcAft>
                <a:spcPct val="0"/>
              </a:spcAft>
            </a:pPr>
            <a:r>
              <a:rPr lang="fr-FR" dirty="0" smtClean="0">
                <a:latin typeface="Arial" pitchFamily="34" charset="0"/>
                <a:ea typeface="Times New Roman" pitchFamily="18" charset="0"/>
                <a:cs typeface="Arial" pitchFamily="34" charset="0"/>
              </a:rPr>
              <a:t> (r</a:t>
            </a:r>
            <a:r>
              <a:rPr lang="fr-FR" dirty="0" smtClean="0">
                <a:ea typeface="Times New Roman" pitchFamily="18" charset="0"/>
                <a:cs typeface="Arial" pitchFamily="34" charset="0"/>
              </a:rPr>
              <a:t>é</a:t>
            </a:r>
            <a:r>
              <a:rPr lang="fr-FR" dirty="0" smtClean="0">
                <a:latin typeface="Arial" pitchFamily="34" charset="0"/>
                <a:ea typeface="Times New Roman" pitchFamily="18" charset="0"/>
                <a:cs typeface="Arial" pitchFamily="34" charset="0"/>
              </a:rPr>
              <a:t>unions d</a:t>
            </a:r>
            <a:r>
              <a:rPr lang="fr-FR" dirty="0" smtClean="0">
                <a:ea typeface="Times New Roman" pitchFamily="18" charset="0"/>
                <a:cs typeface="Arial" pitchFamily="34" charset="0"/>
              </a:rPr>
              <a:t>’</a:t>
            </a:r>
            <a:r>
              <a:rPr lang="fr-FR" dirty="0" smtClean="0">
                <a:latin typeface="Arial" pitchFamily="34" charset="0"/>
                <a:ea typeface="Times New Roman" pitchFamily="18" charset="0"/>
                <a:cs typeface="Arial" pitchFamily="34" charset="0"/>
              </a:rPr>
              <a:t>information, manifestations, recours juridiques) </a:t>
            </a:r>
          </a:p>
          <a:p>
            <a:pPr lvl="0" algn="ctr" eaLnBrk="0" fontAlgn="base" hangingPunct="0">
              <a:spcBef>
                <a:spcPct val="0"/>
              </a:spcBef>
              <a:spcAft>
                <a:spcPct val="0"/>
              </a:spcAft>
            </a:pPr>
            <a:endParaRPr lang="fr-FR" dirty="0" smtClean="0">
              <a:latin typeface="Arial" pitchFamily="34" charset="0"/>
              <a:ea typeface="Times New Roman" pitchFamily="18" charset="0"/>
              <a:cs typeface="Arial" pitchFamily="34" charset="0"/>
            </a:endParaRPr>
          </a:p>
          <a:p>
            <a:pPr lvl="0" algn="ctr" eaLnBrk="0" fontAlgn="base" hangingPunct="0">
              <a:spcBef>
                <a:spcPct val="0"/>
              </a:spcBef>
              <a:spcAft>
                <a:spcPct val="0"/>
              </a:spcAft>
            </a:pPr>
            <a:r>
              <a:rPr lang="fr-FR" dirty="0" smtClean="0">
                <a:latin typeface="Arial" pitchFamily="34" charset="0"/>
                <a:ea typeface="Times New Roman" pitchFamily="18" charset="0"/>
                <a:cs typeface="Arial" pitchFamily="34" charset="0"/>
              </a:rPr>
              <a:t>qui ont permis de stopper ce projet !</a:t>
            </a:r>
            <a:endParaRPr lang="fr-FR" dirty="0"/>
          </a:p>
        </p:txBody>
      </p:sp>
      <p:sp>
        <p:nvSpPr>
          <p:cNvPr id="3" name="Rectangle 2"/>
          <p:cNvSpPr/>
          <p:nvPr/>
        </p:nvSpPr>
        <p:spPr>
          <a:xfrm>
            <a:off x="1403648" y="1340768"/>
            <a:ext cx="6160661" cy="646331"/>
          </a:xfrm>
          <a:prstGeom prst="rect">
            <a:avLst/>
          </a:prstGeom>
        </p:spPr>
        <p:txBody>
          <a:bodyPr wrap="none">
            <a:spAutoFit/>
          </a:bodyPr>
          <a:lstStyle/>
          <a:p>
            <a:pPr algn="ctr" fontAlgn="base">
              <a:spcBef>
                <a:spcPct val="0"/>
              </a:spcBef>
              <a:spcAft>
                <a:spcPct val="0"/>
              </a:spcAft>
            </a:pPr>
            <a:r>
              <a:rPr lang="fr-FR" b="1" u="sng" dirty="0" smtClean="0">
                <a:solidFill>
                  <a:srgbClr val="000000"/>
                </a:solidFill>
                <a:latin typeface="Arial" pitchFamily="34" charset="0"/>
                <a:ea typeface="Times New Roman" pitchFamily="18" charset="0"/>
                <a:cs typeface="Arial" pitchFamily="34" charset="0"/>
              </a:rPr>
              <a:t>Les actions, menées depuis six ans ,</a:t>
            </a:r>
          </a:p>
          <a:p>
            <a:pPr algn="ctr" fontAlgn="base">
              <a:spcBef>
                <a:spcPct val="0"/>
              </a:spcBef>
              <a:spcAft>
                <a:spcPct val="0"/>
              </a:spcAft>
            </a:pPr>
            <a:r>
              <a:rPr lang="fr-FR" b="1" u="sng" dirty="0" smtClean="0">
                <a:solidFill>
                  <a:srgbClr val="000000"/>
                </a:solidFill>
                <a:latin typeface="Arial" pitchFamily="34" charset="0"/>
                <a:ea typeface="Times New Roman" pitchFamily="18" charset="0"/>
                <a:cs typeface="Arial" pitchFamily="34" charset="0"/>
              </a:rPr>
              <a:t>par les associations de protection de l’environnement: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95536" y="188640"/>
            <a:ext cx="5616624" cy="369332"/>
          </a:xfrm>
          <a:prstGeom prst="rect">
            <a:avLst/>
          </a:prstGeom>
          <a:noFill/>
        </p:spPr>
        <p:txBody>
          <a:bodyPr wrap="square" rtlCol="0">
            <a:spAutoFit/>
          </a:bodyPr>
          <a:lstStyle/>
          <a:p>
            <a:pPr lvl="0" fontAlgn="base">
              <a:spcBef>
                <a:spcPct val="0"/>
              </a:spcBef>
              <a:spcAft>
                <a:spcPct val="0"/>
              </a:spcAft>
            </a:pPr>
            <a:r>
              <a:rPr lang="fr-FR" b="1" u="sng" dirty="0" smtClean="0">
                <a:solidFill>
                  <a:srgbClr val="000000"/>
                </a:solidFill>
                <a:latin typeface="Arial" pitchFamily="34" charset="0"/>
                <a:ea typeface="Times New Roman" pitchFamily="18" charset="0"/>
                <a:cs typeface="Arial" pitchFamily="34" charset="0"/>
              </a:rPr>
              <a:t>Chronologie juridique.</a:t>
            </a:r>
            <a:r>
              <a:rPr lang="fr-FR" dirty="0" smtClean="0">
                <a:solidFill>
                  <a:srgbClr val="000000"/>
                </a:solidFill>
                <a:latin typeface="Arial" pitchFamily="34" charset="0"/>
                <a:ea typeface="Times New Roman" pitchFamily="18" charset="0"/>
                <a:cs typeface="Arial" pitchFamily="34" charset="0"/>
              </a:rPr>
              <a:t> </a:t>
            </a:r>
          </a:p>
        </p:txBody>
      </p:sp>
      <p:sp>
        <p:nvSpPr>
          <p:cNvPr id="4" name="ZoneTexte 3"/>
          <p:cNvSpPr txBox="1"/>
          <p:nvPr/>
        </p:nvSpPr>
        <p:spPr>
          <a:xfrm>
            <a:off x="971600" y="1484784"/>
            <a:ext cx="8172400" cy="923330"/>
          </a:xfrm>
          <a:prstGeom prst="rect">
            <a:avLst/>
          </a:prstGeom>
          <a:noFill/>
        </p:spPr>
        <p:txBody>
          <a:bodyPr wrap="square" rtlCol="0">
            <a:spAutoFit/>
          </a:bodyPr>
          <a:lstStyle/>
          <a:p>
            <a:pPr algn="ctr"/>
            <a:r>
              <a:rPr lang="fr-FR" dirty="0" smtClean="0"/>
              <a:t> </a:t>
            </a:r>
            <a:r>
              <a:rPr lang="fr-FR" dirty="0" smtClean="0">
                <a:solidFill>
                  <a:srgbClr val="FF0000"/>
                </a:solidFill>
              </a:rPr>
              <a:t>LNE , ADPSE et ADELP demandent au tribunal administratif de Strasbourg d’annuler  l’arrêté du </a:t>
            </a:r>
            <a:r>
              <a:rPr lang="fr-FR" b="1" dirty="0" smtClean="0">
                <a:solidFill>
                  <a:srgbClr val="FF0000"/>
                </a:solidFill>
              </a:rPr>
              <a:t>25 /06/2010,</a:t>
            </a:r>
            <a:r>
              <a:rPr lang="fr-FR" dirty="0" smtClean="0">
                <a:solidFill>
                  <a:srgbClr val="FF0000"/>
                </a:solidFill>
              </a:rPr>
              <a:t>par</a:t>
            </a:r>
            <a:r>
              <a:rPr lang="fr-FR" b="1" dirty="0" smtClean="0">
                <a:solidFill>
                  <a:srgbClr val="FF0000"/>
                </a:solidFill>
              </a:rPr>
              <a:t> </a:t>
            </a:r>
            <a:r>
              <a:rPr lang="fr-FR" dirty="0" smtClean="0">
                <a:solidFill>
                  <a:srgbClr val="FF0000"/>
                </a:solidFill>
              </a:rPr>
              <a:t>lequel le préfet de Moselle </a:t>
            </a:r>
          </a:p>
          <a:p>
            <a:pPr algn="ctr"/>
            <a:r>
              <a:rPr lang="fr-FR" dirty="0" smtClean="0">
                <a:solidFill>
                  <a:srgbClr val="FF0000"/>
                </a:solidFill>
              </a:rPr>
              <a:t>a délivré à la société Direct Energie un permis de construire de la centrale électrique.</a:t>
            </a:r>
            <a:endParaRPr lang="fr-FR" dirty="0">
              <a:solidFill>
                <a:srgbClr val="FF0000"/>
              </a:solidFill>
            </a:endParaRPr>
          </a:p>
        </p:txBody>
      </p:sp>
      <p:sp>
        <p:nvSpPr>
          <p:cNvPr id="5" name="ZoneTexte 4"/>
          <p:cNvSpPr txBox="1"/>
          <p:nvPr/>
        </p:nvSpPr>
        <p:spPr>
          <a:xfrm>
            <a:off x="323528" y="692696"/>
            <a:ext cx="5616624" cy="369332"/>
          </a:xfrm>
          <a:prstGeom prst="rect">
            <a:avLst/>
          </a:prstGeom>
          <a:noFill/>
        </p:spPr>
        <p:txBody>
          <a:bodyPr wrap="square" rtlCol="0">
            <a:spAutoFit/>
          </a:bodyPr>
          <a:lstStyle/>
          <a:p>
            <a:pPr>
              <a:buFont typeface="Arial" pitchFamily="34" charset="0"/>
              <a:buChar char="•"/>
            </a:pPr>
            <a:r>
              <a:rPr lang="fr-FR" b="1" dirty="0" smtClean="0"/>
              <a:t>2008</a:t>
            </a:r>
            <a:r>
              <a:rPr lang="fr-FR" dirty="0" smtClean="0"/>
              <a:t>: </a:t>
            </a:r>
            <a:r>
              <a:rPr lang="fr-FR" u="sng" dirty="0" smtClean="0"/>
              <a:t>demande d’autorisation  </a:t>
            </a:r>
            <a:r>
              <a:rPr lang="fr-FR" dirty="0" smtClean="0"/>
              <a:t>de construire .</a:t>
            </a:r>
            <a:endParaRPr lang="fr-FR" dirty="0"/>
          </a:p>
        </p:txBody>
      </p:sp>
      <p:sp>
        <p:nvSpPr>
          <p:cNvPr id="6" name="ZoneTexte 5"/>
          <p:cNvSpPr txBox="1"/>
          <p:nvPr/>
        </p:nvSpPr>
        <p:spPr>
          <a:xfrm>
            <a:off x="323528" y="1052736"/>
            <a:ext cx="8820472" cy="369332"/>
          </a:xfrm>
          <a:prstGeom prst="rect">
            <a:avLst/>
          </a:prstGeom>
          <a:noFill/>
        </p:spPr>
        <p:txBody>
          <a:bodyPr wrap="square" rtlCol="0">
            <a:spAutoFit/>
          </a:bodyPr>
          <a:lstStyle/>
          <a:p>
            <a:pPr>
              <a:buFont typeface="Arial" pitchFamily="34" charset="0"/>
              <a:buChar char="•"/>
            </a:pPr>
            <a:r>
              <a:rPr lang="fr-FR" b="1" dirty="0" smtClean="0"/>
              <a:t>2010</a:t>
            </a:r>
            <a:r>
              <a:rPr lang="fr-FR" dirty="0" smtClean="0"/>
              <a:t> : </a:t>
            </a:r>
            <a:r>
              <a:rPr lang="fr-FR" u="sng" dirty="0" smtClean="0"/>
              <a:t>autorisation préfectorale </a:t>
            </a:r>
            <a:r>
              <a:rPr lang="fr-FR" dirty="0" smtClean="0"/>
              <a:t>en dépit de </a:t>
            </a:r>
            <a:r>
              <a:rPr lang="fr-FR" u="sng" dirty="0" smtClean="0"/>
              <a:t>l’avis défavorable </a:t>
            </a:r>
            <a:r>
              <a:rPr lang="fr-FR" dirty="0" smtClean="0"/>
              <a:t>du commissaire-enquêteur.</a:t>
            </a:r>
            <a:endParaRPr lang="fr-FR" dirty="0"/>
          </a:p>
        </p:txBody>
      </p:sp>
      <p:sp>
        <p:nvSpPr>
          <p:cNvPr id="7" name="ZoneTexte 6"/>
          <p:cNvSpPr txBox="1"/>
          <p:nvPr/>
        </p:nvSpPr>
        <p:spPr>
          <a:xfrm>
            <a:off x="1403648" y="2492896"/>
            <a:ext cx="7128792" cy="923330"/>
          </a:xfrm>
          <a:prstGeom prst="rect">
            <a:avLst/>
          </a:prstGeom>
          <a:noFill/>
        </p:spPr>
        <p:txBody>
          <a:bodyPr wrap="square" rtlCol="0">
            <a:spAutoFit/>
          </a:bodyPr>
          <a:lstStyle/>
          <a:p>
            <a:r>
              <a:rPr lang="fr-FR" u="sng" dirty="0" smtClean="0"/>
              <a:t>permis de construire annulé </a:t>
            </a:r>
            <a:r>
              <a:rPr lang="fr-FR" dirty="0" smtClean="0"/>
              <a:t>par le tribunal administratif</a:t>
            </a:r>
          </a:p>
          <a:p>
            <a:r>
              <a:rPr lang="fr-FR" dirty="0" smtClean="0"/>
              <a:t>Tout le dossier  </a:t>
            </a:r>
            <a:r>
              <a:rPr lang="fr-FR" dirty="0" err="1" smtClean="0"/>
              <a:t>Hambrégie</a:t>
            </a:r>
            <a:r>
              <a:rPr lang="fr-FR" dirty="0" smtClean="0"/>
              <a:t> reposait sur une modification du PLU. </a:t>
            </a:r>
          </a:p>
          <a:p>
            <a:r>
              <a:rPr lang="fr-FR" dirty="0" smtClean="0"/>
              <a:t>Celle-ci étant jugée illégale, le permis de construire s’est envolé !</a:t>
            </a:r>
            <a:endParaRPr lang="fr-FR" dirty="0"/>
          </a:p>
        </p:txBody>
      </p:sp>
      <p:sp>
        <p:nvSpPr>
          <p:cNvPr id="8" name="ZoneTexte 7"/>
          <p:cNvSpPr txBox="1"/>
          <p:nvPr/>
        </p:nvSpPr>
        <p:spPr>
          <a:xfrm>
            <a:off x="323528" y="3429000"/>
            <a:ext cx="8568952" cy="923330"/>
          </a:xfrm>
          <a:prstGeom prst="rect">
            <a:avLst/>
          </a:prstGeom>
          <a:noFill/>
        </p:spPr>
        <p:txBody>
          <a:bodyPr wrap="square" rtlCol="0">
            <a:spAutoFit/>
          </a:bodyPr>
          <a:lstStyle/>
          <a:p>
            <a:pPr>
              <a:buFont typeface="Arial" pitchFamily="34" charset="0"/>
              <a:buChar char="•"/>
            </a:pPr>
            <a:r>
              <a:rPr lang="fr-FR" b="1" dirty="0" smtClean="0"/>
              <a:t>2014</a:t>
            </a:r>
            <a:r>
              <a:rPr lang="fr-FR" dirty="0" smtClean="0"/>
              <a:t>:       La cours administrative d’appel de Nancy </a:t>
            </a:r>
            <a:r>
              <a:rPr lang="fr-FR" u="sng" dirty="0" smtClean="0"/>
              <a:t>a rejeté la requête </a:t>
            </a:r>
            <a:r>
              <a:rPr lang="fr-FR" dirty="0" smtClean="0"/>
              <a:t>de la société D.E</a:t>
            </a:r>
          </a:p>
          <a:p>
            <a:r>
              <a:rPr lang="fr-FR" dirty="0" smtClean="0"/>
              <a:t>                  demandant l’annulation du jugement de 2012 ainsi que</a:t>
            </a:r>
          </a:p>
          <a:p>
            <a:r>
              <a:rPr lang="fr-FR" dirty="0" smtClean="0"/>
              <a:t>                    l’annulation de la  demande présentée par les associations.  </a:t>
            </a:r>
            <a:endParaRPr lang="fr-FR" dirty="0"/>
          </a:p>
        </p:txBody>
      </p:sp>
      <p:sp>
        <p:nvSpPr>
          <p:cNvPr id="9" name="ZoneTexte 8"/>
          <p:cNvSpPr txBox="1"/>
          <p:nvPr/>
        </p:nvSpPr>
        <p:spPr>
          <a:xfrm>
            <a:off x="395536" y="4437112"/>
            <a:ext cx="6984776" cy="923330"/>
          </a:xfrm>
          <a:prstGeom prst="rect">
            <a:avLst/>
          </a:prstGeom>
          <a:noFill/>
        </p:spPr>
        <p:txBody>
          <a:bodyPr wrap="square" rtlCol="0">
            <a:spAutoFit/>
          </a:bodyPr>
          <a:lstStyle/>
          <a:p>
            <a:pPr>
              <a:buFont typeface="Arial" pitchFamily="34" charset="0"/>
              <a:buChar char="•"/>
            </a:pPr>
            <a:r>
              <a:rPr lang="fr-FR" b="1" dirty="0" smtClean="0"/>
              <a:t>2014</a:t>
            </a:r>
            <a:r>
              <a:rPr lang="fr-FR" dirty="0" smtClean="0"/>
              <a:t>: </a:t>
            </a:r>
            <a:r>
              <a:rPr lang="fr-FR" u="sng" dirty="0" smtClean="0"/>
              <a:t>Pourvoi de D.E. au Conseil d’Etat </a:t>
            </a:r>
            <a:r>
              <a:rPr lang="fr-FR" dirty="0" smtClean="0"/>
              <a:t>qui demande:</a:t>
            </a:r>
          </a:p>
          <a:p>
            <a:pPr lvl="2">
              <a:buFont typeface="Wingdings" pitchFamily="2" charset="2"/>
              <a:buChar char="ü"/>
            </a:pPr>
            <a:r>
              <a:rPr lang="fr-FR" dirty="0" smtClean="0"/>
              <a:t>d’annuler l’arrêté de la cours d’Appel de Nancy</a:t>
            </a:r>
          </a:p>
          <a:p>
            <a:pPr lvl="2">
              <a:buFont typeface="Wingdings" pitchFamily="2" charset="2"/>
              <a:buChar char="ü"/>
            </a:pPr>
            <a:r>
              <a:rPr lang="fr-FR" dirty="0" smtClean="0"/>
              <a:t>4500 € de dommage et intérêt à LNE et ADELP</a:t>
            </a:r>
            <a:endParaRPr lang="fr-FR" dirty="0"/>
          </a:p>
        </p:txBody>
      </p:sp>
      <p:sp>
        <p:nvSpPr>
          <p:cNvPr id="10" name="ZoneTexte 9"/>
          <p:cNvSpPr txBox="1"/>
          <p:nvPr/>
        </p:nvSpPr>
        <p:spPr>
          <a:xfrm>
            <a:off x="395536" y="5517232"/>
            <a:ext cx="8064896" cy="369332"/>
          </a:xfrm>
          <a:prstGeom prst="rect">
            <a:avLst/>
          </a:prstGeom>
          <a:noFill/>
          <a:ln>
            <a:solidFill>
              <a:srgbClr val="FF0000"/>
            </a:solidFill>
          </a:ln>
        </p:spPr>
        <p:txBody>
          <a:bodyPr wrap="square" rtlCol="0">
            <a:spAutoFit/>
          </a:bodyPr>
          <a:lstStyle/>
          <a:p>
            <a:pPr>
              <a:buFont typeface="Arial" pitchFamily="34" charset="0"/>
              <a:buChar char="•"/>
            </a:pPr>
            <a:r>
              <a:rPr lang="fr-FR" b="1" dirty="0" smtClean="0">
                <a:solidFill>
                  <a:srgbClr val="FF0000"/>
                </a:solidFill>
              </a:rPr>
              <a:t>2015: Décision du Conseil d’Etat: Le pourvoi de la société D.E. n’est pas admis</a:t>
            </a:r>
            <a:endParaRPr lang="fr-FR" b="1" dirty="0">
              <a:solidFill>
                <a:srgbClr val="FF0000"/>
              </a:solidFill>
            </a:endParaRPr>
          </a:p>
        </p:txBody>
      </p:sp>
      <p:sp>
        <p:nvSpPr>
          <p:cNvPr id="11" name="Rectangle 1"/>
          <p:cNvSpPr>
            <a:spLocks noChangeArrowheads="1"/>
          </p:cNvSpPr>
          <p:nvPr/>
        </p:nvSpPr>
        <p:spPr bwMode="auto">
          <a:xfrm>
            <a:off x="179512" y="6027003"/>
            <a:ext cx="806489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hlinkClick r:id="rId2" tooltip="Juillet 2015 : L’annulation du permis de construire d’Hambregie définitivement confirmée par le Conseil d’Etat"/>
              </a:rPr>
              <a:t>Conséquence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hlinkClick r:id="rId2" tooltip="Juillet 2015 : L’annulation du permis de construire d’Hambregie définitivement confirmée par le Conseil d’Etat"/>
              </a:rPr>
              <a:t>L</a:t>
            </a:r>
            <a:r>
              <a:rPr kumimoji="0" lang="fr-FR" sz="1600" b="1" i="0" u="none" strike="noStrike" cap="none" normalizeH="0" baseline="0" dirty="0" smtClean="0">
                <a:ln>
                  <a:noFill/>
                </a:ln>
                <a:solidFill>
                  <a:srgbClr val="000000"/>
                </a:solidFill>
                <a:effectLst/>
                <a:latin typeface="Calibri"/>
                <a:ea typeface="Times New Roman" pitchFamily="18" charset="0"/>
                <a:cs typeface="Arial" pitchFamily="34" charset="0"/>
                <a:hlinkClick r:id="rId2" tooltip="Juillet 2015 : L’annulation du permis de construire d’Hambregie définitivement confirmée par le Conseil d’Etat"/>
              </a:rPr>
              <a:t>’</a:t>
            </a:r>
            <a:r>
              <a:rPr kumimoji="0" lang="fr-FR"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hlinkClick r:id="rId2" tooltip="Juillet 2015 : L’annulation du permis de construire d’Hambregie définitivement confirmée par le Conseil d’Etat"/>
              </a:rPr>
              <a:t>annulation du permis de construire de l</a:t>
            </a:r>
            <a:r>
              <a:rPr kumimoji="0" lang="fr-FR" sz="1600" b="1" i="0" u="none" strike="noStrike" cap="none" normalizeH="0" baseline="0" dirty="0" smtClean="0">
                <a:ln>
                  <a:noFill/>
                </a:ln>
                <a:solidFill>
                  <a:srgbClr val="000000"/>
                </a:solidFill>
                <a:effectLst/>
                <a:latin typeface="Calibri"/>
                <a:ea typeface="Times New Roman" pitchFamily="18" charset="0"/>
                <a:cs typeface="Arial" pitchFamily="34" charset="0"/>
                <a:hlinkClick r:id="rId2" tooltip="Juillet 2015 : L’annulation du permis de construire d’Hambregie définitivement confirmée par le Conseil d’Etat"/>
              </a:rPr>
              <a:t>’</a:t>
            </a:r>
            <a:r>
              <a:rPr kumimoji="0" lang="fr-FR"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hlinkClick r:id="rId2" tooltip="Juillet 2015 : L’annulation du permis de construire d’Hambregie définitivement confirmée par le Conseil d’Etat"/>
              </a:rPr>
              <a:t>usine </a:t>
            </a:r>
            <a:r>
              <a:rPr kumimoji="0" lang="fr-FR" sz="1600" b="1" i="0" u="none" strike="noStrike" cap="none" normalizeH="0" baseline="0" dirty="0" smtClean="0">
                <a:ln>
                  <a:noFill/>
                </a:ln>
                <a:solidFill>
                  <a:srgbClr val="000000"/>
                </a:solidFill>
                <a:effectLst/>
                <a:latin typeface="Calibri"/>
                <a:ea typeface="Times New Roman" pitchFamily="18" charset="0"/>
                <a:cs typeface="Arial" pitchFamily="34" charset="0"/>
                <a:hlinkClick r:id="rId2" tooltip="Juillet 2015 : L’annulation du permis de construire d’Hambregie définitivement confirmée par le Conseil d’Etat"/>
              </a:rPr>
              <a:t>« </a:t>
            </a:r>
            <a:r>
              <a:rPr kumimoji="0" lang="fr-FR" sz="16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hlinkClick r:id="rId2" tooltip="Juillet 2015 : L’annulation du permis de construire d’Hambregie définitivement confirmée par le Conseil d’Etat"/>
              </a:rPr>
              <a:t>Hambr</a:t>
            </a:r>
            <a:r>
              <a:rPr kumimoji="0" lang="fr-FR" sz="1600" b="1" i="0" u="none" strike="noStrike" cap="none" normalizeH="0" baseline="0" dirty="0" err="1" smtClean="0">
                <a:ln>
                  <a:noFill/>
                </a:ln>
                <a:solidFill>
                  <a:srgbClr val="000000"/>
                </a:solidFill>
                <a:effectLst/>
                <a:latin typeface="Calibri"/>
                <a:ea typeface="Times New Roman" pitchFamily="18" charset="0"/>
                <a:cs typeface="Arial" pitchFamily="34" charset="0"/>
                <a:hlinkClick r:id="rId2" tooltip="Juillet 2015 : L’annulation du permis de construire d’Hambregie définitivement confirmée par le Conseil d’Etat"/>
              </a:rPr>
              <a:t>é</a:t>
            </a:r>
            <a:r>
              <a:rPr kumimoji="0" lang="fr-FR" sz="16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hlinkClick r:id="rId2" tooltip="Juillet 2015 : L’annulation du permis de construire d’Hambregie définitivement confirmée par le Conseil d’Etat"/>
              </a:rPr>
              <a:t>gie</a:t>
            </a:r>
            <a:r>
              <a:rPr kumimoji="0" lang="fr-FR" sz="1600" b="1" i="0" u="none" strike="noStrike" cap="none" normalizeH="0" baseline="0" dirty="0" smtClean="0">
                <a:ln>
                  <a:noFill/>
                </a:ln>
                <a:solidFill>
                  <a:srgbClr val="000000"/>
                </a:solidFill>
                <a:effectLst/>
                <a:latin typeface="Calibri"/>
                <a:ea typeface="Times New Roman" pitchFamily="18" charset="0"/>
                <a:cs typeface="Arial" pitchFamily="34" charset="0"/>
                <a:hlinkClick r:id="rId2" tooltip="Juillet 2015 : L’annulation du permis de construire d’Hambregie définitivement confirmée par le Conseil d’Etat"/>
              </a:rPr>
              <a:t> »</a:t>
            </a:r>
            <a:r>
              <a:rPr kumimoji="0" lang="fr-FR"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hlinkClick r:id="rId2" tooltip="Juillet 2015 : L’annulation du permis de construire d’Hambregie définitivement confirmée par le Conseil d’Etat"/>
              </a:rPr>
              <a:t> d</a:t>
            </a:r>
            <a:r>
              <a:rPr kumimoji="0" lang="fr-FR" sz="1600" b="1" i="0" u="none" strike="noStrike" cap="none" normalizeH="0" baseline="0" dirty="0" smtClean="0">
                <a:ln>
                  <a:noFill/>
                </a:ln>
                <a:solidFill>
                  <a:srgbClr val="000000"/>
                </a:solidFill>
                <a:effectLst/>
                <a:latin typeface="Calibri"/>
                <a:ea typeface="Times New Roman" pitchFamily="18" charset="0"/>
                <a:cs typeface="Arial" pitchFamily="34" charset="0"/>
                <a:hlinkClick r:id="rId2" tooltip="Juillet 2015 : L’annulation du permis de construire d’Hambregie définitivement confirmée par le Conseil d’Etat"/>
              </a:rPr>
              <a:t>é</a:t>
            </a:r>
            <a:r>
              <a:rPr kumimoji="0" lang="fr-FR"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hlinkClick r:id="rId2" tooltip="Juillet 2015 : L’annulation du permis de construire d’Hambregie définitivement confirmée par le Conseil d’Etat"/>
              </a:rPr>
              <a:t>finitivement confirm</a:t>
            </a:r>
            <a:r>
              <a:rPr kumimoji="0" lang="fr-FR" sz="1600" b="1" i="0" u="none" strike="noStrike" cap="none" normalizeH="0" baseline="0" dirty="0" smtClean="0">
                <a:ln>
                  <a:noFill/>
                </a:ln>
                <a:solidFill>
                  <a:srgbClr val="000000"/>
                </a:solidFill>
                <a:effectLst/>
                <a:latin typeface="Calibri"/>
                <a:ea typeface="Times New Roman" pitchFamily="18" charset="0"/>
                <a:cs typeface="Arial" pitchFamily="34" charset="0"/>
                <a:hlinkClick r:id="rId2" tooltip="Juillet 2015 : L’annulation du permis de construire d’Hambregie définitivement confirmée par le Conseil d’Etat"/>
              </a:rPr>
              <a:t>é</a:t>
            </a:r>
            <a:r>
              <a:rPr kumimoji="0" lang="fr-FR"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hlinkClick r:id="rId2" tooltip="Juillet 2015 : L’annulation du permis de construire d’Hambregie définitivement confirmée par le Conseil d’Etat"/>
              </a:rPr>
              <a:t>e par le Conseil d</a:t>
            </a:r>
            <a:r>
              <a:rPr kumimoji="0" lang="fr-FR" sz="1600" b="1" i="0" u="none" strike="noStrike" cap="none" normalizeH="0" baseline="0" dirty="0" smtClean="0">
                <a:ln>
                  <a:noFill/>
                </a:ln>
                <a:solidFill>
                  <a:srgbClr val="000000"/>
                </a:solidFill>
                <a:effectLst/>
                <a:latin typeface="Calibri"/>
                <a:ea typeface="Times New Roman" pitchFamily="18" charset="0"/>
                <a:cs typeface="Arial" pitchFamily="34" charset="0"/>
                <a:hlinkClick r:id="rId2" tooltip="Juillet 2015 : L’annulation du permis de construire d’Hambregie définitivement confirmée par le Conseil d’Etat"/>
              </a:rPr>
              <a:t>’</a:t>
            </a:r>
            <a:r>
              <a:rPr kumimoji="0" lang="fr-FR" sz="16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hlinkClick r:id="rId2" tooltip="Juillet 2015 : L’annulation du permis de construire d’Hambregie définitivement confirmée par le Conseil d’Etat"/>
              </a:rPr>
              <a:t>Etat</a:t>
            </a:r>
            <a:r>
              <a:rPr kumimoji="0" lang="fr-FR" sz="1600" b="0" i="0" u="none" strike="noStrike" cap="none" normalizeH="0" baseline="0" dirty="0" err="1" smtClean="0">
                <a:ln>
                  <a:noFill/>
                </a:ln>
                <a:solidFill>
                  <a:srgbClr val="636363"/>
                </a:solidFill>
                <a:effectLst/>
                <a:latin typeface="Arial" pitchFamily="34" charset="0"/>
                <a:ea typeface="Times New Roman" pitchFamily="18" charset="0"/>
                <a:cs typeface="Arial" pitchFamily="34" charset="0"/>
              </a:rPr>
              <a:t>t</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p:nvPr/>
        </p:nvSpPr>
        <p:spPr>
          <a:xfrm>
            <a:off x="323528" y="2492896"/>
            <a:ext cx="849913" cy="369332"/>
          </a:xfrm>
          <a:prstGeom prst="rect">
            <a:avLst/>
          </a:prstGeom>
        </p:spPr>
        <p:txBody>
          <a:bodyPr wrap="none">
            <a:spAutoFit/>
          </a:bodyPr>
          <a:lstStyle/>
          <a:p>
            <a:pPr>
              <a:buFont typeface="Arial" pitchFamily="34" charset="0"/>
              <a:buChar char="•"/>
            </a:pPr>
            <a:r>
              <a:rPr lang="fr-FR" b="1" dirty="0" smtClean="0">
                <a:solidFill>
                  <a:prstClr val="black"/>
                </a:solidFill>
              </a:rPr>
              <a:t>2012:</a:t>
            </a:r>
            <a:r>
              <a:rPr lang="fr-FR" dirty="0" smtClean="0">
                <a:solidFill>
                  <a:prstClr val="black"/>
                </a:solidFill>
              </a:rPr>
              <a:t>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animBg="1"/>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2996952"/>
            <a:ext cx="7992888" cy="1754326"/>
          </a:xfrm>
          <a:prstGeom prst="rect">
            <a:avLst/>
          </a:prstGeom>
        </p:spPr>
        <p:txBody>
          <a:bodyPr wrap="square">
            <a:spAutoFit/>
          </a:bodyPr>
          <a:lstStyle/>
          <a:p>
            <a:pPr algn="ctr" hangingPunct="0"/>
            <a:r>
              <a:rPr lang="fr-FR" b="1" dirty="0" smtClean="0">
                <a:solidFill>
                  <a:srgbClr val="FF0000"/>
                </a:solidFill>
              </a:rPr>
              <a:t>Ceci étant , les avocats de l’association ADPSE </a:t>
            </a:r>
          </a:p>
          <a:p>
            <a:pPr algn="ctr" hangingPunct="0"/>
            <a:r>
              <a:rPr lang="fr-FR" b="1" dirty="0" smtClean="0">
                <a:solidFill>
                  <a:srgbClr val="FF0000"/>
                </a:solidFill>
              </a:rPr>
              <a:t>signalent </a:t>
            </a:r>
            <a:r>
              <a:rPr lang="fr-FR" b="1" u="sng" dirty="0" smtClean="0">
                <a:solidFill>
                  <a:srgbClr val="FF0000"/>
                </a:solidFill>
              </a:rPr>
              <a:t>des manquements dans les procédures </a:t>
            </a:r>
          </a:p>
          <a:p>
            <a:pPr algn="ctr" hangingPunct="0"/>
            <a:r>
              <a:rPr lang="fr-FR" b="1" dirty="0" smtClean="0">
                <a:solidFill>
                  <a:srgbClr val="FF0000"/>
                </a:solidFill>
              </a:rPr>
              <a:t>ayant rejeté l’autorisation de délivrer le permis de construire!</a:t>
            </a:r>
          </a:p>
          <a:p>
            <a:pPr algn="ctr" hangingPunct="0"/>
            <a:endParaRPr lang="fr-FR" b="1" dirty="0" smtClean="0">
              <a:solidFill>
                <a:srgbClr val="FF0000"/>
              </a:solidFill>
            </a:endParaRPr>
          </a:p>
          <a:p>
            <a:pPr algn="ctr" hangingPunct="0"/>
            <a:endParaRPr lang="fr-FR" b="1" dirty="0" smtClean="0">
              <a:solidFill>
                <a:srgbClr val="FF0000"/>
              </a:solidFill>
            </a:endParaRPr>
          </a:p>
          <a:p>
            <a:pPr algn="ctr" hangingPunct="0"/>
            <a:r>
              <a:rPr lang="fr-FR" b="1" dirty="0" smtClean="0">
                <a:solidFill>
                  <a:srgbClr val="FF0000"/>
                </a:solidFill>
              </a:rPr>
              <a:t>Donc à suivre…… </a:t>
            </a:r>
            <a:endParaRPr lang="fr-FR" b="1" dirty="0">
              <a:solidFill>
                <a:srgbClr val="FF0000"/>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L’Europôle de Sarreguemines,  à Hambach, doit accueillir Hambrégie. Photo RL">
            <a:hlinkClick r:id="rId2" tooltip="&quot;L’Europôle de Sarreguemines,  à Hambach, doit accueillir Hambrégie. Photo RL&quot;"/>
          </p:cNvPr>
          <p:cNvPicPr/>
          <p:nvPr/>
        </p:nvPicPr>
        <p:blipFill>
          <a:blip r:embed="rId3" cstate="print"/>
          <a:srcRect/>
          <a:stretch>
            <a:fillRect/>
          </a:stretch>
        </p:blipFill>
        <p:spPr bwMode="auto">
          <a:xfrm>
            <a:off x="1691680" y="332656"/>
            <a:ext cx="4673826" cy="4838700"/>
          </a:xfrm>
          <a:prstGeom prst="rect">
            <a:avLst/>
          </a:prstGeom>
          <a:noFill/>
          <a:ln w="9525">
            <a:noFill/>
            <a:miter lim="800000"/>
            <a:headEnd/>
            <a:tailEnd/>
          </a:ln>
        </p:spPr>
      </p:pic>
      <p:sp>
        <p:nvSpPr>
          <p:cNvPr id="4097" name="Rectangle 1"/>
          <p:cNvSpPr>
            <a:spLocks noChangeArrowheads="1"/>
          </p:cNvSpPr>
          <p:nvPr/>
        </p:nvSpPr>
        <p:spPr bwMode="auto">
          <a:xfrm>
            <a:off x="1619672" y="5733256"/>
            <a:ext cx="590364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 avancement des travaux de terrassement pour accueillir l’usine, baptisée </a:t>
            </a:r>
            <a:r>
              <a:rPr kumimoji="0" lang="fr-FR" sz="160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Hambrégie</a:t>
            </a:r>
            <a:r>
              <a:rPr kumimoji="0" lang="fr-FR" sz="16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était déjà conséquent !</a:t>
            </a:r>
            <a:endParaRPr kumimoji="0" lang="fr-FR" sz="18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95536" y="1897088"/>
            <a:ext cx="8352928" cy="2246769"/>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fr-FR" sz="2000" b="1" i="0" u="none" strike="noStrike" cap="none" normalizeH="0" baseline="0" dirty="0" smtClean="0">
                <a:ln>
                  <a:noFill/>
                </a:ln>
                <a:solidFill>
                  <a:srgbClr val="FF0000"/>
                </a:solidFill>
                <a:effectLst/>
                <a:latin typeface="Comic Sans MS" pitchFamily="66" charset="0"/>
                <a:ea typeface="Calibri" pitchFamily="34" charset="0"/>
                <a:cs typeface="Arial" pitchFamily="34" charset="0"/>
              </a:rPr>
              <a:t>Signature de la charte de qualité environnementale</a:t>
            </a:r>
          </a:p>
          <a:p>
            <a:pPr lvl="0" algn="ctr" fontAlgn="base">
              <a:spcBef>
                <a:spcPct val="0"/>
              </a:spcBef>
              <a:spcAft>
                <a:spcPct val="0"/>
              </a:spcAft>
            </a:pPr>
            <a:r>
              <a:rPr kumimoji="0" lang="fr-FR" sz="2000" b="1" i="0" u="none" strike="noStrike" cap="none" normalizeH="0" baseline="0" dirty="0" smtClean="0">
                <a:ln>
                  <a:noFill/>
                </a:ln>
                <a:solidFill>
                  <a:srgbClr val="FF0000"/>
                </a:solidFill>
                <a:effectLst/>
                <a:latin typeface="Comic Sans MS" pitchFamily="66" charset="0"/>
                <a:ea typeface="Calibri" pitchFamily="34" charset="0"/>
                <a:cs typeface="Arial" pitchFamily="34" charset="0"/>
              </a:rPr>
              <a:t> « Objectifs durables HQE »</a:t>
            </a:r>
          </a:p>
          <a:p>
            <a:pPr lvl="0" algn="ctr" fontAlgn="base">
              <a:spcBef>
                <a:spcPct val="0"/>
              </a:spcBef>
              <a:spcAft>
                <a:spcPct val="0"/>
              </a:spcAft>
            </a:pPr>
            <a:r>
              <a:rPr kumimoji="0" lang="fr-FR" sz="2000" b="1" i="0" u="none" strike="noStrike" cap="none" normalizeH="0" baseline="0" dirty="0" smtClean="0">
                <a:ln>
                  <a:noFill/>
                </a:ln>
                <a:solidFill>
                  <a:srgbClr val="FF0000"/>
                </a:solidFill>
                <a:effectLst/>
                <a:latin typeface="Comic Sans MS" pitchFamily="66" charset="0"/>
                <a:ea typeface="Calibri" pitchFamily="34" charset="0"/>
                <a:cs typeface="Arial" pitchFamily="34" charset="0"/>
              </a:rPr>
              <a:t> mise en place dans le cadre du Centre Commercial B’EST              de Farébersviller.</a:t>
            </a:r>
          </a:p>
          <a:p>
            <a:pPr lvl="0" algn="ctr" fontAlgn="base">
              <a:spcBef>
                <a:spcPct val="0"/>
              </a:spcBef>
              <a:spcAft>
                <a:spcPct val="0"/>
              </a:spcAft>
            </a:pPr>
            <a:endParaRPr kumimoji="0" lang="fr-FR" sz="2000" b="1" i="0" u="none" strike="noStrike" cap="none" normalizeH="0" baseline="0" dirty="0" smtClean="0">
              <a:ln>
                <a:noFill/>
              </a:ln>
              <a:solidFill>
                <a:srgbClr val="FF0000"/>
              </a:solidFill>
              <a:effectLst/>
              <a:latin typeface="Comic Sans MS" pitchFamily="66" charset="0"/>
              <a:ea typeface="Calibri" pitchFamily="34" charset="0"/>
              <a:cs typeface="Arial" pitchFamily="34" charset="0"/>
            </a:endParaRPr>
          </a:p>
          <a:p>
            <a:pPr lvl="0" algn="ctr" fontAlgn="base">
              <a:spcBef>
                <a:spcPct val="0"/>
              </a:spcBef>
              <a:spcAft>
                <a:spcPct val="0"/>
              </a:spcAft>
            </a:pPr>
            <a:r>
              <a:rPr kumimoji="0" lang="fr-FR" sz="2000" b="1" i="0" u="none" strike="noStrike" cap="none" normalizeH="0" baseline="0" dirty="0" smtClean="0">
                <a:ln>
                  <a:noFill/>
                </a:ln>
                <a:solidFill>
                  <a:srgbClr val="FF0000"/>
                </a:solidFill>
                <a:effectLst/>
                <a:latin typeface="Comic Sans MS" pitchFamily="66" charset="0"/>
                <a:ea typeface="Calibri" pitchFamily="34" charset="0"/>
                <a:cs typeface="Arial" pitchFamily="34" charset="0"/>
              </a:rPr>
              <a:t>Conseil Départemental de la </a:t>
            </a:r>
            <a:r>
              <a:rPr lang="fr-FR" sz="2000" b="1" dirty="0" smtClean="0">
                <a:solidFill>
                  <a:srgbClr val="FF0000"/>
                </a:solidFill>
                <a:latin typeface="Comic Sans MS" pitchFamily="66" charset="0"/>
                <a:ea typeface="Calibri" pitchFamily="34" charset="0"/>
                <a:cs typeface="Arial" pitchFamily="34" charset="0"/>
              </a:rPr>
              <a:t>Moselle </a:t>
            </a:r>
          </a:p>
          <a:p>
            <a:pPr lvl="0" algn="ctr" fontAlgn="base">
              <a:spcBef>
                <a:spcPct val="0"/>
              </a:spcBef>
              <a:spcAft>
                <a:spcPct val="0"/>
              </a:spcAft>
            </a:pPr>
            <a:r>
              <a:rPr lang="fr-FR" sz="2000" b="1" dirty="0" smtClean="0">
                <a:solidFill>
                  <a:srgbClr val="FF0000"/>
                </a:solidFill>
                <a:latin typeface="Comic Sans MS" pitchFamily="66" charset="0"/>
                <a:ea typeface="Calibri" pitchFamily="34" charset="0"/>
                <a:cs typeface="Arial" pitchFamily="34" charset="0"/>
              </a:rPr>
              <a:t>le 24/07/2015.</a:t>
            </a:r>
            <a:endParaRPr kumimoji="0" lang="fr-FR" sz="2000" b="1" i="0" u="none" strike="noStrike" cap="none" normalizeH="0" baseline="0" dirty="0" smtClean="0">
              <a:ln>
                <a:noFill/>
              </a:ln>
              <a:solidFill>
                <a:srgbClr val="FF0000"/>
              </a:solidFill>
              <a:effectLst/>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564904"/>
            <a:ext cx="9144000" cy="646331"/>
          </a:xfrm>
          <a:prstGeom prst="rect">
            <a:avLst/>
          </a:prstGeom>
        </p:spPr>
        <p:txBody>
          <a:bodyPr wrap="square">
            <a:spAutoFit/>
          </a:bodyPr>
          <a:lstStyle/>
          <a:p>
            <a:pPr algn="ctr"/>
            <a:r>
              <a:rPr lang="fr-FR" dirty="0" smtClean="0">
                <a:latin typeface="Arial" pitchFamily="34" charset="0"/>
                <a:ea typeface="Times New Roman" pitchFamily="18" charset="0"/>
                <a:cs typeface="Arial" pitchFamily="34" charset="0"/>
              </a:rPr>
              <a:t>C’est un centre de commerces et de loisirs  totalisant 55 000 m² de surface</a:t>
            </a:r>
          </a:p>
          <a:p>
            <a:pPr algn="ctr"/>
            <a:r>
              <a:rPr lang="fr-FR" dirty="0" smtClean="0">
                <a:latin typeface="Arial" pitchFamily="34" charset="0"/>
                <a:ea typeface="Times New Roman" pitchFamily="18" charset="0"/>
                <a:cs typeface="Arial" pitchFamily="34" charset="0"/>
              </a:rPr>
              <a:t>à Farébersviller.</a:t>
            </a:r>
            <a:endParaRPr lang="fr-FR" dirty="0"/>
          </a:p>
        </p:txBody>
      </p:sp>
      <p:sp>
        <p:nvSpPr>
          <p:cNvPr id="3" name="Titre 3"/>
          <p:cNvSpPr>
            <a:spLocks noGrp="1"/>
          </p:cNvSpPr>
          <p:nvPr>
            <p:ph type="title"/>
          </p:nvPr>
        </p:nvSpPr>
        <p:spPr>
          <a:xfrm>
            <a:off x="2051720" y="1052736"/>
            <a:ext cx="4248472" cy="436910"/>
          </a:xfrm>
        </p:spPr>
        <p:txBody>
          <a:bodyPr>
            <a:normAutofit fontScale="90000"/>
          </a:bodyPr>
          <a:lstStyle/>
          <a:p>
            <a:r>
              <a:rPr lang="fr-FR" dirty="0" smtClean="0"/>
              <a:t>B’EST FARE</a:t>
            </a:r>
          </a:p>
        </p:txBody>
      </p:sp>
      <p:sp>
        <p:nvSpPr>
          <p:cNvPr id="4" name="Rectangle 3"/>
          <p:cNvSpPr/>
          <p:nvPr/>
        </p:nvSpPr>
        <p:spPr>
          <a:xfrm>
            <a:off x="755576" y="4149080"/>
            <a:ext cx="7092280" cy="369332"/>
          </a:xfrm>
          <a:prstGeom prst="rect">
            <a:avLst/>
          </a:prstGeom>
        </p:spPr>
        <p:txBody>
          <a:bodyPr wrap="square">
            <a:spAutoFit/>
          </a:bodyPr>
          <a:lstStyle/>
          <a:p>
            <a:r>
              <a:rPr lang="fr-FR" b="1" i="1" u="sng" dirty="0" smtClean="0"/>
              <a:t>Début des travaux : Juillet 2015     Ouverture au public : Rentrée 2017</a:t>
            </a:r>
            <a:endParaRPr lang="fr-FR" b="1" i="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fancybox-img" descr="96-234-588-PLANMASSE_8047"/>
          <p:cNvPicPr>
            <a:picLocks noChangeAspect="1" noChangeArrowheads="1"/>
          </p:cNvPicPr>
          <p:nvPr/>
        </p:nvPicPr>
        <p:blipFill>
          <a:blip r:embed="rId2" cstate="print"/>
          <a:srcRect/>
          <a:stretch>
            <a:fillRect/>
          </a:stretch>
        </p:blipFill>
        <p:spPr bwMode="auto">
          <a:xfrm>
            <a:off x="0" y="395653"/>
            <a:ext cx="9144000" cy="6462347"/>
          </a:xfrm>
          <a:prstGeom prst="rect">
            <a:avLst/>
          </a:prstGeom>
          <a:noFill/>
          <a:ln w="9525">
            <a:noFill/>
            <a:miter lim="800000"/>
            <a:headEnd/>
            <a:tailEnd/>
          </a:ln>
        </p:spPr>
      </p:pic>
      <p:sp>
        <p:nvSpPr>
          <p:cNvPr id="3" name="Rectangle 2"/>
          <p:cNvSpPr/>
          <p:nvPr/>
        </p:nvSpPr>
        <p:spPr>
          <a:xfrm>
            <a:off x="0" y="0"/>
            <a:ext cx="9144000" cy="369332"/>
          </a:xfrm>
          <a:prstGeom prst="rect">
            <a:avLst/>
          </a:prstGeom>
          <a:solidFill>
            <a:schemeClr val="tx2">
              <a:lumMod val="60000"/>
              <a:lumOff val="40000"/>
            </a:schemeClr>
          </a:solidFill>
        </p:spPr>
        <p:txBody>
          <a:bodyPr wrap="square">
            <a:spAutoFit/>
          </a:bodyPr>
          <a:lstStyle/>
          <a:p>
            <a:r>
              <a:rPr lang="fr-FR" b="1" dirty="0" smtClean="0">
                <a:solidFill>
                  <a:schemeClr val="bg1"/>
                </a:solidFill>
              </a:rPr>
              <a:t>B’EST à pour ambition d’accueillir plus de 6 millions de visiteurs par an.</a:t>
            </a:r>
            <a:endParaRPr lang="fr-FR" b="1" dirty="0">
              <a:solidFill>
                <a:schemeClr val="bg1"/>
              </a:solidFill>
            </a:endParaRPr>
          </a:p>
        </p:txBody>
      </p:sp>
      <p:sp>
        <p:nvSpPr>
          <p:cNvPr id="4" name="Rectangle 3"/>
          <p:cNvSpPr/>
          <p:nvPr/>
        </p:nvSpPr>
        <p:spPr>
          <a:xfrm>
            <a:off x="971600" y="5949280"/>
            <a:ext cx="7344816" cy="646331"/>
          </a:xfrm>
          <a:prstGeom prst="rect">
            <a:avLst/>
          </a:prstGeom>
          <a:solidFill>
            <a:srgbClr val="1BB51F"/>
          </a:solidFill>
        </p:spPr>
        <p:txBody>
          <a:bodyPr wrap="square">
            <a:spAutoFit/>
          </a:bodyPr>
          <a:lstStyle/>
          <a:p>
            <a:pPr algn="ctr"/>
            <a:r>
              <a:rPr lang="fr-FR" b="1" dirty="0" smtClean="0">
                <a:solidFill>
                  <a:schemeClr val="bg1"/>
                </a:solidFill>
              </a:rPr>
              <a:t>Le centre se trouve au cœur de 30 hectares de terrain</a:t>
            </a:r>
          </a:p>
          <a:p>
            <a:pPr algn="ctr"/>
            <a:r>
              <a:rPr lang="fr-FR" b="1" dirty="0" smtClean="0">
                <a:solidFill>
                  <a:schemeClr val="bg1"/>
                </a:solidFill>
              </a:rPr>
              <a:t>dont 18 sont aménagés en espaces verts, vergers et jardins pédagogiques</a:t>
            </a:r>
            <a:endParaRPr lang="fr-FR" b="1" dirty="0">
              <a:solidFill>
                <a:schemeClr val="bg1"/>
              </a:solidFill>
            </a:endParaRPr>
          </a:p>
        </p:txBody>
      </p:sp>
      <p:sp>
        <p:nvSpPr>
          <p:cNvPr id="5" name="Rectangle 4"/>
          <p:cNvSpPr/>
          <p:nvPr/>
        </p:nvSpPr>
        <p:spPr>
          <a:xfrm>
            <a:off x="467544" y="548680"/>
            <a:ext cx="8136904" cy="369332"/>
          </a:xfrm>
          <a:prstGeom prst="rect">
            <a:avLst/>
          </a:prstGeom>
          <a:solidFill>
            <a:schemeClr val="tx2">
              <a:lumMod val="60000"/>
              <a:lumOff val="40000"/>
            </a:schemeClr>
          </a:solidFill>
        </p:spPr>
        <p:txBody>
          <a:bodyPr wrap="square">
            <a:spAutoFit/>
          </a:bodyPr>
          <a:lstStyle/>
          <a:p>
            <a:pPr>
              <a:buFontTx/>
              <a:buChar char="-"/>
            </a:pPr>
            <a:r>
              <a:rPr lang="fr-FR" b="1" dirty="0" smtClean="0">
                <a:solidFill>
                  <a:schemeClr val="bg1"/>
                </a:solidFill>
              </a:rPr>
              <a:t>un hypermarché Carrefour de 16 000 m</a:t>
            </a:r>
            <a:r>
              <a:rPr lang="fr-FR" b="1" baseline="30000" dirty="0" smtClean="0">
                <a:solidFill>
                  <a:schemeClr val="bg1"/>
                </a:solidFill>
              </a:rPr>
              <a:t>2</a:t>
            </a:r>
            <a:r>
              <a:rPr lang="fr-FR" b="1" dirty="0" smtClean="0">
                <a:solidFill>
                  <a:schemeClr val="bg1"/>
                </a:solidFill>
              </a:rPr>
              <a:t> et une galerie marchande de 70 boutiques</a:t>
            </a:r>
          </a:p>
        </p:txBody>
      </p:sp>
      <p:sp>
        <p:nvSpPr>
          <p:cNvPr id="6" name="Rectangle 5"/>
          <p:cNvSpPr/>
          <p:nvPr/>
        </p:nvSpPr>
        <p:spPr>
          <a:xfrm>
            <a:off x="467544" y="4797152"/>
            <a:ext cx="4022640" cy="369332"/>
          </a:xfrm>
          <a:prstGeom prst="rect">
            <a:avLst/>
          </a:prstGeom>
          <a:solidFill>
            <a:schemeClr val="tx2">
              <a:lumMod val="60000"/>
              <a:lumOff val="40000"/>
            </a:schemeClr>
          </a:solidFill>
        </p:spPr>
        <p:txBody>
          <a:bodyPr wrap="none">
            <a:spAutoFit/>
          </a:bodyPr>
          <a:lstStyle/>
          <a:p>
            <a:pPr>
              <a:buFontTx/>
              <a:buChar char="-"/>
            </a:pPr>
            <a:r>
              <a:rPr lang="fr-FR" b="1" dirty="0" smtClean="0">
                <a:solidFill>
                  <a:schemeClr val="bg1"/>
                </a:solidFill>
              </a:rPr>
              <a:t>un espace de 4 000 m</a:t>
            </a:r>
            <a:r>
              <a:rPr lang="fr-FR" b="1" baseline="30000" dirty="0" smtClean="0">
                <a:solidFill>
                  <a:schemeClr val="bg1"/>
                </a:solidFill>
              </a:rPr>
              <a:t>2</a:t>
            </a:r>
            <a:r>
              <a:rPr lang="fr-FR" b="1" dirty="0" smtClean="0">
                <a:solidFill>
                  <a:schemeClr val="bg1"/>
                </a:solidFill>
              </a:rPr>
              <a:t> dédié aux loisirs</a:t>
            </a:r>
          </a:p>
        </p:txBody>
      </p:sp>
      <p:sp>
        <p:nvSpPr>
          <p:cNvPr id="7" name="Rectangle 6"/>
          <p:cNvSpPr/>
          <p:nvPr/>
        </p:nvSpPr>
        <p:spPr>
          <a:xfrm>
            <a:off x="467544" y="1052736"/>
            <a:ext cx="2517292" cy="369332"/>
          </a:xfrm>
          <a:prstGeom prst="rect">
            <a:avLst/>
          </a:prstGeom>
          <a:solidFill>
            <a:schemeClr val="tx2">
              <a:lumMod val="60000"/>
              <a:lumOff val="40000"/>
            </a:schemeClr>
          </a:solidFill>
        </p:spPr>
        <p:txBody>
          <a:bodyPr wrap="none">
            <a:spAutoFit/>
          </a:bodyPr>
          <a:lstStyle/>
          <a:p>
            <a:pPr>
              <a:buFontTx/>
              <a:buChar char="-"/>
            </a:pPr>
            <a:r>
              <a:rPr lang="fr-FR" b="1" dirty="0" smtClean="0">
                <a:solidFill>
                  <a:schemeClr val="bg1"/>
                </a:solidFill>
              </a:rPr>
              <a:t>4 restaurants extérieurs</a:t>
            </a:r>
          </a:p>
        </p:txBody>
      </p:sp>
      <p:sp>
        <p:nvSpPr>
          <p:cNvPr id="8" name="Rectangle 7"/>
          <p:cNvSpPr/>
          <p:nvPr/>
        </p:nvSpPr>
        <p:spPr>
          <a:xfrm>
            <a:off x="467544" y="1628800"/>
            <a:ext cx="3309304" cy="369332"/>
          </a:xfrm>
          <a:prstGeom prst="rect">
            <a:avLst/>
          </a:prstGeom>
          <a:solidFill>
            <a:schemeClr val="tx2">
              <a:lumMod val="60000"/>
              <a:lumOff val="40000"/>
            </a:schemeClr>
          </a:solidFill>
        </p:spPr>
        <p:txBody>
          <a:bodyPr wrap="none">
            <a:spAutoFit/>
          </a:bodyPr>
          <a:lstStyle/>
          <a:p>
            <a:pPr>
              <a:buFontTx/>
              <a:buChar char="-"/>
            </a:pPr>
            <a:r>
              <a:rPr lang="fr-FR" b="1" dirty="0" smtClean="0">
                <a:solidFill>
                  <a:schemeClr val="bg1"/>
                </a:solidFill>
              </a:rPr>
              <a:t>un pôle de 9 moyennes surfaces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187624" y="476672"/>
            <a:ext cx="6660232" cy="1077218"/>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Signature ,le 24/07/2015 de la charte de qualité environnementale « Objectifs durables HQE » mise en place dans le cadre                       du Centre Commercial B’EST de Farébersviller                                                                                                                   au Conseil Départemental de la Moselle.</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899592" y="2586971"/>
            <a:ext cx="7272808"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En pr</a:t>
            </a:r>
            <a:r>
              <a:rPr kumimoji="0" lang="fr-FR" sz="16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sence du vice Pr</a:t>
            </a:r>
            <a:r>
              <a:rPr kumimoji="0" lang="fr-FR" sz="16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sident du Conseil D</a:t>
            </a:r>
            <a:r>
              <a:rPr kumimoji="0" lang="fr-FR" sz="16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partemental</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et du Directeur G</a:t>
            </a:r>
            <a:r>
              <a:rPr kumimoji="0" lang="fr-FR" sz="16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t>
            </a:r>
            <a:r>
              <a:rPr kumimoji="0" lang="fr-FR" sz="16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ral  de CODIC France (Promoteur Immobilier)</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Les signataires</a:t>
            </a:r>
            <a:r>
              <a:rPr kumimoji="0" lang="fr-FR" sz="1600" b="0" i="0" u="sng"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fr-FR" sz="16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CODIC,</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MAIRIE DE FAREBERSVILLER,</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DEPARTEMENT DE LA MOSELLE,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COMMUNAUTE DE COMMUNE DE FREYMING MERLEBACH,</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COMMUNAUTE D</a:t>
            </a:r>
            <a:r>
              <a:rPr kumimoji="0" lang="fr-FR"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AGGLOMERATION DE FORBACH,</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GECNAL,</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ADELP.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animBg="1"/>
      <p:bldP spid="10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539552" y="1916832"/>
            <a:ext cx="835292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Le Centre Commercial B’EST de Farébersviller sera construit suivant </a:t>
            </a:r>
            <a:r>
              <a:rPr kumimoji="0" lang="fr-FR" sz="1600" b="0" i="0" u="sng" strike="noStrike" cap="none" normalizeH="0" baseline="0" dirty="0" smtClean="0">
                <a:ln>
                  <a:noFill/>
                </a:ln>
                <a:solidFill>
                  <a:srgbClr val="FF0000"/>
                </a:solidFill>
                <a:effectLst/>
                <a:latin typeface="Arial" pitchFamily="34" charset="0"/>
                <a:ea typeface="Calibri" pitchFamily="34" charset="0"/>
                <a:cs typeface="Arial" pitchFamily="34" charset="0"/>
              </a:rPr>
              <a:t>les normes européennes de management (</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ISO 14001 et ISO 9001) dans une perspective de </a:t>
            </a:r>
            <a:r>
              <a:rPr kumimoji="0" lang="fr-FR" sz="1600" b="0" i="0" u="sng" strike="noStrike" cap="none" normalizeH="0" baseline="0" dirty="0" smtClean="0">
                <a:ln>
                  <a:noFill/>
                </a:ln>
                <a:solidFill>
                  <a:srgbClr val="FF0000"/>
                </a:solidFill>
                <a:effectLst/>
                <a:latin typeface="Arial" pitchFamily="34" charset="0"/>
                <a:ea typeface="Calibri" pitchFamily="34" charset="0"/>
                <a:cs typeface="Arial" pitchFamily="34" charset="0"/>
              </a:rPr>
              <a:t>développement durable</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Le promoteur Immobilier CODIC vise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lvl="1" eaLnBrk="0" fontAlgn="base" hangingPunct="0">
              <a:spcBef>
                <a:spcPct val="0"/>
              </a:spcBef>
              <a:spcAft>
                <a:spcPct val="0"/>
              </a:spcAft>
              <a:buFontTx/>
              <a:buChar char="•"/>
            </a:pPr>
            <a:r>
              <a:rPr kumimoji="0" lang="fr-FR" sz="1600" b="0" i="0" u="sng" strike="noStrike" cap="none" normalizeH="0" baseline="0" dirty="0" smtClean="0">
                <a:ln>
                  <a:noFill/>
                </a:ln>
                <a:solidFill>
                  <a:srgbClr val="FF0000"/>
                </a:solidFill>
                <a:effectLst/>
                <a:latin typeface="Arial" pitchFamily="34" charset="0"/>
                <a:ea typeface="Calibri" pitchFamily="34" charset="0"/>
                <a:cs typeface="Arial" pitchFamily="34" charset="0"/>
              </a:rPr>
              <a:t>une certification </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HQE® </a:t>
            </a:r>
            <a:r>
              <a:rPr kumimoji="0" lang="fr-FR" sz="1600" b="0" i="0" u="sng" strike="noStrike" cap="none" normalizeH="0" baseline="0" dirty="0" smtClean="0">
                <a:ln>
                  <a:noFill/>
                </a:ln>
                <a:solidFill>
                  <a:srgbClr val="FF0000"/>
                </a:solidFill>
                <a:effectLst/>
                <a:latin typeface="Arial" pitchFamily="34" charset="0"/>
                <a:ea typeface="Calibri" pitchFamily="34" charset="0"/>
                <a:cs typeface="Arial" pitchFamily="34" charset="0"/>
              </a:rPr>
              <a:t>Aménagement</a:t>
            </a:r>
            <a:r>
              <a:rPr kumimoji="0" lang="fr-FR" sz="1600" b="0" i="0" u="sng" strike="noStrike" cap="none" normalizeH="0" baseline="0" dirty="0" smtClean="0">
                <a:ln>
                  <a:noFill/>
                </a:ln>
                <a:solidFill>
                  <a:schemeClr val="tx1"/>
                </a:solidFill>
                <a:effectLst/>
                <a:latin typeface="Arial" pitchFamily="34" charset="0"/>
                <a:ea typeface="Calibri" pitchFamily="34" charset="0"/>
                <a:cs typeface="Arial" pitchFamily="34" charset="0"/>
              </a:rPr>
              <a:t> sur l’ensemble du site</a:t>
            </a:r>
          </a:p>
          <a:p>
            <a:pPr lvl="1" eaLnBrk="0" fontAlgn="base" hangingPunct="0">
              <a:spcBef>
                <a:spcPct val="0"/>
              </a:spcBef>
              <a:spcAft>
                <a:spcPct val="0"/>
              </a:spcAft>
              <a:buFontTx/>
              <a:buChar char="•"/>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lvl="1" eaLnBrk="0" fontAlgn="base" hangingPunct="0">
              <a:spcBef>
                <a:spcPct val="0"/>
              </a:spcBef>
              <a:spcAft>
                <a:spcPct val="0"/>
              </a:spcAft>
              <a:buFontTx/>
              <a:buChar char="•"/>
            </a:pPr>
            <a:r>
              <a:rPr kumimoji="0" lang="fr-FR" sz="1600" b="0" i="0" u="sng" strike="noStrike" cap="none" normalizeH="0" baseline="0" dirty="0" smtClean="0">
                <a:ln>
                  <a:noFill/>
                </a:ln>
                <a:solidFill>
                  <a:srgbClr val="FF0000"/>
                </a:solidFill>
                <a:effectLst/>
                <a:latin typeface="Arial" pitchFamily="34" charset="0"/>
                <a:ea typeface="Calibri" pitchFamily="34" charset="0"/>
                <a:cs typeface="Arial" pitchFamily="34" charset="0"/>
              </a:rPr>
              <a:t>une certification </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BREEAM NEW </a:t>
            </a:r>
            <a:r>
              <a:rPr kumimoji="0" lang="fr-FR" sz="1600" b="0" i="0" u="sng" strike="noStrike" cap="none" normalizeH="0" baseline="0" dirty="0" smtClean="0">
                <a:ln>
                  <a:noFill/>
                </a:ln>
                <a:solidFill>
                  <a:srgbClr val="FF0000"/>
                </a:solidFill>
                <a:effectLst/>
                <a:latin typeface="Arial" pitchFamily="34" charset="0"/>
                <a:ea typeface="Calibri" pitchFamily="34" charset="0"/>
                <a:cs typeface="Arial" pitchFamily="34" charset="0"/>
              </a:rPr>
              <a:t>CONSTRUCTION</a:t>
            </a:r>
            <a:r>
              <a:rPr kumimoji="0" lang="fr-FR" sz="16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 </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2013 sur le centre commercial</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2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2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12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0" y="539390"/>
            <a:ext cx="9144000" cy="57861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sng" strike="noStrike" cap="none" normalizeH="0" baseline="0" dirty="0" smtClean="0">
                <a:ln>
                  <a:noFill/>
                </a:ln>
                <a:solidFill>
                  <a:schemeClr val="tx1"/>
                </a:solidFill>
                <a:effectLst/>
                <a:latin typeface="Arial" pitchFamily="34" charset="0"/>
                <a:ea typeface="Calibri" pitchFamily="34" charset="0"/>
                <a:cs typeface="Arial" pitchFamily="34" charset="0"/>
              </a:rPr>
              <a:t>Pour cela: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Intégrer le projet dans le tissu urbain </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en respectant les stratégies et orientations de territoire notamment le </a:t>
            </a:r>
            <a:r>
              <a:rPr kumimoji="0" lang="fr-FR" sz="16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PLU</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le </a:t>
            </a:r>
            <a:r>
              <a:rPr kumimoji="0" lang="fr-FR" sz="1600" b="0" i="0" u="none" strike="noStrike" cap="none" normalizeH="0" baseline="0" dirty="0" err="1" smtClean="0">
                <a:ln>
                  <a:noFill/>
                </a:ln>
                <a:solidFill>
                  <a:srgbClr val="FF0000"/>
                </a:solidFill>
                <a:effectLst/>
                <a:latin typeface="Arial" pitchFamily="34" charset="0"/>
                <a:ea typeface="Calibri" pitchFamily="34" charset="0"/>
                <a:cs typeface="Arial" pitchFamily="34" charset="0"/>
              </a:rPr>
              <a:t>SCoT</a:t>
            </a:r>
            <a:r>
              <a:rPr kumimoji="0" lang="fr-FR" sz="16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 (Schéma de cohérence territoriale)</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la </a:t>
            </a:r>
            <a:r>
              <a:rPr kumimoji="0" lang="fr-FR" sz="16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DTA (directive territoriale d’aménagement) et la commission d’aménagements commerciaux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Intégrer le projet dans le paysage, choisir une architecture en adéquation avec l'environnement extérieur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Préserver l’eau </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Valoriser les eaux de surfaces comme éléments du paysage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Limiter l’imperméabilisation des sols et favoriser l’infiltration sur la parcelle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Récupérer une partie des eaux de pluie et les utiliser pour un usage ne nécessitant pas d’eau potable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Réduire les consommations d’arrosage par le choix d’essences moins consommatrices en eau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Permettre aux usagers de maîtriser leur consommation (sensibilisation, équipements économes, maintenance des réseaux d’eau potable, …).</a:t>
            </a: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Préserver les écosystèmes et la biodiversité</a:t>
            </a:r>
            <a:endParaRPr kumimoji="0" lang="fr-FR" sz="1600" b="0" i="0" u="none" strike="noStrike" cap="none" normalizeH="0" baseline="0" dirty="0" smtClean="0">
              <a:ln>
                <a:noFill/>
              </a:ln>
              <a:solidFill>
                <a:srgbClr val="FF0000"/>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Protéger et valoriser la biodiversité existante ;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Respecter et restaurer les habitats écologiques existants.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15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15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15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15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153">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915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9153">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915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628800"/>
            <a:ext cx="7772400" cy="3312367"/>
          </a:xfrm>
        </p:spPr>
        <p:txBody>
          <a:bodyPr>
            <a:normAutofit fontScale="90000"/>
          </a:bodyPr>
          <a:lstStyle/>
          <a:p>
            <a:r>
              <a:rPr lang="fr-FR" b="1" dirty="0" smtClean="0">
                <a:solidFill>
                  <a:srgbClr val="FFFF00"/>
                </a:solidFill>
                <a:latin typeface="Comic Sans MS" pitchFamily="66" charset="0"/>
              </a:rPr>
              <a:t>ADELP </a:t>
            </a:r>
            <a:br>
              <a:rPr lang="fr-FR" b="1" dirty="0" smtClean="0">
                <a:solidFill>
                  <a:srgbClr val="FFFF00"/>
                </a:solidFill>
                <a:latin typeface="Comic Sans MS" pitchFamily="66" charset="0"/>
              </a:rPr>
            </a:br>
            <a:r>
              <a:rPr lang="fr-FR" b="1" dirty="0" smtClean="0">
                <a:solidFill>
                  <a:srgbClr val="FFFF00"/>
                </a:solidFill>
                <a:latin typeface="Comic Sans MS" pitchFamily="66" charset="0"/>
              </a:rPr>
              <a:t/>
            </a:r>
            <a:br>
              <a:rPr lang="fr-FR" b="1" dirty="0" smtClean="0">
                <a:solidFill>
                  <a:srgbClr val="FFFF00"/>
                </a:solidFill>
                <a:latin typeface="Comic Sans MS" pitchFamily="66" charset="0"/>
              </a:rPr>
            </a:br>
            <a:r>
              <a:rPr lang="fr-FR" b="1" dirty="0" smtClean="0">
                <a:solidFill>
                  <a:srgbClr val="FFFF00"/>
                </a:solidFill>
                <a:latin typeface="Comic Sans MS" pitchFamily="66" charset="0"/>
              </a:rPr>
              <a:t>REUNION ORDINAIRE</a:t>
            </a:r>
            <a:br>
              <a:rPr lang="fr-FR" b="1" dirty="0" smtClean="0">
                <a:solidFill>
                  <a:srgbClr val="FFFF00"/>
                </a:solidFill>
                <a:latin typeface="Comic Sans MS" pitchFamily="66" charset="0"/>
              </a:rPr>
            </a:br>
            <a:r>
              <a:rPr lang="fr-FR" b="1" dirty="0" smtClean="0">
                <a:solidFill>
                  <a:srgbClr val="FFFF00"/>
                </a:solidFill>
                <a:latin typeface="Comic Sans MS" pitchFamily="66" charset="0"/>
              </a:rPr>
              <a:t>du</a:t>
            </a:r>
            <a:br>
              <a:rPr lang="fr-FR" b="1" dirty="0" smtClean="0">
                <a:solidFill>
                  <a:srgbClr val="FFFF00"/>
                </a:solidFill>
                <a:latin typeface="Comic Sans MS" pitchFamily="66" charset="0"/>
              </a:rPr>
            </a:br>
            <a:r>
              <a:rPr lang="fr-FR" b="1" dirty="0" smtClean="0">
                <a:solidFill>
                  <a:srgbClr val="FFFF00"/>
                </a:solidFill>
                <a:latin typeface="Comic Sans MS" pitchFamily="66" charset="0"/>
              </a:rPr>
              <a:t> 16 septembre 2015</a:t>
            </a:r>
            <a:endParaRPr lang="fr-FR" b="1" dirty="0">
              <a:solidFill>
                <a:srgbClr val="FFFF00"/>
              </a:solidFill>
              <a:latin typeface="Comic Sans MS"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0" y="1524276"/>
            <a:ext cx="9144000"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sng" strike="noStrike" cap="none" normalizeH="0" baseline="0" dirty="0" smtClean="0">
                <a:ln>
                  <a:noFill/>
                </a:ln>
                <a:solidFill>
                  <a:schemeClr val="tx1"/>
                </a:solidFill>
                <a:effectLst/>
                <a:latin typeface="Arial" pitchFamily="34" charset="0"/>
                <a:ea typeface="Calibri" pitchFamily="34" charset="0"/>
                <a:cs typeface="Arial" pitchFamily="34" charset="0"/>
              </a:rPr>
              <a:t>Pour cela: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Intégrer le projet dans le tissu urbain </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en respectant :</a:t>
            </a:r>
          </a:p>
          <a:p>
            <a:pPr lvl="1" eaLnBrk="0" fontAlgn="base" hangingPunct="0">
              <a:spcBef>
                <a:spcPct val="0"/>
              </a:spcBef>
              <a:spcAft>
                <a:spcPct val="0"/>
              </a:spcAft>
              <a:buFontTx/>
              <a:buChar char="•"/>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le </a:t>
            </a:r>
            <a:r>
              <a:rPr kumimoji="0" lang="fr-FR" sz="16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Plan d’Urbanisme Local</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p>
          <a:p>
            <a:pPr lvl="1" eaLnBrk="0" fontAlgn="base" hangingPunct="0">
              <a:spcBef>
                <a:spcPct val="0"/>
              </a:spcBef>
              <a:spcAft>
                <a:spcPct val="0"/>
              </a:spcAft>
              <a:buFontTx/>
              <a:buChar char="•"/>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le </a:t>
            </a:r>
            <a:r>
              <a:rPr kumimoji="0" lang="fr-FR" sz="16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Schéma de Cohérence Territoriale</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p>
          <a:p>
            <a:pPr lvl="1" eaLnBrk="0" fontAlgn="base" hangingPunct="0">
              <a:spcBef>
                <a:spcPct val="0"/>
              </a:spcBef>
              <a:spcAft>
                <a:spcPct val="0"/>
              </a:spcAft>
              <a:buFontTx/>
              <a:buChar char="•"/>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La </a:t>
            </a:r>
            <a:r>
              <a:rPr kumimoji="0" lang="fr-FR" sz="16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Directive Territoriale d’Aménagement </a:t>
            </a:r>
          </a:p>
          <a:p>
            <a:pPr lvl="1" eaLnBrk="0" fontAlgn="base" hangingPunct="0">
              <a:spcBef>
                <a:spcPct val="0"/>
              </a:spcBef>
              <a:spcAft>
                <a:spcPct val="0"/>
              </a:spcAft>
              <a:buFontTx/>
              <a:buChar char="•"/>
            </a:pPr>
            <a:r>
              <a:rPr kumimoji="0" lang="fr-FR" sz="1600" b="0" i="0" u="none" strike="noStrike" cap="none" normalizeH="0" baseline="0" dirty="0" smtClean="0">
                <a:ln>
                  <a:noFill/>
                </a:ln>
                <a:effectLst/>
                <a:latin typeface="Arial" pitchFamily="34" charset="0"/>
                <a:ea typeface="Calibri" pitchFamily="34" charset="0"/>
                <a:cs typeface="Arial" pitchFamily="34" charset="0"/>
              </a:rPr>
              <a:t>la</a:t>
            </a:r>
            <a:r>
              <a:rPr kumimoji="0" lang="fr-FR" sz="16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 Commission d’Aménagements Commerciaux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Intégrer le projet dans le paysage, choisir une architecture en adéquation avec l'environnement extérieur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Préserver l’eau </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Préserver les écosystèmes et la biodiversité</a:t>
            </a:r>
            <a:endParaRPr kumimoji="0" lang="fr-FR" sz="1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15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15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15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915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915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836712"/>
            <a:ext cx="8136904" cy="4801314"/>
          </a:xfrm>
          <a:prstGeom prst="rect">
            <a:avLst/>
          </a:prstGeom>
        </p:spPr>
        <p:txBody>
          <a:bodyPr wrap="square">
            <a:spAutoFit/>
          </a:bodyPr>
          <a:lstStyle/>
          <a:p>
            <a:r>
              <a:rPr lang="fr-FR" b="1" u="sng" dirty="0" smtClean="0"/>
              <a:t>Interventions de l’ADELP :</a:t>
            </a:r>
          </a:p>
          <a:p>
            <a:endParaRPr lang="fr-FR" dirty="0" smtClean="0"/>
          </a:p>
          <a:p>
            <a:r>
              <a:rPr lang="fr-FR" dirty="0" smtClean="0"/>
              <a:t>La charte «  Objectifs durables HQE » mise en place dans le cadre de la construction du centre commercial B’EST de Farébersviller est évidemment une excellent initiative qui va dans  le sens de protection de l’environnement et qui sera certainement  un vecteur pour d’autres constructions à venir..</a:t>
            </a:r>
          </a:p>
          <a:p>
            <a:endParaRPr lang="fr-FR" dirty="0" smtClean="0"/>
          </a:p>
          <a:p>
            <a:r>
              <a:rPr lang="fr-FR" b="1" dirty="0" smtClean="0">
                <a:solidFill>
                  <a:srgbClr val="FF0000"/>
                </a:solidFill>
              </a:rPr>
              <a:t>Ceci étant, nous souhaitons que des mesures physico-chimiques soient réalisées dans l’air ,dans les eaux de ruissellement  et les sols à proximité des </a:t>
            </a:r>
            <a:r>
              <a:rPr lang="fr-FR" b="1" dirty="0" smtClean="0">
                <a:solidFill>
                  <a:srgbClr val="FF0000"/>
                </a:solidFill>
              </a:rPr>
              <a:t>parcs </a:t>
            </a:r>
            <a:r>
              <a:rPr lang="fr-FR" b="1" dirty="0" smtClean="0">
                <a:solidFill>
                  <a:srgbClr val="FF0000"/>
                </a:solidFill>
              </a:rPr>
              <a:t>de stationnement des véhicules automobiles.</a:t>
            </a:r>
          </a:p>
          <a:p>
            <a:endParaRPr lang="fr-FR" dirty="0" smtClean="0"/>
          </a:p>
          <a:p>
            <a:r>
              <a:rPr lang="fr-FR" b="1" dirty="0" smtClean="0">
                <a:solidFill>
                  <a:srgbClr val="FF0000"/>
                </a:solidFill>
              </a:rPr>
              <a:t>En effet, une circulation importante va engendrer des rejets sous forme de particules  et de gaz qui vont en fonction de leurs propriétés physico-chimiques se dissoudre dans l’eau ou être adsorbés, par différents supports.</a:t>
            </a:r>
          </a:p>
          <a:p>
            <a:endParaRPr lang="fr-FR" dirty="0" smtClean="0"/>
          </a:p>
          <a:p>
            <a:r>
              <a:rPr lang="fr-FR" dirty="0" smtClean="0"/>
              <a:t>Ces résultats devront être comparés à ceux obtenus à l’état zéro avant la construction du site.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19672" y="2420888"/>
            <a:ext cx="5688632" cy="707886"/>
          </a:xfrm>
          <a:prstGeom prst="rect">
            <a:avLst/>
          </a:prstGeom>
          <a:ln>
            <a:solidFill>
              <a:srgbClr val="FF0000"/>
            </a:solidFill>
          </a:ln>
        </p:spPr>
        <p:txBody>
          <a:bodyPr wrap="square">
            <a:spAutoFit/>
          </a:bodyPr>
          <a:lstStyle/>
          <a:p>
            <a:pPr algn="ctr"/>
            <a:r>
              <a:rPr lang="fr-FR" sz="2000" b="1" dirty="0" smtClean="0">
                <a:solidFill>
                  <a:srgbClr val="FF0000"/>
                </a:solidFill>
                <a:latin typeface="Comic Sans MS" pitchFamily="66" charset="0"/>
              </a:rPr>
              <a:t>Enquête publique TPF Résines C4 </a:t>
            </a:r>
          </a:p>
          <a:p>
            <a:pPr algn="ctr"/>
            <a:r>
              <a:rPr lang="fr-FR" sz="2000" b="1" dirty="0" smtClean="0">
                <a:solidFill>
                  <a:srgbClr val="FF0000"/>
                </a:solidFill>
                <a:latin typeface="Comic Sans MS" pitchFamily="66" charset="0"/>
              </a:rPr>
              <a:t>Position  de l’ADELP. (25 juillet 2015)</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611560" y="1700808"/>
            <a:ext cx="7776864" cy="2769892"/>
          </a:xfrm>
          <a:prstGeom prst="rect">
            <a:avLst/>
          </a:prstGeom>
          <a:noFill/>
          <a:ln w="9525">
            <a:solidFill>
              <a:schemeClr val="tx1"/>
            </a:solidFill>
            <a:miter lim="800000"/>
            <a:headEnd/>
            <a:tailEnd/>
          </a:ln>
          <a:effectLst/>
        </p:spPr>
        <p:txBody>
          <a:bodyPr vert="horz" wrap="square" lIns="91440" tIns="304704"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Position  de l’ADELP concernant l’avis d’enquête publique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relative  à  une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rPr>
              <a:t>I</a:t>
            </a:r>
            <a:r>
              <a:rPr kumimoji="0" lang="fr-FR" sz="2000"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nstallation </a:t>
            </a:r>
            <a:r>
              <a:rPr kumimoji="0" lang="fr-FR" sz="2000" b="1" i="0"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rPr>
              <a:t>C</a:t>
            </a:r>
            <a:r>
              <a:rPr kumimoji="0" lang="fr-FR" sz="2000"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lassée pour la </a:t>
            </a:r>
            <a:r>
              <a:rPr kumimoji="0" lang="fr-FR" sz="2000" b="1" i="0"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rPr>
              <a:t>P</a:t>
            </a:r>
            <a:r>
              <a:rPr kumimoji="0" lang="fr-FR" sz="2000"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rotection de l’</a:t>
            </a:r>
            <a:r>
              <a:rPr kumimoji="0" lang="fr-FR" sz="2000" b="1" i="0"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rPr>
              <a:t>E</a:t>
            </a:r>
            <a:r>
              <a:rPr kumimoji="0" lang="fr-FR" sz="2000"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nvironnement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 suite au projet de demande d’autorisation d’exploiter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 une « UNITE RESINES C4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sur la plate forme chimique de Carling-Saint </a:t>
            </a:r>
            <a:r>
              <a:rPr kumimoji="0" lang="fr-FR" sz="2000" i="0" u="none" strike="noStrike" cap="none" normalizeH="0" baseline="0" dirty="0" err="1" smtClean="0">
                <a:ln>
                  <a:noFill/>
                </a:ln>
                <a:solidFill>
                  <a:srgbClr val="365F91"/>
                </a:solidFill>
                <a:effectLst/>
                <a:latin typeface="Cambria" pitchFamily="18" charset="0"/>
                <a:ea typeface="Times New Roman" pitchFamily="18" charset="0"/>
                <a:cs typeface="Times New Roman" pitchFamily="18" charset="0"/>
              </a:rPr>
              <a:t>Avold</a:t>
            </a:r>
            <a:r>
              <a:rPr kumimoji="0" lang="fr-FR" sz="2000"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par « TOTAL PETROCHEMICALS France »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179512" y="1082933"/>
            <a:ext cx="8496944" cy="41703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2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La situation :</a:t>
            </a:r>
          </a:p>
          <a:p>
            <a:pPr marL="0" marR="0" lvl="0" indent="0" algn="l" defTabSz="914400" rtl="0" eaLnBrk="1" fontAlgn="base" latinLnBrk="0" hangingPunct="1">
              <a:lnSpc>
                <a:spcPct val="100000"/>
              </a:lnSpc>
              <a:spcBef>
                <a:spcPct val="0"/>
              </a:spcBef>
              <a:spcAft>
                <a:spcPct val="0"/>
              </a:spcAft>
              <a:buClrTx/>
              <a:buSzTx/>
              <a:buFontTx/>
              <a:buNone/>
              <a:tabLst/>
            </a:pPr>
            <a:endParaRPr lang="fr-FR" sz="14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4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  groupe Total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veut faire évoluer le schéma industriel et organisationnel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 son établissement   de Carling / Saint-Avold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dont les résultats dans certains domaines d’activité sont structurellement déficitaires.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 projet baptisé « Projet Ambition Carling 2016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développé par T P 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pour visée la  restauration de sa compétitivité </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2996952"/>
            <a:ext cx="6552728" cy="646331"/>
          </a:xfrm>
          <a:prstGeom prst="rect">
            <a:avLst/>
          </a:prstGeom>
        </p:spPr>
        <p:txBody>
          <a:bodyPr wrap="square">
            <a:spAutoFit/>
          </a:bodyPr>
          <a:lstStyle/>
          <a:p>
            <a:pPr algn="ctr"/>
            <a:r>
              <a:rPr lang="fr-FR" dirty="0" smtClean="0">
                <a:solidFill>
                  <a:prstClr val="black"/>
                </a:solidFill>
                <a:latin typeface="Arial" pitchFamily="34" charset="0"/>
                <a:ea typeface="Times New Roman" pitchFamily="18" charset="0"/>
                <a:cs typeface="Arial" pitchFamily="34" charset="0"/>
              </a:rPr>
              <a:t> Ainsi, les évolutions industrielles projetées dans le cadre de ce projet sont décrites en trois phases: </a:t>
            </a:r>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23528" y="1194911"/>
            <a:ext cx="8640960" cy="4555093"/>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6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Arrêt au second semestre 2015 des activités structurellement déficitaires à savoir</a:t>
            </a:r>
            <a:r>
              <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ateliers Vapocraqueur et Essences et installations connexes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6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Modification de certaines installations existantes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6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Construction de nouvelles unités: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135313" algn="l"/>
              </a:tabLst>
            </a:pPr>
            <a:r>
              <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une unité dite « PPC » : production de composés de polypropylène .</a:t>
            </a:r>
          </a:p>
          <a:p>
            <a:pPr marL="0" marR="0" lvl="0" indent="0" algn="l" defTabSz="914400" rtl="0" eaLnBrk="0" fontAlgn="base" latinLnBrk="0" hangingPunct="0">
              <a:lnSpc>
                <a:spcPct val="100000"/>
              </a:lnSpc>
              <a:spcBef>
                <a:spcPct val="0"/>
              </a:spcBef>
              <a:spcAft>
                <a:spcPct val="0"/>
              </a:spcAft>
              <a:buClrTx/>
              <a:buSzTx/>
              <a:tabLst>
                <a:tab pos="3135313" algn="l"/>
              </a:tabLst>
            </a:pPr>
            <a:r>
              <a:rPr kumimoji="0" lang="fr-FR"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(mélange à l’état fondu de polypropylène avec d’autres matériaux et additifs).</a:t>
            </a:r>
          </a:p>
          <a:p>
            <a:pPr marL="0" marR="0" lvl="0" indent="0" algn="l" defTabSz="914400" rtl="0" eaLnBrk="0" fontAlgn="base" latinLnBrk="0" hangingPunct="0">
              <a:lnSpc>
                <a:spcPct val="100000"/>
              </a:lnSpc>
              <a:spcBef>
                <a:spcPct val="0"/>
              </a:spcBef>
              <a:spcAft>
                <a:spcPct val="0"/>
              </a:spcAft>
              <a:buClrTx/>
              <a:buSzTx/>
              <a:tabLst>
                <a:tab pos="3135313" algn="l"/>
              </a:tabLst>
            </a:pPr>
            <a:r>
              <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lvl="1" eaLnBrk="0" fontAlgn="base" hangingPunct="0">
              <a:spcBef>
                <a:spcPct val="0"/>
              </a:spcBef>
              <a:spcAft>
                <a:spcPct val="0"/>
              </a:spcAft>
              <a:tabLst>
                <a:tab pos="3135313" algn="l"/>
              </a:tabLst>
            </a:pPr>
            <a:r>
              <a:rPr kumimoji="0" lang="fr-FR"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16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rPr>
              <a:t>Du point de vue chimie :</a:t>
            </a:r>
            <a:r>
              <a:rPr kumimoji="0" lang="fr-FR"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Dans les polymères, on ajoute des espèces chimiques appelées additifs ,destinées à modifier leurs caractéristiques: dureté, aspect (agents gonflants), couleur (pigments), résistance chimique (agents antioxydants).   </a:t>
            </a:r>
          </a:p>
          <a:p>
            <a:pPr lvl="0" eaLnBrk="0" fontAlgn="base" hangingPunct="0">
              <a:spcBef>
                <a:spcPct val="0"/>
              </a:spcBef>
              <a:spcAft>
                <a:spcPct val="0"/>
              </a:spcAft>
              <a:tabLst>
                <a:tab pos="3135313" algn="l"/>
              </a:tabLst>
            </a:pPr>
            <a:r>
              <a:rPr kumimoji="0" lang="fr-FR"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16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une unité de production de résines C4 qui </a:t>
            </a:r>
            <a:r>
              <a:rPr lang="fr-FR" sz="1600" dirty="0" smtClean="0">
                <a:solidFill>
                  <a:srgbClr val="FF0000"/>
                </a:solidFill>
                <a:latin typeface="Arial" pitchFamily="34" charset="0"/>
                <a:ea typeface="Times New Roman" pitchFamily="18" charset="0"/>
                <a:cs typeface="Arial" pitchFamily="34" charset="0"/>
              </a:rPr>
              <a:t>sont des matières plastiques</a:t>
            </a:r>
            <a:r>
              <a:rPr kumimoji="0" lang="fr-FR" sz="16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fr-FR" sz="16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et qui nécessite  un </a:t>
            </a:r>
            <a:r>
              <a:rPr kumimoji="0" lang="fr-FR" sz="16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nouveau réservoir de stockage de butadiène.</a:t>
            </a:r>
            <a:endParaRPr kumimoji="0" lang="fr-FR" sz="18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9">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9">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49">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49">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4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23528" y="86916"/>
            <a:ext cx="8640960" cy="677108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6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Arrêt au second semestre 2015 des activités structurellement déficitaires à savoir</a:t>
            </a:r>
            <a:r>
              <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ateliers Vapocraqueur et Essences et installations connexes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6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Modification de certaines installations existantes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Augmentation de la capacité de production de la ligne PSC3 de l’atelier Polystyrène,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Transformation et modernisation  de l’unité de fabrication de résines « </a:t>
            </a:r>
            <a:r>
              <a:rPr kumimoji="0" lang="fr-FR"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Norsolene</a:t>
            </a:r>
            <a:r>
              <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Adaptation de la plate-forme logistique ferroviaire Sud,</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Amélioration de l’unité de production de Polyéthylène.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6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Construction de nouvelles unités: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135313" algn="l"/>
              </a:tabLst>
            </a:pPr>
            <a:r>
              <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une unité dite « PPC » de production de composés de polypropylène :</a:t>
            </a:r>
            <a:r>
              <a:rPr kumimoji="0" lang="fr-FR"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mélange à l’état fondu de polypropylène avec d’autres matériaux et additifs.</a:t>
            </a:r>
          </a:p>
          <a:p>
            <a:pPr marL="0" marR="0" lvl="0" indent="0" algn="l" defTabSz="914400" rtl="0" eaLnBrk="0" fontAlgn="base" latinLnBrk="0" hangingPunct="0">
              <a:lnSpc>
                <a:spcPct val="100000"/>
              </a:lnSpc>
              <a:spcBef>
                <a:spcPct val="0"/>
              </a:spcBef>
              <a:spcAft>
                <a:spcPct val="0"/>
              </a:spcAft>
              <a:buClrTx/>
              <a:buSzTx/>
              <a:tabLst>
                <a:tab pos="3135313" algn="l"/>
              </a:tabLst>
            </a:pPr>
            <a:r>
              <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lvl="1" eaLnBrk="0" fontAlgn="base" hangingPunct="0">
              <a:spcBef>
                <a:spcPct val="0"/>
              </a:spcBef>
              <a:spcAft>
                <a:spcPct val="0"/>
              </a:spcAft>
              <a:tabLst>
                <a:tab pos="3135313" algn="l"/>
              </a:tabLst>
            </a:pPr>
            <a:r>
              <a:rPr kumimoji="0" lang="fr-FR"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16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rPr>
              <a:t>Du point de vue chimie :</a:t>
            </a:r>
            <a:r>
              <a:rPr kumimoji="0" lang="fr-FR"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Dans les polymères, on ajoute des espèces chimiques appelées additifs ,destinées à modifier leurs caractéristiques: dureté, aspect (agents gonflants), couleur (pigments), résistance chimique (agents antioxydants).   </a:t>
            </a:r>
          </a:p>
          <a:p>
            <a:pPr marL="0" marR="0" lvl="0" indent="0" algn="l" defTabSz="914400" rtl="0" eaLnBrk="0" fontAlgn="base" latinLnBrk="0" hangingPunct="0">
              <a:lnSpc>
                <a:spcPct val="100000"/>
              </a:lnSpc>
              <a:spcBef>
                <a:spcPct val="0"/>
              </a:spcBef>
              <a:spcAft>
                <a:spcPct val="0"/>
              </a:spcAft>
              <a:buClrTx/>
              <a:buSzTx/>
              <a:tabLst>
                <a:tab pos="3135313" algn="l"/>
              </a:tabLst>
            </a:pPr>
            <a:r>
              <a:rPr kumimoji="0" lang="fr-FR"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16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une unité de production de résines C4 (appellation commerciale </a:t>
            </a:r>
            <a:r>
              <a:rPr kumimoji="0" lang="fr-FR" sz="1600" b="0"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Ricon</a:t>
            </a:r>
            <a:r>
              <a:rPr kumimoji="0" lang="fr-FR" sz="16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fr-FR" sz="1600" b="0"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Krasol</a:t>
            </a:r>
            <a:r>
              <a:rPr kumimoji="0" lang="fr-FR" sz="16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et </a:t>
            </a:r>
            <a:r>
              <a:rPr kumimoji="0" lang="fr-FR" sz="1600" b="0"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Monol</a:t>
            </a:r>
            <a:r>
              <a:rPr kumimoji="0" lang="fr-FR" sz="16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matières plastiques à forte valeur ajoutée avec un nouveau réservoir de stockage de butadiène.</a:t>
            </a:r>
            <a:endParaRPr kumimoji="0" lang="fr-FR" sz="18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9">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9">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9">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49">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49">
                                            <p:txEl>
                                              <p:pRg st="15" end="1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49">
                                            <p:txEl>
                                              <p:pRg st="15" end="1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49">
                                            <p:txEl>
                                              <p:pRg st="17" end="1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49">
                                            <p:txEl>
                                              <p:pRg st="19" end="1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49">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332656"/>
            <a:ext cx="3429144" cy="369332"/>
          </a:xfrm>
          <a:prstGeom prst="rect">
            <a:avLst/>
          </a:prstGeom>
        </p:spPr>
        <p:txBody>
          <a:bodyPr wrap="none">
            <a:spAutoFit/>
          </a:bodyPr>
          <a:lstStyle/>
          <a:p>
            <a:pPr lvl="0" fontAlgn="base">
              <a:spcBef>
                <a:spcPct val="0"/>
              </a:spcBef>
              <a:spcAft>
                <a:spcPct val="0"/>
              </a:spcAft>
            </a:pPr>
            <a:r>
              <a:rPr lang="fr-FR" b="1" u="sng" dirty="0" smtClean="0">
                <a:latin typeface="Arial" pitchFamily="34" charset="0"/>
                <a:ea typeface="Times New Roman" pitchFamily="18" charset="0"/>
                <a:cs typeface="Arial" pitchFamily="34" charset="0"/>
              </a:rPr>
              <a:t>Qu’est ce qu’une résine C4 ?</a:t>
            </a:r>
          </a:p>
        </p:txBody>
      </p:sp>
      <p:sp>
        <p:nvSpPr>
          <p:cNvPr id="5" name="Rectangle 4"/>
          <p:cNvSpPr/>
          <p:nvPr/>
        </p:nvSpPr>
        <p:spPr>
          <a:xfrm>
            <a:off x="3491880" y="2204864"/>
            <a:ext cx="5220072" cy="646331"/>
          </a:xfrm>
          <a:prstGeom prst="rect">
            <a:avLst/>
          </a:prstGeom>
        </p:spPr>
        <p:txBody>
          <a:bodyPr wrap="square">
            <a:spAutoFit/>
          </a:bodyPr>
          <a:lstStyle/>
          <a:p>
            <a:pPr algn="ctr"/>
            <a:r>
              <a:rPr lang="fr-FR" dirty="0" smtClean="0"/>
              <a:t>Son appellation commerciale suivant sa composition : </a:t>
            </a:r>
            <a:r>
              <a:rPr lang="fr-FR" dirty="0" err="1" smtClean="0"/>
              <a:t>Ricon</a:t>
            </a:r>
            <a:r>
              <a:rPr lang="fr-FR" dirty="0" smtClean="0"/>
              <a:t>®, </a:t>
            </a:r>
            <a:r>
              <a:rPr lang="fr-FR" dirty="0" err="1" smtClean="0"/>
              <a:t>Krasol</a:t>
            </a:r>
            <a:r>
              <a:rPr lang="fr-FR" dirty="0" smtClean="0"/>
              <a:t>® et </a:t>
            </a:r>
            <a:r>
              <a:rPr lang="fr-FR" dirty="0" err="1" smtClean="0"/>
              <a:t>Monol</a:t>
            </a:r>
            <a:r>
              <a:rPr lang="fr-FR" dirty="0" smtClean="0"/>
              <a:t>®</a:t>
            </a:r>
            <a:endParaRPr lang="fr-FR" dirty="0"/>
          </a:p>
        </p:txBody>
      </p:sp>
      <p:sp>
        <p:nvSpPr>
          <p:cNvPr id="7" name="ZoneTexte 6"/>
          <p:cNvSpPr txBox="1"/>
          <p:nvPr/>
        </p:nvSpPr>
        <p:spPr>
          <a:xfrm>
            <a:off x="4139952" y="332656"/>
            <a:ext cx="2952328" cy="369332"/>
          </a:xfrm>
          <a:prstGeom prst="rect">
            <a:avLst/>
          </a:prstGeom>
          <a:noFill/>
        </p:spPr>
        <p:txBody>
          <a:bodyPr wrap="square" rtlCol="0">
            <a:spAutoFit/>
          </a:bodyPr>
          <a:lstStyle/>
          <a:p>
            <a:r>
              <a:rPr lang="fr-FR" dirty="0" smtClean="0"/>
              <a:t>Polymère du butadiène: </a:t>
            </a:r>
            <a:endParaRPr lang="fr-FR" dirty="0"/>
          </a:p>
        </p:txBody>
      </p:sp>
      <p:sp>
        <p:nvSpPr>
          <p:cNvPr id="8" name="Rectangle 7"/>
          <p:cNvSpPr/>
          <p:nvPr/>
        </p:nvSpPr>
        <p:spPr>
          <a:xfrm>
            <a:off x="179512" y="908720"/>
            <a:ext cx="8964488" cy="923330"/>
          </a:xfrm>
          <a:prstGeom prst="rect">
            <a:avLst/>
          </a:prstGeom>
        </p:spPr>
        <p:txBody>
          <a:bodyPr wrap="square">
            <a:spAutoFit/>
          </a:bodyPr>
          <a:lstStyle/>
          <a:p>
            <a:pPr algn="ctr"/>
            <a:r>
              <a:rPr lang="fr-FR" dirty="0" smtClean="0"/>
              <a:t>Le </a:t>
            </a:r>
            <a:r>
              <a:rPr lang="fr-FR" b="1" dirty="0" smtClean="0"/>
              <a:t>polybutadiène</a:t>
            </a:r>
            <a:r>
              <a:rPr lang="fr-FR" dirty="0" smtClean="0"/>
              <a:t> est un </a:t>
            </a:r>
            <a:r>
              <a:rPr lang="fr-FR" dirty="0" smtClean="0">
                <a:hlinkClick r:id="rId2" tooltip="Caoutchouc (matériau)"/>
              </a:rPr>
              <a:t>caoutchouc</a:t>
            </a:r>
            <a:r>
              <a:rPr lang="fr-FR" dirty="0" smtClean="0"/>
              <a:t> </a:t>
            </a:r>
            <a:r>
              <a:rPr lang="fr-FR" dirty="0" smtClean="0">
                <a:hlinkClick r:id="rId3" tooltip="Synthèse chimique"/>
              </a:rPr>
              <a:t>synthétique</a:t>
            </a:r>
            <a:r>
              <a:rPr lang="fr-FR" dirty="0" smtClean="0"/>
              <a:t> de grande consommation. </a:t>
            </a:r>
          </a:p>
          <a:p>
            <a:pPr algn="ctr"/>
            <a:r>
              <a:rPr lang="fr-FR" dirty="0" smtClean="0"/>
              <a:t>Il résulte de la </a:t>
            </a:r>
            <a:r>
              <a:rPr lang="fr-FR" dirty="0" smtClean="0">
                <a:hlinkClick r:id="rId4" tooltip="Polymérisation"/>
              </a:rPr>
              <a:t>polymérisation</a:t>
            </a:r>
            <a:r>
              <a:rPr lang="fr-FR" dirty="0" smtClean="0"/>
              <a:t> du </a:t>
            </a:r>
            <a:r>
              <a:rPr lang="fr-FR" dirty="0" smtClean="0">
                <a:hlinkClick r:id="rId5" tooltip="Buta-1,3-diène"/>
              </a:rPr>
              <a:t>buta-1,3-diène</a:t>
            </a:r>
            <a:r>
              <a:rPr lang="fr-FR" dirty="0" smtClean="0"/>
              <a:t>  de </a:t>
            </a:r>
            <a:r>
              <a:rPr lang="fr-FR" dirty="0" smtClean="0">
                <a:hlinkClick r:id="rId6" tooltip="Formule semi-développée"/>
              </a:rPr>
              <a:t>formule semi-développée</a:t>
            </a:r>
            <a:r>
              <a:rPr lang="fr-FR" dirty="0" smtClean="0"/>
              <a:t>  :</a:t>
            </a:r>
          </a:p>
          <a:p>
            <a:pPr algn="ctr"/>
            <a:r>
              <a:rPr lang="fr-FR" dirty="0" smtClean="0"/>
              <a:t> H</a:t>
            </a:r>
            <a:r>
              <a:rPr lang="fr-FR" baseline="-25000" dirty="0" smtClean="0"/>
              <a:t>2</a:t>
            </a:r>
            <a:r>
              <a:rPr lang="fr-FR" dirty="0" smtClean="0"/>
              <a:t>C=CH-CH=CH</a:t>
            </a:r>
            <a:r>
              <a:rPr lang="fr-FR" baseline="-25000" dirty="0" smtClean="0"/>
              <a:t>2        </a:t>
            </a:r>
            <a:r>
              <a:rPr lang="fr-FR" dirty="0" smtClean="0"/>
              <a:t>.</a:t>
            </a:r>
            <a:endParaRPr lang="fr-FR" dirty="0"/>
          </a:p>
        </p:txBody>
      </p:sp>
      <p:pic>
        <p:nvPicPr>
          <p:cNvPr id="29699" name="Picture 3" descr="https://upload.wikimedia.org/wikipedia/commons/c/cd/Cis_1_4_polibutdieno.png"/>
          <p:cNvPicPr>
            <a:picLocks noChangeAspect="1" noChangeArrowheads="1"/>
          </p:cNvPicPr>
          <p:nvPr/>
        </p:nvPicPr>
        <p:blipFill>
          <a:blip r:embed="rId7" cstate="print"/>
          <a:srcRect/>
          <a:stretch>
            <a:fillRect/>
          </a:stretch>
        </p:blipFill>
        <p:spPr bwMode="auto">
          <a:xfrm>
            <a:off x="179512" y="2276872"/>
            <a:ext cx="2952328" cy="1484442"/>
          </a:xfrm>
          <a:prstGeom prst="rect">
            <a:avLst/>
          </a:prstGeom>
          <a:noFill/>
        </p:spPr>
      </p:pic>
      <p:sp>
        <p:nvSpPr>
          <p:cNvPr id="10" name="Rectangle 9"/>
          <p:cNvSpPr/>
          <p:nvPr/>
        </p:nvSpPr>
        <p:spPr>
          <a:xfrm>
            <a:off x="3563888" y="3068960"/>
            <a:ext cx="5004048" cy="646331"/>
          </a:xfrm>
          <a:prstGeom prst="rect">
            <a:avLst/>
          </a:prstGeom>
        </p:spPr>
        <p:txBody>
          <a:bodyPr wrap="square">
            <a:spAutoFit/>
          </a:bodyPr>
          <a:lstStyle/>
          <a:p>
            <a:pPr algn="ctr"/>
            <a:r>
              <a:rPr lang="fr-FR" dirty="0" smtClean="0"/>
              <a:t>Cet </a:t>
            </a:r>
            <a:r>
              <a:rPr lang="fr-FR" dirty="0" smtClean="0">
                <a:hlinkClick r:id="rId8" tooltip="Élastomère"/>
              </a:rPr>
              <a:t>élastomère</a:t>
            </a:r>
            <a:r>
              <a:rPr lang="fr-FR" dirty="0" smtClean="0"/>
              <a:t> présente une </a:t>
            </a:r>
            <a:r>
              <a:rPr lang="fr-FR" i="1" dirty="0" smtClean="0"/>
              <a:t>excellente </a:t>
            </a:r>
            <a:r>
              <a:rPr lang="fr-FR" i="1" dirty="0" smtClean="0">
                <a:hlinkClick r:id="rId9" tooltip="Déformation élastique"/>
              </a:rPr>
              <a:t>élasticité</a:t>
            </a:r>
            <a:r>
              <a:rPr lang="fr-FR" dirty="0" smtClean="0"/>
              <a:t> </a:t>
            </a:r>
          </a:p>
          <a:p>
            <a:pPr algn="ctr"/>
            <a:r>
              <a:rPr lang="fr-FR" dirty="0" smtClean="0"/>
              <a:t>et une très bonne résistance à l’abrasion. </a:t>
            </a:r>
            <a:endParaRPr lang="fr-FR" dirty="0"/>
          </a:p>
        </p:txBody>
      </p:sp>
      <p:sp>
        <p:nvSpPr>
          <p:cNvPr id="11" name="Rectangle 10"/>
          <p:cNvSpPr/>
          <p:nvPr/>
        </p:nvSpPr>
        <p:spPr>
          <a:xfrm>
            <a:off x="179512" y="3933056"/>
            <a:ext cx="8964488" cy="3139321"/>
          </a:xfrm>
          <a:prstGeom prst="rect">
            <a:avLst/>
          </a:prstGeom>
        </p:spPr>
        <p:txBody>
          <a:bodyPr wrap="square">
            <a:spAutoFit/>
          </a:bodyPr>
          <a:lstStyle/>
          <a:p>
            <a:pPr lvl="0" algn="ctr"/>
            <a:r>
              <a:rPr lang="fr-FR" dirty="0" smtClean="0"/>
              <a:t>Ce </a:t>
            </a:r>
            <a:r>
              <a:rPr lang="fr-FR" dirty="0" smtClean="0">
                <a:hlinkClick r:id="rId10" tooltip="Polymère"/>
              </a:rPr>
              <a:t>polymère</a:t>
            </a:r>
            <a:r>
              <a:rPr lang="fr-FR" dirty="0" smtClean="0"/>
              <a:t> entre dans la composition </a:t>
            </a:r>
          </a:p>
          <a:p>
            <a:pPr lvl="0" algn="ctr"/>
            <a:r>
              <a:rPr lang="fr-FR" dirty="0" smtClean="0"/>
              <a:t>des gommes des </a:t>
            </a:r>
            <a:r>
              <a:rPr lang="fr-FR" dirty="0" smtClean="0">
                <a:hlinkClick r:id="rId11" tooltip="Pneumatique (véhicule)"/>
              </a:rPr>
              <a:t>pneumatiques</a:t>
            </a:r>
            <a:r>
              <a:rPr lang="fr-FR" dirty="0" smtClean="0"/>
              <a:t> de poids lourds et d’automobiles ;</a:t>
            </a:r>
          </a:p>
          <a:p>
            <a:pPr lvl="0" algn="ctr"/>
            <a:endParaRPr lang="fr-FR" dirty="0" smtClean="0"/>
          </a:p>
          <a:p>
            <a:pPr lvl="0" algn="ctr"/>
            <a:r>
              <a:rPr lang="fr-FR" dirty="0" smtClean="0"/>
              <a:t> Résines pour l'isolation électrique;</a:t>
            </a:r>
            <a:r>
              <a:rPr lang="en-US" dirty="0" smtClean="0"/>
              <a:t> Protection anticorrosion ;</a:t>
            </a:r>
          </a:p>
          <a:p>
            <a:pPr lvl="0" algn="ctr"/>
            <a:endParaRPr lang="en-US" dirty="0" smtClean="0"/>
          </a:p>
          <a:p>
            <a:pPr lvl="0" algn="ctr"/>
            <a:r>
              <a:rPr lang="en-US" dirty="0" smtClean="0"/>
              <a:t> </a:t>
            </a:r>
            <a:r>
              <a:rPr lang="en-US" dirty="0" err="1" smtClean="0"/>
              <a:t>Excellente</a:t>
            </a:r>
            <a:r>
              <a:rPr lang="en-US" dirty="0" smtClean="0"/>
              <a:t> résistance à </a:t>
            </a:r>
            <a:r>
              <a:rPr lang="en-US" dirty="0" err="1" smtClean="0"/>
              <a:t>l’eau</a:t>
            </a:r>
            <a:r>
              <a:rPr lang="en-US" dirty="0" smtClean="0"/>
              <a:t>, aux </a:t>
            </a:r>
            <a:r>
              <a:rPr lang="en-US" dirty="0" err="1" smtClean="0"/>
              <a:t>acides</a:t>
            </a:r>
            <a:r>
              <a:rPr lang="en-US" dirty="0" smtClean="0"/>
              <a:t> .</a:t>
            </a:r>
          </a:p>
          <a:p>
            <a:pPr lvl="0" algn="ctr"/>
            <a:endParaRPr lang="en-US" dirty="0" smtClean="0"/>
          </a:p>
          <a:p>
            <a:pPr lvl="0" algn="ctr"/>
            <a:r>
              <a:rPr lang="fr-FR" dirty="0" smtClean="0"/>
              <a:t>Capacités d'isolation électrique; </a:t>
            </a:r>
          </a:p>
          <a:p>
            <a:pPr lvl="0" algn="ctr"/>
            <a:endParaRPr lang="fr-FR" dirty="0" smtClean="0"/>
          </a:p>
          <a:p>
            <a:pPr lvl="0" algn="ctr"/>
            <a:r>
              <a:rPr lang="fr-FR" dirty="0" smtClean="0"/>
              <a:t>Excellentes propriétés basses températures…….</a:t>
            </a:r>
            <a:endParaRPr lang="en-US" dirty="0" smtClean="0"/>
          </a:p>
          <a:p>
            <a:pPr lvl="0"/>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95536" y="2600908"/>
            <a:ext cx="9144000" cy="21544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Krasol</a:t>
            </a:r>
            <a:r>
              <a:rPr kumimoji="0" lang="fr-FR" sz="12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a:t>
            </a:r>
            <a:r>
              <a:rPr kumimoji="0" lang="fr-FR" sz="900" b="1" i="0" u="none" strike="noStrike" cap="none" normalizeH="0" baseline="0" dirty="0" smtClean="0">
                <a:ln>
                  <a:noFill/>
                </a:ln>
                <a:solidFill>
                  <a:srgbClr val="EE8600"/>
                </a:solidFill>
                <a:effectLst/>
                <a:latin typeface="Verdana" pitchFamily="34" charset="0"/>
                <a:ea typeface="Times New Roman" pitchFamily="18" charset="0"/>
                <a:cs typeface="Times New Roman" pitchFamily="18" charset="0"/>
              </a:rPr>
              <a:t>Elastom</a:t>
            </a:r>
            <a:r>
              <a:rPr kumimoji="0" lang="fr-FR" sz="900" b="1" i="0" u="none" strike="noStrike" cap="none" normalizeH="0" baseline="0" dirty="0" smtClean="0">
                <a:ln>
                  <a:noFill/>
                </a:ln>
                <a:solidFill>
                  <a:srgbClr val="EE8600"/>
                </a:solidFill>
                <a:effectLst/>
                <a:latin typeface="Calibri"/>
                <a:ea typeface="Times New Roman" pitchFamily="18" charset="0"/>
                <a:cs typeface="Times New Roman" pitchFamily="18" charset="0"/>
              </a:rPr>
              <a:t>è</a:t>
            </a:r>
            <a:r>
              <a:rPr kumimoji="0" lang="fr-FR" sz="900" b="1" i="0" u="none" strike="noStrike" cap="none" normalizeH="0" baseline="0" dirty="0" smtClean="0">
                <a:ln>
                  <a:noFill/>
                </a:ln>
                <a:solidFill>
                  <a:srgbClr val="EE8600"/>
                </a:solidFill>
                <a:effectLst/>
                <a:latin typeface="Verdana" pitchFamily="34" charset="0"/>
                <a:ea typeface="Times New Roman" pitchFamily="18" charset="0"/>
                <a:cs typeface="Times New Roman" pitchFamily="18" charset="0"/>
              </a:rPr>
              <a:t>res PUR   Caoutchouc butadi</a:t>
            </a:r>
            <a:r>
              <a:rPr kumimoji="0" lang="fr-FR" sz="900" b="1" i="0" u="none" strike="noStrike" cap="none" normalizeH="0" baseline="0" dirty="0" smtClean="0">
                <a:ln>
                  <a:noFill/>
                </a:ln>
                <a:solidFill>
                  <a:srgbClr val="EE8600"/>
                </a:solidFill>
                <a:effectLst/>
                <a:latin typeface="Calibri"/>
                <a:ea typeface="Times New Roman" pitchFamily="18" charset="0"/>
                <a:cs typeface="Times New Roman" pitchFamily="18" charset="0"/>
              </a:rPr>
              <a:t>è</a:t>
            </a:r>
            <a:r>
              <a:rPr kumimoji="0" lang="fr-FR" sz="900" b="1" i="0" u="none" strike="noStrike" cap="none" normalizeH="0" baseline="0" dirty="0" smtClean="0">
                <a:ln>
                  <a:noFill/>
                </a:ln>
                <a:solidFill>
                  <a:srgbClr val="EE8600"/>
                </a:solidFill>
                <a:effectLst/>
                <a:latin typeface="Verdana" pitchFamily="34" charset="0"/>
                <a:ea typeface="Times New Roman" pitchFamily="18" charset="0"/>
                <a:cs typeface="Times New Roman" pitchFamily="18" charset="0"/>
              </a:rPr>
              <a:t>ne (BR) R</a:t>
            </a:r>
            <a:r>
              <a:rPr kumimoji="0" lang="fr-FR" sz="900" b="1" i="0" u="none" strike="noStrike" cap="none" normalizeH="0" baseline="0" dirty="0" smtClean="0">
                <a:ln>
                  <a:noFill/>
                </a:ln>
                <a:solidFill>
                  <a:srgbClr val="EE8600"/>
                </a:solidFill>
                <a:effectLst/>
                <a:latin typeface="Calibri"/>
                <a:ea typeface="Times New Roman" pitchFamily="18" charset="0"/>
                <a:cs typeface="Times New Roman" pitchFamily="18" charset="0"/>
              </a:rPr>
              <a:t>é</a:t>
            </a:r>
            <a:r>
              <a:rPr kumimoji="0" lang="fr-FR" sz="900" b="1" i="0" u="none" strike="noStrike" cap="none" normalizeH="0" baseline="0" dirty="0" smtClean="0">
                <a:ln>
                  <a:noFill/>
                </a:ln>
                <a:solidFill>
                  <a:srgbClr val="EE8600"/>
                </a:solidFill>
                <a:effectLst/>
                <a:latin typeface="Verdana" pitchFamily="34" charset="0"/>
                <a:ea typeface="Times New Roman" pitchFamily="18" charset="0"/>
                <a:cs typeface="Times New Roman" pitchFamily="18" charset="0"/>
              </a:rPr>
              <a:t>sines pour l'isolation </a:t>
            </a:r>
            <a:r>
              <a:rPr kumimoji="0" lang="fr-FR" sz="900" b="1" i="0" u="none" strike="noStrike" cap="none" normalizeH="0" baseline="0" dirty="0" smtClean="0">
                <a:ln>
                  <a:noFill/>
                </a:ln>
                <a:solidFill>
                  <a:srgbClr val="EE8600"/>
                </a:solidFill>
                <a:effectLst/>
                <a:latin typeface="Calibri"/>
                <a:ea typeface="Times New Roman" pitchFamily="18" charset="0"/>
                <a:cs typeface="Times New Roman" pitchFamily="18" charset="0"/>
              </a:rPr>
              <a:t>é</a:t>
            </a:r>
            <a:r>
              <a:rPr kumimoji="0" lang="fr-FR" sz="900" b="1" i="0" u="none" strike="noStrike" cap="none" normalizeH="0" baseline="0" dirty="0" smtClean="0">
                <a:ln>
                  <a:noFill/>
                </a:ln>
                <a:solidFill>
                  <a:srgbClr val="EE8600"/>
                </a:solidFill>
                <a:effectLst/>
                <a:latin typeface="Verdana" pitchFamily="34" charset="0"/>
                <a:ea typeface="Times New Roman" pitchFamily="18" charset="0"/>
                <a:cs typeface="Times New Roman" pitchFamily="18" charset="0"/>
              </a:rPr>
              <a:t>lectrique  Polybutadi</a:t>
            </a:r>
            <a:r>
              <a:rPr kumimoji="0" lang="fr-FR" sz="900" b="1" i="0" u="none" strike="noStrike" cap="none" normalizeH="0" baseline="0" dirty="0" smtClean="0">
                <a:ln>
                  <a:noFill/>
                </a:ln>
                <a:solidFill>
                  <a:srgbClr val="EE8600"/>
                </a:solidFill>
                <a:effectLst/>
                <a:latin typeface="Calibri"/>
                <a:ea typeface="Times New Roman" pitchFamily="18" charset="0"/>
                <a:cs typeface="Times New Roman" pitchFamily="18" charset="0"/>
              </a:rPr>
              <a:t>è</a:t>
            </a:r>
            <a:r>
              <a:rPr kumimoji="0" lang="fr-FR" sz="900" b="1" i="0" u="none" strike="noStrike" cap="none" normalizeH="0" baseline="0" dirty="0" smtClean="0">
                <a:ln>
                  <a:noFill/>
                </a:ln>
                <a:solidFill>
                  <a:srgbClr val="EE8600"/>
                </a:solidFill>
                <a:effectLst/>
                <a:latin typeface="Verdana" pitchFamily="34" charset="0"/>
                <a:ea typeface="Times New Roman" pitchFamily="18" charset="0"/>
                <a:cs typeface="Times New Roman" pitchFamily="18" charset="0"/>
              </a:rPr>
              <a:t>ne cis-01,04</a:t>
            </a:r>
            <a:endPar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Linear </a:t>
            </a:r>
            <a:r>
              <a:rPr kumimoji="0" lang="en-US" sz="800" b="0" i="0" u="none" strike="noStrike" cap="none" normalizeH="0" baseline="0" dirty="0" err="1" smtClean="0">
                <a:ln>
                  <a:noFill/>
                </a:ln>
                <a:solidFill>
                  <a:srgbClr val="000000"/>
                </a:solidFill>
                <a:effectLst/>
                <a:latin typeface="Verdana" pitchFamily="34" charset="0"/>
                <a:ea typeface="Times New Roman" pitchFamily="18" charset="0"/>
                <a:cs typeface="Arial" pitchFamily="34" charset="0"/>
              </a:rPr>
              <a:t>hydroxy</a:t>
            </a:r>
            <a:r>
              <a:rPr kumimoji="0" lang="en-US" sz="8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 terminated </a:t>
            </a:r>
            <a:r>
              <a:rPr kumimoji="0" lang="en-US" sz="800" b="0" i="0" u="none" strike="noStrike" cap="none" normalizeH="0" baseline="0" dirty="0" err="1" smtClean="0">
                <a:ln>
                  <a:noFill/>
                </a:ln>
                <a:solidFill>
                  <a:srgbClr val="000000"/>
                </a:solidFill>
                <a:effectLst/>
                <a:latin typeface="Verdana" pitchFamily="34" charset="0"/>
                <a:ea typeface="Times New Roman" pitchFamily="18" charset="0"/>
                <a:cs typeface="Arial" pitchFamily="34" charset="0"/>
              </a:rPr>
              <a:t>polybutadiene</a:t>
            </a:r>
            <a:r>
              <a:rPr kumimoji="0" lang="en-US" sz="8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 Low molecular weight Oxygen scavenger</a:t>
            </a:r>
            <a:r>
              <a:rPr kumimoji="0" lang="en-US" sz="900" b="1" i="0" u="none" strike="noStrike" cap="none" normalizeH="0" baseline="0" dirty="0" smtClean="0">
                <a:ln>
                  <a:noFill/>
                </a:ln>
                <a:solidFill>
                  <a:srgbClr val="EE8600"/>
                </a:solidFill>
                <a:effectLst/>
                <a:latin typeface="Verdana" pitchFamily="34" charset="0"/>
                <a:ea typeface="Times New Roman" pitchFamily="18" charset="0"/>
                <a:cs typeface="Arial" pitchFamily="34" charset="0"/>
              </a:rPr>
              <a:t> </a:t>
            </a:r>
            <a:endPar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EE8600"/>
                </a:solidFill>
                <a:effectLst/>
                <a:latin typeface="Verdana" pitchFamily="34" charset="0"/>
                <a:ea typeface="Times New Roman" pitchFamily="18" charset="0"/>
                <a:cs typeface="Arial" pitchFamily="34" charset="0"/>
              </a:rPr>
              <a:t>Protection anticorrosion</a:t>
            </a:r>
            <a:r>
              <a:rPr kumimoji="0" lang="en-US" sz="8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  Excellent water resistance  Excellent acid base resistance  Superior electrical insulating capabilities Excellent low temperature properties</a:t>
            </a:r>
            <a:endPar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Ricon</a:t>
            </a:r>
            <a:r>
              <a:rPr kumimoji="0" lang="en-US" sz="12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a:t>
            </a:r>
            <a:endPar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a:t>
            </a:r>
            <a:r>
              <a:rPr kumimoji="0" lang="en-US" sz="900" b="1" i="0" u="none" strike="noStrike" cap="none" normalizeH="0" baseline="0" dirty="0" err="1" smtClean="0">
                <a:ln>
                  <a:noFill/>
                </a:ln>
                <a:solidFill>
                  <a:srgbClr val="EE8600"/>
                </a:solidFill>
                <a:effectLst/>
                <a:latin typeface="Verdana" pitchFamily="34" charset="0"/>
                <a:ea typeface="Times New Roman" pitchFamily="18" charset="0"/>
                <a:cs typeface="Times New Roman" pitchFamily="18" charset="0"/>
              </a:rPr>
              <a:t>Mat</a:t>
            </a:r>
            <a:r>
              <a:rPr kumimoji="0" lang="en-US" sz="900" b="1" i="0" u="none" strike="noStrike" cap="none" normalizeH="0" baseline="0" dirty="0" err="1" smtClean="0">
                <a:ln>
                  <a:noFill/>
                </a:ln>
                <a:solidFill>
                  <a:srgbClr val="EE8600"/>
                </a:solidFill>
                <a:effectLst/>
                <a:latin typeface="Calibri"/>
                <a:ea typeface="Times New Roman" pitchFamily="18" charset="0"/>
                <a:cs typeface="Times New Roman" pitchFamily="18" charset="0"/>
              </a:rPr>
              <a:t>é</a:t>
            </a:r>
            <a:r>
              <a:rPr kumimoji="0" lang="en-US" sz="900" b="1" i="0" u="none" strike="noStrike" cap="none" normalizeH="0" baseline="0" dirty="0" err="1" smtClean="0">
                <a:ln>
                  <a:noFill/>
                </a:ln>
                <a:solidFill>
                  <a:srgbClr val="EE8600"/>
                </a:solidFill>
                <a:effectLst/>
                <a:latin typeface="Verdana" pitchFamily="34" charset="0"/>
                <a:ea typeface="Times New Roman" pitchFamily="18" charset="0"/>
                <a:cs typeface="Times New Roman" pitchFamily="18" charset="0"/>
              </a:rPr>
              <a:t>riaux</a:t>
            </a:r>
            <a:r>
              <a:rPr kumimoji="0" lang="en-US" sz="900" b="1" i="0" u="none" strike="noStrike" cap="none" normalizeH="0" baseline="0" dirty="0" smtClean="0">
                <a:ln>
                  <a:noFill/>
                </a:ln>
                <a:solidFill>
                  <a:srgbClr val="EE8600"/>
                </a:solidFill>
                <a:effectLst/>
                <a:latin typeface="Verdana" pitchFamily="34" charset="0"/>
                <a:ea typeface="Times New Roman" pitchFamily="18" charset="0"/>
                <a:cs typeface="Times New Roman" pitchFamily="18" charset="0"/>
              </a:rPr>
              <a:t> </a:t>
            </a:r>
            <a:r>
              <a:rPr kumimoji="0" lang="en-US" sz="900" b="1" i="0" u="none" strike="noStrike" cap="none" normalizeH="0" baseline="0" dirty="0" err="1" smtClean="0">
                <a:ln>
                  <a:noFill/>
                </a:ln>
                <a:solidFill>
                  <a:srgbClr val="EE8600"/>
                </a:solidFill>
                <a:effectLst/>
                <a:latin typeface="Verdana" pitchFamily="34" charset="0"/>
                <a:ea typeface="Times New Roman" pitchFamily="18" charset="0"/>
                <a:cs typeface="Times New Roman" pitchFamily="18" charset="0"/>
              </a:rPr>
              <a:t>barri</a:t>
            </a:r>
            <a:r>
              <a:rPr kumimoji="0" lang="en-US" sz="900" b="1" i="0" u="none" strike="noStrike" cap="none" normalizeH="0" baseline="0" dirty="0" err="1" smtClean="0">
                <a:ln>
                  <a:noFill/>
                </a:ln>
                <a:solidFill>
                  <a:srgbClr val="EE8600"/>
                </a:solidFill>
                <a:effectLst/>
                <a:latin typeface="Calibri"/>
                <a:ea typeface="Times New Roman" pitchFamily="18" charset="0"/>
                <a:cs typeface="Times New Roman" pitchFamily="18" charset="0"/>
              </a:rPr>
              <a:t>è</a:t>
            </a:r>
            <a:r>
              <a:rPr kumimoji="0" lang="en-US" sz="900" b="1" i="0" u="none" strike="noStrike" cap="none" normalizeH="0" baseline="0" dirty="0" err="1" smtClean="0">
                <a:ln>
                  <a:noFill/>
                </a:ln>
                <a:solidFill>
                  <a:srgbClr val="EE8600"/>
                </a:solidFill>
                <a:effectLst/>
                <a:latin typeface="Verdana" pitchFamily="34" charset="0"/>
                <a:ea typeface="Times New Roman" pitchFamily="18" charset="0"/>
                <a:cs typeface="Times New Roman" pitchFamily="18" charset="0"/>
              </a:rPr>
              <a:t>res</a:t>
            </a:r>
            <a:r>
              <a:rPr kumimoji="0" lang="en-US" sz="900" b="1" i="0" u="none" strike="noStrike" cap="none" normalizeH="0" baseline="0" dirty="0" smtClean="0">
                <a:ln>
                  <a:noFill/>
                </a:ln>
                <a:solidFill>
                  <a:srgbClr val="EE8600"/>
                </a:solidFill>
                <a:effectLst/>
                <a:latin typeface="Verdana" pitchFamily="34" charset="0"/>
                <a:ea typeface="Times New Roman" pitchFamily="18" charset="0"/>
                <a:cs typeface="Times New Roman" pitchFamily="18" charset="0"/>
              </a:rPr>
              <a:t> </a:t>
            </a:r>
            <a:r>
              <a:rPr kumimoji="0" lang="en-US" sz="800" b="0"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Polybutadiene</a:t>
            </a:r>
            <a:r>
              <a:rPr kumimoji="0" lang="en-US" sz="8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a:t>
            </a:r>
            <a:r>
              <a:rPr kumimoji="0" lang="en-US" sz="800" b="0"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Maleic</a:t>
            </a:r>
            <a:r>
              <a:rPr kumimoji="0" lang="en-US" sz="8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anhydride grafted or not - Up to 11 functions per chain</a:t>
            </a:r>
            <a:endPar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Low molecular weight</a:t>
            </a:r>
            <a:endPar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err="1" smtClean="0">
                <a:ln>
                  <a:noFill/>
                </a:ln>
                <a:solidFill>
                  <a:srgbClr val="EE8600"/>
                </a:solidFill>
                <a:effectLst/>
                <a:latin typeface="Verdana" pitchFamily="34" charset="0"/>
                <a:ea typeface="Times New Roman" pitchFamily="18" charset="0"/>
                <a:cs typeface="Times New Roman" pitchFamily="18" charset="0"/>
              </a:rPr>
              <a:t>Caoutchouc</a:t>
            </a:r>
            <a:r>
              <a:rPr kumimoji="0" lang="en-US" sz="900" b="1" i="0" u="none" strike="noStrike" cap="none" normalizeH="0" baseline="0" dirty="0" smtClean="0">
                <a:ln>
                  <a:noFill/>
                </a:ln>
                <a:solidFill>
                  <a:srgbClr val="EE8600"/>
                </a:solidFill>
                <a:effectLst/>
                <a:latin typeface="Verdana" pitchFamily="34" charset="0"/>
                <a:ea typeface="Times New Roman" pitchFamily="18" charset="0"/>
                <a:cs typeface="Times New Roman" pitchFamily="18" charset="0"/>
              </a:rPr>
              <a:t> </a:t>
            </a:r>
            <a:r>
              <a:rPr kumimoji="0" lang="en-US" sz="900" b="1" i="0" u="none" strike="noStrike" cap="none" normalizeH="0" baseline="0" dirty="0" err="1" smtClean="0">
                <a:ln>
                  <a:noFill/>
                </a:ln>
                <a:solidFill>
                  <a:srgbClr val="EE8600"/>
                </a:solidFill>
                <a:effectLst/>
                <a:latin typeface="Verdana" pitchFamily="34" charset="0"/>
                <a:ea typeface="Times New Roman" pitchFamily="18" charset="0"/>
                <a:cs typeface="Times New Roman" pitchFamily="18" charset="0"/>
              </a:rPr>
              <a:t>butadi</a:t>
            </a:r>
            <a:r>
              <a:rPr kumimoji="0" lang="en-US" sz="900" b="1" i="0" u="none" strike="noStrike" cap="none" normalizeH="0" baseline="0" dirty="0" err="1" smtClean="0">
                <a:ln>
                  <a:noFill/>
                </a:ln>
                <a:solidFill>
                  <a:srgbClr val="EE8600"/>
                </a:solidFill>
                <a:effectLst/>
                <a:latin typeface="Calibri"/>
                <a:ea typeface="Times New Roman" pitchFamily="18" charset="0"/>
                <a:cs typeface="Times New Roman" pitchFamily="18" charset="0"/>
              </a:rPr>
              <a:t>è</a:t>
            </a:r>
            <a:r>
              <a:rPr kumimoji="0" lang="en-US" sz="900" b="1" i="0" u="none" strike="noStrike" cap="none" normalizeH="0" baseline="0" dirty="0" err="1" smtClean="0">
                <a:ln>
                  <a:noFill/>
                </a:ln>
                <a:solidFill>
                  <a:srgbClr val="EE8600"/>
                </a:solidFill>
                <a:effectLst/>
                <a:latin typeface="Verdana" pitchFamily="34" charset="0"/>
                <a:ea typeface="Times New Roman" pitchFamily="18" charset="0"/>
                <a:cs typeface="Times New Roman" pitchFamily="18" charset="0"/>
              </a:rPr>
              <a:t>ne</a:t>
            </a:r>
            <a:r>
              <a:rPr kumimoji="0" lang="en-US" sz="900" b="1" i="0" u="none" strike="noStrike" cap="none" normalizeH="0" baseline="0" dirty="0" smtClean="0">
                <a:ln>
                  <a:noFill/>
                </a:ln>
                <a:solidFill>
                  <a:srgbClr val="EE8600"/>
                </a:solidFill>
                <a:effectLst/>
                <a:latin typeface="Verdana" pitchFamily="34" charset="0"/>
                <a:ea typeface="Times New Roman" pitchFamily="18" charset="0"/>
                <a:cs typeface="Times New Roman" pitchFamily="18" charset="0"/>
              </a:rPr>
              <a:t> (BR) </a:t>
            </a:r>
            <a:r>
              <a:rPr kumimoji="0" lang="en-US" sz="800" b="0"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PolybutadieneLow</a:t>
            </a:r>
            <a:r>
              <a:rPr kumimoji="0" lang="en-US" sz="8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molecular weight</a:t>
            </a:r>
            <a:r>
              <a:rPr kumimoji="0" lang="en-US" sz="900" b="1" i="0" u="none" strike="noStrike" cap="none" normalizeH="0" baseline="0" dirty="0" smtClean="0">
                <a:ln>
                  <a:noFill/>
                </a:ln>
                <a:solidFill>
                  <a:srgbClr val="EE8600"/>
                </a:solidFill>
                <a:effectLst/>
                <a:latin typeface="Verdana" pitchFamily="34" charset="0"/>
                <a:ea typeface="Times New Roman" pitchFamily="18" charset="0"/>
                <a:cs typeface="Times New Roman" pitchFamily="18" charset="0"/>
              </a:rPr>
              <a:t> </a:t>
            </a:r>
            <a:endPar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err="1" smtClean="0">
                <a:ln>
                  <a:noFill/>
                </a:ln>
                <a:solidFill>
                  <a:srgbClr val="EE8600"/>
                </a:solidFill>
                <a:effectLst/>
                <a:latin typeface="Verdana" pitchFamily="34" charset="0"/>
                <a:ea typeface="Times New Roman" pitchFamily="18" charset="0"/>
                <a:cs typeface="Times New Roman" pitchFamily="18" charset="0"/>
              </a:rPr>
              <a:t>Polybutadi</a:t>
            </a:r>
            <a:r>
              <a:rPr kumimoji="0" lang="en-US" sz="900" b="1" i="0" u="none" strike="noStrike" cap="none" normalizeH="0" baseline="0" dirty="0" err="1" smtClean="0">
                <a:ln>
                  <a:noFill/>
                </a:ln>
                <a:solidFill>
                  <a:srgbClr val="EE8600"/>
                </a:solidFill>
                <a:effectLst/>
                <a:latin typeface="Calibri"/>
                <a:ea typeface="Times New Roman" pitchFamily="18" charset="0"/>
                <a:cs typeface="Times New Roman" pitchFamily="18" charset="0"/>
              </a:rPr>
              <a:t>è</a:t>
            </a:r>
            <a:r>
              <a:rPr kumimoji="0" lang="en-US" sz="900" b="1" i="0" u="none" strike="noStrike" cap="none" normalizeH="0" baseline="0" dirty="0" err="1" smtClean="0">
                <a:ln>
                  <a:noFill/>
                </a:ln>
                <a:solidFill>
                  <a:srgbClr val="EE8600"/>
                </a:solidFill>
                <a:effectLst/>
                <a:latin typeface="Verdana" pitchFamily="34" charset="0"/>
                <a:ea typeface="Times New Roman" pitchFamily="18" charset="0"/>
                <a:cs typeface="Times New Roman" pitchFamily="18" charset="0"/>
              </a:rPr>
              <a:t>ne</a:t>
            </a:r>
            <a:r>
              <a:rPr kumimoji="0" lang="en-US" sz="900" b="1" i="0" u="none" strike="noStrike" cap="none" normalizeH="0" baseline="0" dirty="0" smtClean="0">
                <a:ln>
                  <a:noFill/>
                </a:ln>
                <a:solidFill>
                  <a:srgbClr val="EE8600"/>
                </a:solidFill>
                <a:effectLst/>
                <a:latin typeface="Verdana" pitchFamily="34" charset="0"/>
                <a:ea typeface="Times New Roman" pitchFamily="18" charset="0"/>
                <a:cs typeface="Times New Roman" pitchFamily="18" charset="0"/>
              </a:rPr>
              <a:t> cis-01,04 </a:t>
            </a:r>
            <a:r>
              <a:rPr kumimoji="0" lang="en-US" sz="800" b="0"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PoybutadieneLow</a:t>
            </a:r>
            <a:r>
              <a:rPr kumimoji="0" lang="en-US" sz="8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molecular weight</a:t>
            </a:r>
            <a:endPar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a:r>
            <a:br>
              <a:rPr kumimoji="0" lang="en-US" sz="9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br>
            <a:r>
              <a:rPr kumimoji="0" lang="en-US" sz="900" b="1" i="0" u="none" strike="noStrike" cap="none" normalizeH="0" baseline="0" dirty="0" err="1" smtClean="0">
                <a:ln>
                  <a:noFill/>
                </a:ln>
                <a:solidFill>
                  <a:srgbClr val="EE8600"/>
                </a:solidFill>
                <a:effectLst/>
                <a:latin typeface="Verdana" pitchFamily="34" charset="0"/>
                <a:ea typeface="Times New Roman" pitchFamily="18" charset="0"/>
                <a:cs typeface="Times New Roman" pitchFamily="18" charset="0"/>
              </a:rPr>
              <a:t>Caoutchouc</a:t>
            </a:r>
            <a:r>
              <a:rPr kumimoji="0" lang="en-US" sz="900" b="1" i="0" u="none" strike="noStrike" cap="none" normalizeH="0" baseline="0" dirty="0" smtClean="0">
                <a:ln>
                  <a:noFill/>
                </a:ln>
                <a:solidFill>
                  <a:srgbClr val="EE8600"/>
                </a:solidFill>
                <a:effectLst/>
                <a:latin typeface="Verdana" pitchFamily="34" charset="0"/>
                <a:ea typeface="Times New Roman" pitchFamily="18" charset="0"/>
                <a:cs typeface="Times New Roman" pitchFamily="18" charset="0"/>
              </a:rPr>
              <a:t> </a:t>
            </a:r>
            <a:r>
              <a:rPr kumimoji="0" lang="en-US" sz="900" b="1" i="0" u="none" strike="noStrike" cap="none" normalizeH="0" baseline="0" dirty="0" err="1" smtClean="0">
                <a:ln>
                  <a:noFill/>
                </a:ln>
                <a:solidFill>
                  <a:srgbClr val="EE8600"/>
                </a:solidFill>
                <a:effectLst/>
                <a:latin typeface="Verdana" pitchFamily="34" charset="0"/>
                <a:ea typeface="Times New Roman" pitchFamily="18" charset="0"/>
                <a:cs typeface="Times New Roman" pitchFamily="18" charset="0"/>
              </a:rPr>
              <a:t>styr</a:t>
            </a:r>
            <a:r>
              <a:rPr kumimoji="0" lang="en-US" sz="900" b="1" i="0" u="none" strike="noStrike" cap="none" normalizeH="0" baseline="0" dirty="0" err="1" smtClean="0">
                <a:ln>
                  <a:noFill/>
                </a:ln>
                <a:solidFill>
                  <a:srgbClr val="EE8600"/>
                </a:solidFill>
                <a:effectLst/>
                <a:latin typeface="Calibri"/>
                <a:ea typeface="Times New Roman" pitchFamily="18" charset="0"/>
                <a:cs typeface="Times New Roman" pitchFamily="18" charset="0"/>
              </a:rPr>
              <a:t>è</a:t>
            </a:r>
            <a:r>
              <a:rPr kumimoji="0" lang="en-US" sz="900" b="1" i="0" u="none" strike="noStrike" cap="none" normalizeH="0" baseline="0" dirty="0" err="1" smtClean="0">
                <a:ln>
                  <a:noFill/>
                </a:ln>
                <a:solidFill>
                  <a:srgbClr val="EE8600"/>
                </a:solidFill>
                <a:effectLst/>
                <a:latin typeface="Verdana" pitchFamily="34" charset="0"/>
                <a:ea typeface="Times New Roman" pitchFamily="18" charset="0"/>
                <a:cs typeface="Times New Roman" pitchFamily="18" charset="0"/>
              </a:rPr>
              <a:t>ne-butadi</a:t>
            </a:r>
            <a:r>
              <a:rPr kumimoji="0" lang="en-US" sz="900" b="1" i="0" u="none" strike="noStrike" cap="none" normalizeH="0" baseline="0" dirty="0" err="1" smtClean="0">
                <a:ln>
                  <a:noFill/>
                </a:ln>
                <a:solidFill>
                  <a:srgbClr val="EE8600"/>
                </a:solidFill>
                <a:effectLst/>
                <a:latin typeface="Calibri"/>
                <a:ea typeface="Times New Roman" pitchFamily="18" charset="0"/>
                <a:cs typeface="Times New Roman" pitchFamily="18" charset="0"/>
              </a:rPr>
              <a:t>è</a:t>
            </a:r>
            <a:r>
              <a:rPr kumimoji="0" lang="en-US" sz="900" b="1" i="0" u="none" strike="noStrike" cap="none" normalizeH="0" baseline="0" dirty="0" err="1" smtClean="0">
                <a:ln>
                  <a:noFill/>
                </a:ln>
                <a:solidFill>
                  <a:srgbClr val="EE8600"/>
                </a:solidFill>
                <a:effectLst/>
                <a:latin typeface="Verdana" pitchFamily="34" charset="0"/>
                <a:ea typeface="Times New Roman" pitchFamily="18" charset="0"/>
                <a:cs typeface="Times New Roman" pitchFamily="18" charset="0"/>
              </a:rPr>
              <a:t>ne</a:t>
            </a:r>
            <a:r>
              <a:rPr kumimoji="0" lang="en-US" sz="900" b="1" i="0" u="none" strike="noStrike" cap="none" normalizeH="0" baseline="0" dirty="0" smtClean="0">
                <a:ln>
                  <a:noFill/>
                </a:ln>
                <a:solidFill>
                  <a:srgbClr val="EE8600"/>
                </a:solidFill>
                <a:effectLst/>
                <a:latin typeface="Verdana" pitchFamily="34" charset="0"/>
                <a:ea typeface="Times New Roman" pitchFamily="18" charset="0"/>
                <a:cs typeface="Times New Roman" pitchFamily="18" charset="0"/>
              </a:rPr>
              <a:t> (SBR) </a:t>
            </a:r>
            <a:r>
              <a:rPr kumimoji="0" lang="en-US" sz="8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Butadiene - Styrene </a:t>
            </a:r>
            <a:r>
              <a:rPr kumimoji="0" lang="en-US" sz="800" b="0"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CopolymersLow</a:t>
            </a:r>
            <a:r>
              <a:rPr kumimoji="0" lang="en-US" sz="8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molecular weight</a:t>
            </a:r>
            <a:endPar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a:r>
            <a:br>
              <a:rPr kumimoji="0" lang="fr-FR" sz="9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br>
            <a:r>
              <a:rPr kumimoji="0" lang="fr-FR" sz="900" b="1" i="0" u="none" strike="noStrike" cap="none" normalizeH="0" baseline="0" dirty="0" smtClean="0">
                <a:ln>
                  <a:noFill/>
                </a:ln>
                <a:solidFill>
                  <a:srgbClr val="EE8600"/>
                </a:solidFill>
                <a:effectLst/>
                <a:latin typeface="Verdana" pitchFamily="34" charset="0"/>
                <a:ea typeface="Times New Roman" pitchFamily="18" charset="0"/>
                <a:cs typeface="Times New Roman" pitchFamily="18" charset="0"/>
              </a:rPr>
              <a:t>Adh</a:t>
            </a:r>
            <a:r>
              <a:rPr kumimoji="0" lang="fr-FR" sz="900" b="1" i="0" u="none" strike="noStrike" cap="none" normalizeH="0" baseline="0" dirty="0" smtClean="0">
                <a:ln>
                  <a:noFill/>
                </a:ln>
                <a:solidFill>
                  <a:srgbClr val="EE8600"/>
                </a:solidFill>
                <a:effectLst/>
                <a:latin typeface="Calibri"/>
                <a:ea typeface="Times New Roman" pitchFamily="18" charset="0"/>
                <a:cs typeface="Times New Roman" pitchFamily="18" charset="0"/>
              </a:rPr>
              <a:t>é</a:t>
            </a:r>
            <a:r>
              <a:rPr kumimoji="0" lang="fr-FR" sz="900" b="1" i="0" u="none" strike="noStrike" cap="none" normalizeH="0" baseline="0" dirty="0" smtClean="0">
                <a:ln>
                  <a:noFill/>
                </a:ln>
                <a:solidFill>
                  <a:srgbClr val="EE8600"/>
                </a:solidFill>
                <a:effectLst/>
                <a:latin typeface="Verdana" pitchFamily="34" charset="0"/>
                <a:ea typeface="Times New Roman" pitchFamily="18" charset="0"/>
                <a:cs typeface="Times New Roman" pitchFamily="18" charset="0"/>
              </a:rPr>
              <a:t>sifs pour caoutchouc-m</a:t>
            </a:r>
            <a:r>
              <a:rPr kumimoji="0" lang="fr-FR" sz="900" b="1" i="0" u="none" strike="noStrike" cap="none" normalizeH="0" baseline="0" dirty="0" smtClean="0">
                <a:ln>
                  <a:noFill/>
                </a:ln>
                <a:solidFill>
                  <a:srgbClr val="EE8600"/>
                </a:solidFill>
                <a:effectLst/>
                <a:latin typeface="Calibri"/>
                <a:ea typeface="Times New Roman" pitchFamily="18" charset="0"/>
                <a:cs typeface="Times New Roman" pitchFamily="18" charset="0"/>
              </a:rPr>
              <a:t>é</a:t>
            </a:r>
            <a:r>
              <a:rPr kumimoji="0" lang="fr-FR" sz="900" b="1" i="0" u="none" strike="noStrike" cap="none" normalizeH="0" baseline="0" dirty="0" smtClean="0">
                <a:ln>
                  <a:noFill/>
                </a:ln>
                <a:solidFill>
                  <a:srgbClr val="EE8600"/>
                </a:solidFill>
                <a:effectLst/>
                <a:latin typeface="Verdana" pitchFamily="34" charset="0"/>
                <a:ea typeface="Times New Roman" pitchFamily="18" charset="0"/>
                <a:cs typeface="Times New Roman" pitchFamily="18" charset="0"/>
              </a:rPr>
              <a:t>tal ou primaires et adh</a:t>
            </a:r>
            <a:r>
              <a:rPr kumimoji="0" lang="fr-FR" sz="900" b="1" i="0" u="none" strike="noStrike" cap="none" normalizeH="0" baseline="0" dirty="0" smtClean="0">
                <a:ln>
                  <a:noFill/>
                </a:ln>
                <a:solidFill>
                  <a:srgbClr val="EE8600"/>
                </a:solidFill>
                <a:effectLst/>
                <a:latin typeface="Calibri"/>
                <a:ea typeface="Times New Roman" pitchFamily="18" charset="0"/>
                <a:cs typeface="Times New Roman" pitchFamily="18" charset="0"/>
              </a:rPr>
              <a:t>é</a:t>
            </a:r>
            <a:r>
              <a:rPr kumimoji="0" lang="fr-FR" sz="900" b="1" i="0" u="none" strike="noStrike" cap="none" normalizeH="0" baseline="0" dirty="0" smtClean="0">
                <a:ln>
                  <a:noFill/>
                </a:ln>
                <a:solidFill>
                  <a:srgbClr val="EE8600"/>
                </a:solidFill>
                <a:effectLst/>
                <a:latin typeface="Verdana" pitchFamily="34" charset="0"/>
                <a:ea typeface="Times New Roman" pitchFamily="18" charset="0"/>
                <a:cs typeface="Times New Roman" pitchFamily="18" charset="0"/>
              </a:rPr>
              <a:t>sifs pour caoutchouc-m</a:t>
            </a:r>
            <a:r>
              <a:rPr kumimoji="0" lang="fr-FR" sz="900" b="1" i="0" u="none" strike="noStrike" cap="none" normalizeH="0" baseline="0" dirty="0" smtClean="0">
                <a:ln>
                  <a:noFill/>
                </a:ln>
                <a:solidFill>
                  <a:srgbClr val="EE8600"/>
                </a:solidFill>
                <a:effectLst/>
                <a:latin typeface="Calibri"/>
                <a:ea typeface="Times New Roman" pitchFamily="18" charset="0"/>
                <a:cs typeface="Times New Roman" pitchFamily="18" charset="0"/>
              </a:rPr>
              <a:t>é</a:t>
            </a:r>
            <a:r>
              <a:rPr kumimoji="0" lang="fr-FR" sz="900" b="1" i="0" u="none" strike="noStrike" cap="none" normalizeH="0" baseline="0" dirty="0" smtClean="0">
                <a:ln>
                  <a:noFill/>
                </a:ln>
                <a:solidFill>
                  <a:srgbClr val="EE8600"/>
                </a:solidFill>
                <a:effectLst/>
                <a:latin typeface="Verdana" pitchFamily="34" charset="0"/>
                <a:ea typeface="Times New Roman" pitchFamily="18" charset="0"/>
                <a:cs typeface="Times New Roman" pitchFamily="18" charset="0"/>
              </a:rPr>
              <a:t>tal (syst</a:t>
            </a:r>
            <a:r>
              <a:rPr kumimoji="0" lang="fr-FR" sz="900" b="1" i="0" u="none" strike="noStrike" cap="none" normalizeH="0" baseline="0" dirty="0" smtClean="0">
                <a:ln>
                  <a:noFill/>
                </a:ln>
                <a:solidFill>
                  <a:srgbClr val="EE8600"/>
                </a:solidFill>
                <a:effectLst/>
                <a:latin typeface="Calibri"/>
                <a:ea typeface="Times New Roman" pitchFamily="18" charset="0"/>
                <a:cs typeface="Times New Roman" pitchFamily="18" charset="0"/>
              </a:rPr>
              <a:t>è</a:t>
            </a:r>
            <a:r>
              <a:rPr kumimoji="0" lang="fr-FR" sz="900" b="1" i="0" u="none" strike="noStrike" cap="none" normalizeH="0" baseline="0" dirty="0" smtClean="0">
                <a:ln>
                  <a:noFill/>
                </a:ln>
                <a:solidFill>
                  <a:srgbClr val="EE8600"/>
                </a:solidFill>
                <a:effectLst/>
                <a:latin typeface="Verdana" pitchFamily="34" charset="0"/>
                <a:ea typeface="Times New Roman" pitchFamily="18" charset="0"/>
                <a:cs typeface="Times New Roman" pitchFamily="18" charset="0"/>
              </a:rPr>
              <a:t>mes adh</a:t>
            </a:r>
            <a:r>
              <a:rPr kumimoji="0" lang="fr-FR" sz="900" b="1" i="0" u="none" strike="noStrike" cap="none" normalizeH="0" baseline="0" dirty="0" smtClean="0">
                <a:ln>
                  <a:noFill/>
                </a:ln>
                <a:solidFill>
                  <a:srgbClr val="EE8600"/>
                </a:solidFill>
                <a:effectLst/>
                <a:latin typeface="Calibri"/>
                <a:ea typeface="Times New Roman" pitchFamily="18" charset="0"/>
                <a:cs typeface="Times New Roman" pitchFamily="18" charset="0"/>
              </a:rPr>
              <a:t>é</a:t>
            </a:r>
            <a:r>
              <a:rPr kumimoji="0" lang="fr-FR" sz="900" b="1" i="0" u="none" strike="noStrike" cap="none" normalizeH="0" baseline="0" dirty="0" smtClean="0">
                <a:ln>
                  <a:noFill/>
                </a:ln>
                <a:solidFill>
                  <a:srgbClr val="EE8600"/>
                </a:solidFill>
                <a:effectLst/>
                <a:latin typeface="Verdana" pitchFamily="34" charset="0"/>
                <a:ea typeface="Times New Roman" pitchFamily="18" charset="0"/>
                <a:cs typeface="Times New Roman" pitchFamily="18" charset="0"/>
              </a:rPr>
              <a:t>sifs) </a:t>
            </a:r>
            <a:r>
              <a:rPr kumimoji="0" lang="fr-FR" sz="800" b="0"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Maleic</a:t>
            </a:r>
            <a:r>
              <a:rPr kumimoji="0" lang="fr-FR" sz="8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Anhydride </a:t>
            </a:r>
            <a:r>
              <a:rPr kumimoji="0" lang="fr-FR" sz="800" b="0"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grafted</a:t>
            </a:r>
            <a:r>
              <a:rPr kumimoji="0" lang="fr-FR" sz="8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a:t>
            </a:r>
            <a:r>
              <a:rPr kumimoji="0" lang="fr-FR" sz="800" b="0"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Polybutadiene</a:t>
            </a:r>
            <a:endPar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900" b="1" i="0" u="none" strike="noStrike" cap="none" normalizeH="0" baseline="0" dirty="0" smtClean="0">
                <a:ln>
                  <a:noFill/>
                </a:ln>
                <a:solidFill>
                  <a:srgbClr val="EE8600"/>
                </a:solidFill>
                <a:effectLst/>
                <a:latin typeface="Verdana" pitchFamily="34" charset="0"/>
                <a:ea typeface="Times New Roman" pitchFamily="18" charset="0"/>
                <a:cs typeface="Times New Roman" pitchFamily="18" charset="0"/>
              </a:rPr>
              <a:t>Assouplissants </a:t>
            </a:r>
            <a:r>
              <a:rPr kumimoji="0" lang="fr-FR" sz="800" b="0"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Polybutadiene</a:t>
            </a:r>
            <a:r>
              <a:rPr kumimoji="0" lang="fr-FR" sz="8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fr-FR" sz="8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a:t>
            </a:r>
            <a:r>
              <a:rPr kumimoji="0" lang="fr-FR" sz="800" b="0"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Low</a:t>
            </a:r>
            <a:r>
              <a:rPr kumimoji="0" lang="fr-FR" sz="8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Tg</a:t>
            </a:r>
            <a:endPar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900" b="1" i="0" u="none" strike="noStrike" cap="none" normalizeH="0" baseline="0" dirty="0" smtClean="0">
                <a:ln>
                  <a:noFill/>
                </a:ln>
                <a:solidFill>
                  <a:srgbClr val="EE8600"/>
                </a:solidFill>
                <a:effectLst/>
                <a:latin typeface="Verdana" pitchFamily="34" charset="0"/>
                <a:ea typeface="Times New Roman" pitchFamily="18" charset="0"/>
                <a:cs typeface="Times New Roman" pitchFamily="18" charset="0"/>
              </a:rPr>
              <a:t>Agents d'adh</a:t>
            </a:r>
            <a:r>
              <a:rPr kumimoji="0" lang="fr-FR" sz="900" b="1" i="0" u="none" strike="noStrike" cap="none" normalizeH="0" baseline="0" dirty="0" smtClean="0">
                <a:ln>
                  <a:noFill/>
                </a:ln>
                <a:solidFill>
                  <a:srgbClr val="EE8600"/>
                </a:solidFill>
                <a:effectLst/>
                <a:latin typeface="Calibri"/>
                <a:ea typeface="Times New Roman" pitchFamily="18" charset="0"/>
                <a:cs typeface="Times New Roman" pitchFamily="18" charset="0"/>
              </a:rPr>
              <a:t>é</a:t>
            </a:r>
            <a:r>
              <a:rPr kumimoji="0" lang="fr-FR" sz="900" b="1" i="0" u="none" strike="noStrike" cap="none" normalizeH="0" baseline="0" dirty="0" smtClean="0">
                <a:ln>
                  <a:noFill/>
                </a:ln>
                <a:solidFill>
                  <a:srgbClr val="EE8600"/>
                </a:solidFill>
                <a:effectLst/>
                <a:latin typeface="Verdana" pitchFamily="34" charset="0"/>
                <a:ea typeface="Times New Roman" pitchFamily="18" charset="0"/>
                <a:cs typeface="Times New Roman" pitchFamily="18" charset="0"/>
              </a:rPr>
              <a:t>rence </a:t>
            </a:r>
            <a:r>
              <a:rPr kumimoji="0" lang="fr-FR" sz="8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MA </a:t>
            </a:r>
            <a:r>
              <a:rPr kumimoji="0" lang="fr-FR" sz="800" b="0"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grafted</a:t>
            </a:r>
            <a:r>
              <a:rPr kumimoji="0" lang="fr-FR" sz="8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a:t>
            </a:r>
            <a:r>
              <a:rPr kumimoji="0" lang="fr-FR" sz="800" b="0"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polybutadiene</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1720" y="188640"/>
            <a:ext cx="3600400" cy="648072"/>
          </a:xfrm>
          <a:ln w="19050">
            <a:solidFill>
              <a:schemeClr val="tx1"/>
            </a:solidFill>
          </a:ln>
        </p:spPr>
        <p:txBody>
          <a:bodyPr>
            <a:normAutofit/>
          </a:bodyPr>
          <a:lstStyle/>
          <a:p>
            <a:r>
              <a:rPr lang="fr-FR" sz="3200" dirty="0" smtClean="0">
                <a:latin typeface="Comic Sans MS" pitchFamily="66" charset="0"/>
              </a:rPr>
              <a:t>Ordre du jour</a:t>
            </a:r>
            <a:endParaRPr lang="fr-FR" sz="3200" dirty="0">
              <a:latin typeface="Comic Sans MS" pitchFamily="66" charset="0"/>
            </a:endParaRPr>
          </a:p>
        </p:txBody>
      </p:sp>
      <p:sp>
        <p:nvSpPr>
          <p:cNvPr id="3" name="Espace réservé du contenu 2"/>
          <p:cNvSpPr>
            <a:spLocks noGrp="1"/>
          </p:cNvSpPr>
          <p:nvPr>
            <p:ph idx="1"/>
          </p:nvPr>
        </p:nvSpPr>
        <p:spPr>
          <a:xfrm>
            <a:off x="0" y="980728"/>
            <a:ext cx="9144000" cy="5877272"/>
          </a:xfrm>
        </p:spPr>
        <p:txBody>
          <a:bodyPr>
            <a:noAutofit/>
          </a:bodyPr>
          <a:lstStyle/>
          <a:p>
            <a:r>
              <a:rPr lang="fr-FR" sz="1600" b="1" dirty="0" smtClean="0">
                <a:latin typeface="Comic Sans MS" pitchFamily="66" charset="0"/>
              </a:rPr>
              <a:t>Annulation du permis de construire  de la centrale à gaz «</a:t>
            </a:r>
            <a:r>
              <a:rPr lang="fr-FR" sz="1600" b="1" dirty="0" err="1" smtClean="0">
                <a:latin typeface="Comic Sans MS" pitchFamily="66" charset="0"/>
              </a:rPr>
              <a:t>Hambrégie</a:t>
            </a:r>
            <a:r>
              <a:rPr lang="fr-FR" sz="1600" b="1" dirty="0" smtClean="0">
                <a:latin typeface="Comic Sans MS" pitchFamily="66" charset="0"/>
              </a:rPr>
              <a:t>» à Sarreguemines. (15 juillet 2015)</a:t>
            </a:r>
          </a:p>
          <a:p>
            <a:pPr>
              <a:buNone/>
            </a:pPr>
            <a:r>
              <a:rPr lang="fr-FR" sz="1600" b="1" dirty="0" smtClean="0">
                <a:latin typeface="Comic Sans MS" pitchFamily="66" charset="0"/>
              </a:rPr>
              <a:t>  </a:t>
            </a:r>
          </a:p>
          <a:p>
            <a:r>
              <a:rPr lang="fr-FR" sz="1600" b="1" dirty="0" smtClean="0">
                <a:latin typeface="Comic Sans MS" pitchFamily="66" charset="0"/>
              </a:rPr>
              <a:t>Signature de la charte de qualité environnementale B'EST FARE.(24 juillet 2015)</a:t>
            </a:r>
          </a:p>
          <a:p>
            <a:pPr>
              <a:buNone/>
            </a:pPr>
            <a:endParaRPr lang="fr-FR" sz="1600" b="1" dirty="0" smtClean="0">
              <a:latin typeface="Comic Sans MS" pitchFamily="66" charset="0"/>
            </a:endParaRPr>
          </a:p>
          <a:p>
            <a:r>
              <a:rPr lang="fr-FR" sz="1600" b="1" dirty="0" smtClean="0">
                <a:latin typeface="Comic Sans MS" pitchFamily="66" charset="0"/>
              </a:rPr>
              <a:t>Enquête publique TPF Résines C4 -Position  de l’ADELP. (25 juillet 2015)</a:t>
            </a:r>
          </a:p>
          <a:p>
            <a:endParaRPr lang="fr-FR" sz="1600" b="1" dirty="0" smtClean="0">
              <a:latin typeface="Comic Sans MS" pitchFamily="66" charset="0"/>
            </a:endParaRPr>
          </a:p>
          <a:p>
            <a:r>
              <a:rPr lang="fr-FR" sz="1600" b="1" dirty="0" smtClean="0">
                <a:latin typeface="Comic Sans MS" pitchFamily="66" charset="0"/>
              </a:rPr>
              <a:t>TOTAL (TPF) condamnée pour pollution au Benzène à Carling.(3 mai 2015)</a:t>
            </a:r>
          </a:p>
          <a:p>
            <a:endParaRPr lang="fr-FR" sz="1600" b="1" dirty="0" smtClean="0">
              <a:latin typeface="Comic Sans MS" pitchFamily="66" charset="0"/>
            </a:endParaRPr>
          </a:p>
          <a:p>
            <a:r>
              <a:rPr lang="fr-FR" sz="1600" b="1" dirty="0" smtClean="0">
                <a:latin typeface="Comic Sans MS" pitchFamily="66" charset="0"/>
              </a:rPr>
              <a:t>Audit du «Collège Riverain » de la CSS de Carling prévention des risques à la DREAL Lorraine de Metz. (9 juillet 2015) </a:t>
            </a:r>
          </a:p>
          <a:p>
            <a:pPr lvl="2">
              <a:buNone/>
            </a:pPr>
            <a:r>
              <a:rPr lang="fr-FR" sz="1600" b="1" i="1" dirty="0" smtClean="0">
                <a:latin typeface="Comic Sans MS" pitchFamily="66" charset="0"/>
              </a:rPr>
              <a:t>  Membre audité : Jean-Marie Bonnetier de l’ADELP </a:t>
            </a:r>
          </a:p>
          <a:p>
            <a:pPr lvl="2">
              <a:buNone/>
            </a:pPr>
            <a:endParaRPr lang="fr-FR" sz="1600" b="1" i="1" dirty="0" smtClean="0">
              <a:latin typeface="Comic Sans MS" pitchFamily="66" charset="0"/>
            </a:endParaRPr>
          </a:p>
          <a:p>
            <a:r>
              <a:rPr lang="fr-FR" sz="1600" b="1" dirty="0" smtClean="0">
                <a:latin typeface="Comic Sans MS" pitchFamily="66" charset="0"/>
              </a:rPr>
              <a:t>Air Lorraine: Bilan de la qualité de l’air en Lorraine pour l’année 2014.(17juin 2015)</a:t>
            </a:r>
          </a:p>
          <a:p>
            <a:endParaRPr lang="fr-FR" sz="1600" b="1" dirty="0" smtClean="0">
              <a:latin typeface="Comic Sans MS" pitchFamily="66" charset="0"/>
            </a:endParaRPr>
          </a:p>
          <a:p>
            <a:r>
              <a:rPr lang="fr-FR" sz="1600" b="1" dirty="0" smtClean="0">
                <a:latin typeface="Comic Sans MS" pitchFamily="66" charset="0"/>
              </a:rPr>
              <a:t>Evaluation du mercure gazeux en Moselle-Est par Air Lorraine.(juin 2015)</a:t>
            </a:r>
          </a:p>
          <a:p>
            <a:endParaRPr lang="fr-FR" sz="1600" b="1" dirty="0" smtClean="0">
              <a:latin typeface="Comic Sans MS" pitchFamily="66" charset="0"/>
            </a:endParaRPr>
          </a:p>
          <a:p>
            <a:r>
              <a:rPr lang="fr-FR" sz="1600" b="1" dirty="0" smtClean="0">
                <a:latin typeface="Comic Sans MS" pitchFamily="66" charset="0"/>
              </a:rPr>
              <a:t>Pics de pollution en Ozone juillet et août  2015 .</a:t>
            </a:r>
          </a:p>
          <a:p>
            <a:endParaRPr lang="fr-FR" sz="1600" b="1" dirty="0" smtClean="0">
              <a:latin typeface="Comic Sans MS" pitchFamily="66" charset="0"/>
            </a:endParaRPr>
          </a:p>
          <a:p>
            <a:r>
              <a:rPr lang="fr-FR" sz="1600" b="1" dirty="0" smtClean="0">
                <a:latin typeface="Comic Sans MS" pitchFamily="66" charset="0"/>
              </a:rPr>
              <a:t>Quelques informations complémentaires.</a:t>
            </a:r>
          </a:p>
          <a:p>
            <a:endParaRPr lang="fr-FR" sz="1600" b="1" dirty="0" smtClean="0">
              <a:latin typeface="Comic Sans MS" pitchFamily="66" charset="0"/>
            </a:endParaRPr>
          </a:p>
          <a:p>
            <a:endParaRPr lang="fr-FR" sz="1600" b="1" dirty="0" smtClean="0">
              <a:latin typeface="Comic Sans MS" pitchFamily="66" charset="0"/>
            </a:endParaRPr>
          </a:p>
          <a:p>
            <a:endParaRPr lang="fr-FR" sz="1600" b="1" dirty="0" smtClean="0">
              <a:latin typeface="Comic Sans MS" pitchFamily="66" charset="0"/>
            </a:endParaRPr>
          </a:p>
          <a:p>
            <a:endParaRPr lang="fr-FR" sz="1600" b="1" dirty="0" smtClean="0">
              <a:latin typeface="Comic Sans MS" pitchFamily="66" charset="0"/>
            </a:endParaRPr>
          </a:p>
          <a:p>
            <a:endParaRPr lang="fr-FR" sz="2400" b="1" i="1" dirty="0" smtClean="0">
              <a:latin typeface="Comic Sans MS" pitchFamily="66" charset="0"/>
            </a:endParaRPr>
          </a:p>
          <a:p>
            <a:endParaRPr lang="fr-FR" sz="1600" b="1" dirty="0" smtClean="0">
              <a:latin typeface="Comic Sans MS" pitchFamily="66" charset="0"/>
            </a:endParaRPr>
          </a:p>
          <a:p>
            <a:endParaRPr lang="fr-FR" sz="1600" b="1" dirty="0" smtClean="0">
              <a:latin typeface="Comic Sans MS" pitchFamily="66" charset="0"/>
            </a:endParaRPr>
          </a:p>
          <a:p>
            <a:endParaRPr lang="fr-FR" sz="1600" b="1" dirty="0" smtClean="0">
              <a:latin typeface="Comic Sans MS" pitchFamily="66" charset="0"/>
            </a:endParaRPr>
          </a:p>
          <a:p>
            <a:endParaRPr lang="fr-FR" sz="1600" b="1" dirty="0" smtClean="0">
              <a:latin typeface="Comic Sans MS" pitchFamily="66" charset="0"/>
            </a:endParaRPr>
          </a:p>
          <a:p>
            <a:endParaRPr lang="fr-FR" sz="1600" b="1" dirty="0" smtClean="0">
              <a:latin typeface="Comic Sans MS" pitchFamily="66" charset="0"/>
            </a:endParaRPr>
          </a:p>
          <a:p>
            <a:pPr>
              <a:buNone/>
            </a:pPr>
            <a:endParaRPr lang="fr-FR" sz="1600" b="1" dirty="0" smtClean="0">
              <a:latin typeface="Comic Sans MS" pitchFamily="66" charset="0"/>
            </a:endParaRPr>
          </a:p>
          <a:p>
            <a:pPr>
              <a:buNone/>
            </a:pPr>
            <a:endParaRPr lang="fr-FR" sz="1600" b="1" dirty="0" smtClean="0">
              <a:latin typeface="Comic Sans MS" pitchFamily="66" charset="0"/>
            </a:endParaRPr>
          </a:p>
          <a:p>
            <a:pPr lvl="0"/>
            <a:endParaRPr lang="fr-FR" sz="1600" b="1" dirty="0" smtClean="0">
              <a:latin typeface="Comic Sans MS" pitchFamily="66" charset="0"/>
            </a:endParaRPr>
          </a:p>
          <a:p>
            <a:pPr lvl="0">
              <a:buNone/>
            </a:pPr>
            <a:endParaRPr lang="fr-FR" sz="1600" b="1" dirty="0" smtClean="0">
              <a:latin typeface="Comic Sans MS" pitchFamily="66"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251520" y="188640"/>
            <a:ext cx="856895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Notre démarche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Les effluents de procédé de la production des résines C4, constitués en majorité d’eau,</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contiennent des </a:t>
            </a:r>
            <a:r>
              <a:rPr kumimoji="0" lang="fr-FR" sz="1600" b="0"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traces d’hydrocarbures ainsi que des traces lithium sous la forme hydroxyde de lithium hydraté utilisé comme catalyseur.</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26" name="Rectangle 2"/>
          <p:cNvSpPr>
            <a:spLocks noChangeArrowheads="1"/>
          </p:cNvSpPr>
          <p:nvPr/>
        </p:nvSpPr>
        <p:spPr bwMode="auto">
          <a:xfrm>
            <a:off x="755576" y="1511207"/>
            <a:ext cx="7452320" cy="50013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L’hydroxyde de lithium n’étant pas réglementé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(pas de seuils réglementaires existants ni d’exigence en matière de meilleures techniques disponibles issues de la commission européenne car peu de publications sur l’écotoxicité de cette espèce chimique)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et ne bénéficiant pas de filière de traitement,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Total a réalisé des tests en laboratoires afin de contrôler la toxicité de l’effluent sur les organismes aquatiques sensibles.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fr-FR" sz="1600" b="0"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Les tests ont montré qu’un impact sur la masse d’eau Rosselle 2 pourrait être observé dans les cas de rejets contenant des concentrations élevées en lithium</a:t>
            </a:r>
            <a:r>
              <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mais qu’aucun impact ne serait observé en considérant le rejet à la concentration moyenne annuelle en période d’étiage.</a:t>
            </a:r>
          </a:p>
          <a:p>
            <a:pPr marL="0" marR="0" lvl="0" indent="0" algn="ctr" defTabSz="914400" rtl="0" eaLnBrk="0" fontAlgn="base" latinLnBrk="0" hangingPunct="0">
              <a:lnSpc>
                <a:spcPct val="100000"/>
              </a:lnSpc>
              <a:spcBef>
                <a:spcPct val="0"/>
              </a:spcBef>
              <a:spcAft>
                <a:spcPct val="0"/>
              </a:spcAft>
              <a:buClrTx/>
              <a:buSzTx/>
              <a:tabLst/>
            </a:pPr>
            <a:endPar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tabLst/>
            </a:pPr>
            <a:r>
              <a:rPr lang="fr-FR" b="1" dirty="0" err="1" smtClean="0">
                <a:solidFill>
                  <a:srgbClr val="00B050"/>
                </a:solidFill>
                <a:latin typeface="Arial" pitchFamily="34" charset="0"/>
                <a:ea typeface="Times New Roman" pitchFamily="18" charset="0"/>
                <a:cs typeface="Arial" pitchFamily="34" charset="0"/>
              </a:rPr>
              <a:t>ADELP</a:t>
            </a:r>
            <a:r>
              <a:rPr lang="fr-FR" sz="1600" dirty="0" err="1" smtClean="0">
                <a:latin typeface="Arial" pitchFamily="34" charset="0"/>
                <a:ea typeface="Times New Roman" pitchFamily="18" charset="0"/>
                <a:cs typeface="Arial" pitchFamily="34" charset="0"/>
              </a:rPr>
              <a:t>:</a:t>
            </a:r>
            <a:r>
              <a:rPr kumimoji="0" lang="fr-FR"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Il</a:t>
            </a:r>
            <a:r>
              <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faut cependant noter qu’au moment de l’étiage, les polluants éventuellement rejetés en rivière sont alors plus concentrés. </a:t>
            </a:r>
          </a:p>
          <a:p>
            <a:pPr marL="0" marR="0" lvl="0" indent="0" algn="l" defTabSz="914400" rtl="0" eaLnBrk="0" fontAlgn="base" latinLnBrk="0" hangingPunct="0">
              <a:lnSpc>
                <a:spcPct val="100000"/>
              </a:lnSpc>
              <a:spcBef>
                <a:spcPct val="0"/>
              </a:spcBef>
              <a:spcAft>
                <a:spcPct val="0"/>
              </a:spcAft>
              <a:buClrTx/>
              <a:buSzTx/>
              <a:buFontTx/>
              <a:buChar char="•"/>
              <a:tabLst/>
            </a:pPr>
            <a:endParaRPr lang="fr-FR" sz="1000" dirty="0" smtClean="0">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Total </a:t>
            </a:r>
            <a:r>
              <a:rPr kumimoji="0" lang="fr-FR"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Petrochemicals</a:t>
            </a:r>
            <a:r>
              <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France à s’engager à réaliser une campagne de suivi des effets du lithium sur la masse d’eau Rosselle 2 après la mise en service des unités du Projet Ambition Carling 2016 dans son ensemble.</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51520" y="581779"/>
            <a:ext cx="856895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Les effluents de procédé de la production des résines C4,  contiennent: des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1600" b="0"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traces d’hydrocarbures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 ainsi que des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 traces de d’ions lithium Li</a:t>
            </a:r>
            <a:r>
              <a:rPr kumimoji="0" lang="fr-FR" sz="1600" b="0" i="0" u="sng" strike="noStrike" cap="none" normalizeH="0" baseline="30000" dirty="0" smtClean="0">
                <a:ln>
                  <a:noFill/>
                </a:ln>
                <a:solidFill>
                  <a:srgbClr val="FF0000"/>
                </a:solidFill>
                <a:effectLst/>
                <a:latin typeface="Arial" pitchFamily="34" charset="0"/>
                <a:ea typeface="Times New Roman" pitchFamily="18" charset="0"/>
                <a:cs typeface="Arial" pitchFamily="34" charset="0"/>
              </a:rPr>
              <a:t>+</a:t>
            </a:r>
            <a:r>
              <a:rPr kumimoji="0" lang="fr-FR" sz="1600" b="0"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 associés aux ions hydroxyde HO</a:t>
            </a:r>
            <a:r>
              <a:rPr kumimoji="0" lang="fr-FR" sz="1600" b="0" i="0" u="sng" strike="noStrike" cap="none" normalizeH="0" baseline="30000" dirty="0" smtClean="0">
                <a:ln>
                  <a:noFill/>
                </a:ln>
                <a:solidFill>
                  <a:srgbClr val="FF0000"/>
                </a:solidFill>
                <a:effectLst/>
                <a:latin typeface="Arial" pitchFamily="34" charset="0"/>
                <a:ea typeface="Times New Roman" pitchFamily="18" charset="0"/>
                <a:cs typeface="Arial" pitchFamily="34" charset="0"/>
              </a:rPr>
              <a:t>-</a:t>
            </a:r>
            <a:r>
              <a:rPr kumimoji="0" lang="fr-FR" sz="1600" b="0"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car le lithium solide Li (très </a:t>
            </a:r>
            <a:r>
              <a:rPr kumimoji="0" lang="fr-FR" sz="1600" b="0" i="0" u="sng" strike="noStrike" cap="none" normalizeH="0" baseline="0" dirty="0" err="1" smtClean="0">
                <a:ln>
                  <a:noFill/>
                </a:ln>
                <a:solidFill>
                  <a:srgbClr val="FF0000"/>
                </a:solidFill>
                <a:effectLst/>
                <a:latin typeface="Arial" pitchFamily="34" charset="0"/>
                <a:ea typeface="Times New Roman" pitchFamily="18" charset="0"/>
                <a:cs typeface="Arial" pitchFamily="34" charset="0"/>
              </a:rPr>
              <a:t>réactf</a:t>
            </a:r>
            <a:r>
              <a:rPr kumimoji="0" lang="fr-FR" sz="1600" b="0"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 vis-à-vis de l’eau )est  utilisé comme catalyseur au cours de la synthèse.</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179512" y="0"/>
            <a:ext cx="3276859" cy="461665"/>
          </a:xfrm>
          <a:prstGeom prst="rect">
            <a:avLst/>
          </a:prstGeom>
        </p:spPr>
        <p:txBody>
          <a:bodyPr wrap="none">
            <a:spAutoFit/>
          </a:bodyPr>
          <a:lstStyle/>
          <a:p>
            <a:pPr lvl="0" fontAlgn="base">
              <a:spcBef>
                <a:spcPct val="0"/>
              </a:spcBef>
              <a:spcAft>
                <a:spcPct val="0"/>
              </a:spcAft>
            </a:pPr>
            <a:r>
              <a:rPr lang="fr-FR" sz="2400" b="1" u="sng" dirty="0" smtClean="0">
                <a:solidFill>
                  <a:prstClr val="black"/>
                </a:solidFill>
                <a:latin typeface="Arial" pitchFamily="34" charset="0"/>
                <a:ea typeface="Times New Roman" pitchFamily="18" charset="0"/>
                <a:cs typeface="Arial" pitchFamily="34" charset="0"/>
              </a:rPr>
              <a:t>Les données de TPF:</a:t>
            </a:r>
          </a:p>
        </p:txBody>
      </p:sp>
      <p:sp>
        <p:nvSpPr>
          <p:cNvPr id="6" name="Rectangle 5"/>
          <p:cNvSpPr/>
          <p:nvPr/>
        </p:nvSpPr>
        <p:spPr>
          <a:xfrm>
            <a:off x="755576" y="2165955"/>
            <a:ext cx="7920880" cy="830997"/>
          </a:xfrm>
          <a:prstGeom prst="rect">
            <a:avLst/>
          </a:prstGeom>
        </p:spPr>
        <p:txBody>
          <a:bodyPr wrap="square">
            <a:spAutoFit/>
          </a:bodyPr>
          <a:lstStyle/>
          <a:p>
            <a:pPr lvl="0" algn="ctr" fontAlgn="base">
              <a:spcBef>
                <a:spcPct val="0"/>
              </a:spcBef>
              <a:spcAft>
                <a:spcPct val="0"/>
              </a:spcAft>
            </a:pPr>
            <a:r>
              <a:rPr lang="fr-FR" sz="1600" dirty="0" smtClean="0">
                <a:latin typeface="Arial" pitchFamily="34" charset="0"/>
                <a:ea typeface="Times New Roman" pitchFamily="18" charset="0"/>
                <a:cs typeface="Arial" pitchFamily="34" charset="0"/>
              </a:rPr>
              <a:t>La concentration en hydroxyde de lithium </a:t>
            </a:r>
            <a:r>
              <a:rPr lang="fr-FR" sz="1600" dirty="0" smtClean="0">
                <a:solidFill>
                  <a:srgbClr val="FF0000"/>
                </a:solidFill>
                <a:latin typeface="Arial" pitchFamily="34" charset="0"/>
                <a:ea typeface="Times New Roman" pitchFamily="18" charset="0"/>
                <a:cs typeface="Arial" pitchFamily="34" charset="0"/>
              </a:rPr>
              <a:t>(Li</a:t>
            </a:r>
            <a:r>
              <a:rPr lang="fr-FR" sz="1600" baseline="30000" dirty="0" smtClean="0">
                <a:solidFill>
                  <a:srgbClr val="FF0000"/>
                </a:solidFill>
                <a:latin typeface="Arial" pitchFamily="34" charset="0"/>
                <a:ea typeface="Times New Roman" pitchFamily="18" charset="0"/>
                <a:cs typeface="Arial" pitchFamily="34" charset="0"/>
              </a:rPr>
              <a:t>+</a:t>
            </a:r>
            <a:r>
              <a:rPr lang="fr-FR" sz="1600" dirty="0" smtClean="0">
                <a:solidFill>
                  <a:srgbClr val="FF0000"/>
                </a:solidFill>
                <a:latin typeface="Arial" pitchFamily="34" charset="0"/>
                <a:ea typeface="Times New Roman" pitchFamily="18" charset="0"/>
                <a:cs typeface="Arial" pitchFamily="34" charset="0"/>
              </a:rPr>
              <a:t>,HO</a:t>
            </a:r>
            <a:r>
              <a:rPr lang="fr-FR" sz="1600" baseline="30000" dirty="0" smtClean="0">
                <a:solidFill>
                  <a:srgbClr val="FF0000"/>
                </a:solidFill>
                <a:latin typeface="Arial" pitchFamily="34" charset="0"/>
                <a:ea typeface="Times New Roman" pitchFamily="18" charset="0"/>
                <a:cs typeface="Arial" pitchFamily="34" charset="0"/>
              </a:rPr>
              <a:t>-</a:t>
            </a:r>
            <a:r>
              <a:rPr lang="fr-FR" sz="1600" dirty="0" smtClean="0">
                <a:solidFill>
                  <a:srgbClr val="FF0000"/>
                </a:solidFill>
                <a:latin typeface="Arial" pitchFamily="34" charset="0"/>
                <a:ea typeface="Times New Roman" pitchFamily="18" charset="0"/>
                <a:cs typeface="Arial" pitchFamily="34" charset="0"/>
              </a:rPr>
              <a:t>)</a:t>
            </a:r>
            <a:r>
              <a:rPr lang="fr-FR" sz="1600" dirty="0" smtClean="0">
                <a:latin typeface="Arial" pitchFamily="34" charset="0"/>
                <a:ea typeface="Times New Roman" pitchFamily="18" charset="0"/>
                <a:cs typeface="Arial" pitchFamily="34" charset="0"/>
              </a:rPr>
              <a:t>en solution n’est pas réglementé : </a:t>
            </a:r>
          </a:p>
          <a:p>
            <a:pPr lvl="0" algn="ctr" fontAlgn="base">
              <a:spcBef>
                <a:spcPct val="0"/>
              </a:spcBef>
              <a:spcAft>
                <a:spcPct val="0"/>
              </a:spcAft>
            </a:pPr>
            <a:r>
              <a:rPr lang="fr-FR" sz="1600" dirty="0" smtClean="0">
                <a:latin typeface="Arial" pitchFamily="34" charset="0"/>
                <a:ea typeface="Times New Roman" pitchFamily="18" charset="0"/>
                <a:cs typeface="Arial" pitchFamily="34" charset="0"/>
              </a:rPr>
              <a:t>pas de seuils réglementaires existants issues de la commission européenne</a:t>
            </a:r>
          </a:p>
          <a:p>
            <a:pPr lvl="0" algn="ctr" fontAlgn="base">
              <a:spcBef>
                <a:spcPct val="0"/>
              </a:spcBef>
              <a:spcAft>
                <a:spcPct val="0"/>
              </a:spcAft>
            </a:pPr>
            <a:r>
              <a:rPr lang="fr-FR" sz="1600" dirty="0" smtClean="0">
                <a:latin typeface="Arial" pitchFamily="34" charset="0"/>
                <a:ea typeface="Times New Roman" pitchFamily="18" charset="0"/>
                <a:cs typeface="Arial" pitchFamily="34" charset="0"/>
              </a:rPr>
              <a:t>(pas de recherches faites !)</a:t>
            </a:r>
            <a:endParaRPr lang="fr-FR" sz="1600" dirty="0"/>
          </a:p>
        </p:txBody>
      </p:sp>
      <p:sp>
        <p:nvSpPr>
          <p:cNvPr id="7" name="Rectangle 6"/>
          <p:cNvSpPr/>
          <p:nvPr/>
        </p:nvSpPr>
        <p:spPr>
          <a:xfrm>
            <a:off x="539552" y="3284984"/>
            <a:ext cx="7848872" cy="3308598"/>
          </a:xfrm>
          <a:prstGeom prst="rect">
            <a:avLst/>
          </a:prstGeom>
        </p:spPr>
        <p:txBody>
          <a:bodyPr wrap="square">
            <a:spAutoFit/>
          </a:bodyPr>
          <a:lstStyle/>
          <a:p>
            <a:pPr lvl="0" algn="ctr" fontAlgn="base">
              <a:spcBef>
                <a:spcPct val="0"/>
              </a:spcBef>
              <a:spcAft>
                <a:spcPct val="0"/>
              </a:spcAft>
            </a:pPr>
            <a:r>
              <a:rPr lang="fr-FR" sz="1600" dirty="0" smtClean="0">
                <a:solidFill>
                  <a:prstClr val="black"/>
                </a:solidFill>
                <a:latin typeface="Arial" pitchFamily="34" charset="0"/>
                <a:ea typeface="Times New Roman" pitchFamily="18" charset="0"/>
                <a:cs typeface="Arial" pitchFamily="34" charset="0"/>
              </a:rPr>
              <a:t>Total a réalisé des tests en laboratoires afin de contrôler la toxicité de l’effluent sur les organismes aquatiques sensibles:</a:t>
            </a:r>
          </a:p>
          <a:p>
            <a:pPr lvl="0" fontAlgn="base">
              <a:spcBef>
                <a:spcPct val="0"/>
              </a:spcBef>
              <a:spcAft>
                <a:spcPct val="0"/>
              </a:spcAft>
            </a:pPr>
            <a:endParaRPr lang="fr-FR" sz="700" dirty="0" smtClean="0">
              <a:solidFill>
                <a:prstClr val="black"/>
              </a:solidFill>
              <a:latin typeface="Arial" pitchFamily="34" charset="0"/>
              <a:cs typeface="Arial" pitchFamily="34" charset="0"/>
            </a:endParaRPr>
          </a:p>
          <a:p>
            <a:pPr lvl="0" algn="ctr" eaLnBrk="0" fontAlgn="base" hangingPunct="0">
              <a:spcBef>
                <a:spcPct val="0"/>
              </a:spcBef>
              <a:spcAft>
                <a:spcPct val="0"/>
              </a:spcAft>
            </a:pPr>
            <a:r>
              <a:rPr lang="fr-FR" sz="1600" u="sng" dirty="0" smtClean="0">
                <a:solidFill>
                  <a:srgbClr val="FF0000"/>
                </a:solidFill>
                <a:latin typeface="Arial" pitchFamily="34" charset="0"/>
                <a:ea typeface="Times New Roman" pitchFamily="18" charset="0"/>
                <a:cs typeface="Arial" pitchFamily="34" charset="0"/>
              </a:rPr>
              <a:t>Les tests ont montré qu’un impact sur la masse d’eau Rosselle 2 pourrait être observé dans les cas de rejets contenant des </a:t>
            </a:r>
            <a:r>
              <a:rPr lang="fr-FR" sz="1600" b="1" u="sng" dirty="0" smtClean="0">
                <a:solidFill>
                  <a:srgbClr val="FF0000"/>
                </a:solidFill>
                <a:latin typeface="Arial" pitchFamily="34" charset="0"/>
                <a:ea typeface="Times New Roman" pitchFamily="18" charset="0"/>
                <a:cs typeface="Arial" pitchFamily="34" charset="0"/>
              </a:rPr>
              <a:t>concentrations élevées</a:t>
            </a:r>
            <a:r>
              <a:rPr lang="fr-FR" sz="1600" u="sng" dirty="0" smtClean="0">
                <a:solidFill>
                  <a:srgbClr val="FF0000"/>
                </a:solidFill>
                <a:latin typeface="Arial" pitchFamily="34" charset="0"/>
                <a:ea typeface="Times New Roman" pitchFamily="18" charset="0"/>
                <a:cs typeface="Arial" pitchFamily="34" charset="0"/>
              </a:rPr>
              <a:t> en lithium</a:t>
            </a:r>
            <a:r>
              <a:rPr lang="fr-FR" sz="1600" dirty="0" smtClean="0">
                <a:solidFill>
                  <a:prstClr val="black"/>
                </a:solidFill>
                <a:latin typeface="Arial" pitchFamily="34" charset="0"/>
                <a:ea typeface="Times New Roman" pitchFamily="18" charset="0"/>
                <a:cs typeface="Arial" pitchFamily="34" charset="0"/>
              </a:rPr>
              <a:t> </a:t>
            </a:r>
            <a:r>
              <a:rPr lang="fr-FR" sz="1600" u="sng" dirty="0" smtClean="0">
                <a:solidFill>
                  <a:srgbClr val="FF0000"/>
                </a:solidFill>
                <a:latin typeface="Arial" pitchFamily="34" charset="0"/>
                <a:ea typeface="Times New Roman" pitchFamily="18" charset="0"/>
                <a:cs typeface="Arial" pitchFamily="34" charset="0"/>
              </a:rPr>
              <a:t>Li</a:t>
            </a:r>
            <a:r>
              <a:rPr lang="fr-FR" sz="1600" u="sng" baseline="30000" dirty="0" smtClean="0">
                <a:solidFill>
                  <a:srgbClr val="FF0000"/>
                </a:solidFill>
                <a:latin typeface="Arial" pitchFamily="34" charset="0"/>
                <a:ea typeface="Times New Roman" pitchFamily="18" charset="0"/>
                <a:cs typeface="Arial" pitchFamily="34" charset="0"/>
              </a:rPr>
              <a:t>+</a:t>
            </a:r>
            <a:r>
              <a:rPr lang="fr-FR" sz="1600" u="sng" dirty="0" smtClean="0">
                <a:solidFill>
                  <a:srgbClr val="FF0000"/>
                </a:solidFill>
                <a:latin typeface="Arial" pitchFamily="34" charset="0"/>
                <a:ea typeface="Times New Roman" pitchFamily="18" charset="0"/>
                <a:cs typeface="Arial" pitchFamily="34" charset="0"/>
              </a:rPr>
              <a:t> </a:t>
            </a:r>
            <a:endParaRPr lang="fr-FR" sz="1600" dirty="0" smtClean="0">
              <a:solidFill>
                <a:prstClr val="black"/>
              </a:solidFill>
              <a:latin typeface="Arial" pitchFamily="34" charset="0"/>
              <a:ea typeface="Times New Roman" pitchFamily="18" charset="0"/>
              <a:cs typeface="Arial" pitchFamily="34" charset="0"/>
            </a:endParaRPr>
          </a:p>
          <a:p>
            <a:pPr lvl="0" algn="ctr" eaLnBrk="0" fontAlgn="base" hangingPunct="0">
              <a:spcBef>
                <a:spcPct val="0"/>
              </a:spcBef>
              <a:spcAft>
                <a:spcPct val="0"/>
              </a:spcAft>
            </a:pPr>
            <a:endParaRPr lang="fr-FR" sz="1600" dirty="0" smtClean="0">
              <a:solidFill>
                <a:prstClr val="black"/>
              </a:solidFill>
              <a:latin typeface="Arial" pitchFamily="34" charset="0"/>
              <a:ea typeface="Times New Roman" pitchFamily="18" charset="0"/>
              <a:cs typeface="Arial" pitchFamily="34" charset="0"/>
            </a:endParaRPr>
          </a:p>
          <a:p>
            <a:pPr lvl="0" algn="ctr" eaLnBrk="0" fontAlgn="base" hangingPunct="0">
              <a:spcBef>
                <a:spcPct val="0"/>
              </a:spcBef>
              <a:spcAft>
                <a:spcPct val="0"/>
              </a:spcAft>
            </a:pPr>
            <a:r>
              <a:rPr lang="fr-FR" sz="1600" u="sng" dirty="0" smtClean="0">
                <a:solidFill>
                  <a:srgbClr val="FF0000"/>
                </a:solidFill>
                <a:latin typeface="Arial" pitchFamily="34" charset="0"/>
                <a:ea typeface="Times New Roman" pitchFamily="18" charset="0"/>
                <a:cs typeface="Arial" pitchFamily="34" charset="0"/>
              </a:rPr>
              <a:t>mais</a:t>
            </a:r>
          </a:p>
          <a:p>
            <a:pPr lvl="0" algn="ctr" eaLnBrk="0" fontAlgn="base" hangingPunct="0">
              <a:spcBef>
                <a:spcPct val="0"/>
              </a:spcBef>
              <a:spcAft>
                <a:spcPct val="0"/>
              </a:spcAft>
            </a:pPr>
            <a:endParaRPr lang="fr-FR" sz="1600" u="sng" dirty="0" smtClean="0">
              <a:solidFill>
                <a:srgbClr val="FF0000"/>
              </a:solidFill>
              <a:latin typeface="Arial" pitchFamily="34" charset="0"/>
              <a:ea typeface="Times New Roman" pitchFamily="18" charset="0"/>
              <a:cs typeface="Arial" pitchFamily="34" charset="0"/>
            </a:endParaRPr>
          </a:p>
          <a:p>
            <a:pPr lvl="0" algn="ctr" eaLnBrk="0" fontAlgn="base" hangingPunct="0">
              <a:spcBef>
                <a:spcPct val="0"/>
              </a:spcBef>
              <a:spcAft>
                <a:spcPct val="0"/>
              </a:spcAft>
            </a:pPr>
            <a:r>
              <a:rPr lang="fr-FR" sz="1600" u="sng" dirty="0" smtClean="0">
                <a:solidFill>
                  <a:srgbClr val="FF0000"/>
                </a:solidFill>
                <a:latin typeface="Arial" pitchFamily="34" charset="0"/>
                <a:ea typeface="Times New Roman" pitchFamily="18" charset="0"/>
                <a:cs typeface="Arial" pitchFamily="34" charset="0"/>
              </a:rPr>
              <a:t>qu’aucun impact ne serait observé en considérant le rejet à la concentration moyenne annuelle en période d’étiage.</a:t>
            </a:r>
          </a:p>
          <a:p>
            <a:pPr lvl="0" algn="ctr" eaLnBrk="0" fontAlgn="base" hangingPunct="0">
              <a:spcBef>
                <a:spcPct val="0"/>
              </a:spcBef>
              <a:spcAft>
                <a:spcPct val="0"/>
              </a:spcAft>
            </a:pPr>
            <a:endParaRPr lang="fr-FR" sz="1600" dirty="0" smtClean="0">
              <a:solidFill>
                <a:prstClr val="black"/>
              </a:solidFill>
              <a:latin typeface="Arial" pitchFamily="34" charset="0"/>
              <a:ea typeface="Times New Roman" pitchFamily="18" charset="0"/>
              <a:cs typeface="Arial" pitchFamily="34" charset="0"/>
            </a:endParaRPr>
          </a:p>
          <a:p>
            <a:pPr lvl="0" eaLnBrk="0" fontAlgn="base" hangingPunct="0">
              <a:spcBef>
                <a:spcPct val="0"/>
              </a:spcBef>
              <a:spcAft>
                <a:spcPct val="0"/>
              </a:spcAft>
              <a:buFontTx/>
              <a:buChar char="•"/>
            </a:pPr>
            <a:endParaRPr lang="fr-FR" sz="1000" dirty="0" smtClean="0">
              <a:solidFill>
                <a:prstClr val="black"/>
              </a:solidFill>
              <a:latin typeface="Arial" pitchFamily="34" charset="0"/>
              <a:ea typeface="Times New Roman" pitchFamily="18" charset="0"/>
              <a:cs typeface="Arial" pitchFamily="34" charset="0"/>
            </a:endParaRPr>
          </a:p>
          <a:p>
            <a:pPr lvl="0" algn="ctr" eaLnBrk="0" fontAlgn="base" hangingPunct="0">
              <a:spcBef>
                <a:spcPct val="0"/>
              </a:spcBef>
              <a:spcAft>
                <a:spcPct val="0"/>
              </a:spcAft>
            </a:pPr>
            <a:r>
              <a:rPr lang="fr-FR" sz="1600" dirty="0" smtClean="0">
                <a:solidFill>
                  <a:prstClr val="black"/>
                </a:solidFill>
                <a:latin typeface="Arial" pitchFamily="34" charset="0"/>
                <a:ea typeface="Times New Roman" pitchFamily="18" charset="0"/>
                <a:cs typeface="Arial" pitchFamily="34" charset="0"/>
              </a:rPr>
              <a:t>Total </a:t>
            </a:r>
            <a:r>
              <a:rPr lang="fr-FR" sz="1600" dirty="0" err="1" smtClean="0">
                <a:solidFill>
                  <a:prstClr val="black"/>
                </a:solidFill>
                <a:latin typeface="Arial" pitchFamily="34" charset="0"/>
                <a:ea typeface="Times New Roman" pitchFamily="18" charset="0"/>
                <a:cs typeface="Arial" pitchFamily="34" charset="0"/>
              </a:rPr>
              <a:t>Petrochemicals</a:t>
            </a:r>
            <a:r>
              <a:rPr lang="fr-FR" sz="1600" dirty="0" smtClean="0">
                <a:solidFill>
                  <a:prstClr val="black"/>
                </a:solidFill>
                <a:latin typeface="Arial" pitchFamily="34" charset="0"/>
                <a:ea typeface="Times New Roman" pitchFamily="18" charset="0"/>
                <a:cs typeface="Arial" pitchFamily="34" charset="0"/>
              </a:rPr>
              <a:t> France s’engage à réaliser une campagne de suivi des effets du lithium</a:t>
            </a:r>
            <a:r>
              <a:rPr lang="fr-FR" sz="1600" dirty="0" smtClean="0">
                <a:solidFill>
                  <a:srgbClr val="FF0000"/>
                </a:solidFill>
                <a:latin typeface="Arial" pitchFamily="34" charset="0"/>
                <a:ea typeface="Times New Roman" pitchFamily="18" charset="0"/>
                <a:cs typeface="Arial" pitchFamily="34" charset="0"/>
              </a:rPr>
              <a:t>  Li</a:t>
            </a:r>
            <a:r>
              <a:rPr lang="fr-FR" sz="1600" baseline="30000" dirty="0" smtClean="0">
                <a:solidFill>
                  <a:srgbClr val="FF0000"/>
                </a:solidFill>
                <a:latin typeface="Arial" pitchFamily="34" charset="0"/>
                <a:ea typeface="Times New Roman" pitchFamily="18" charset="0"/>
                <a:cs typeface="Arial" pitchFamily="34" charset="0"/>
              </a:rPr>
              <a:t>+</a:t>
            </a:r>
            <a:r>
              <a:rPr lang="fr-FR" sz="1600" dirty="0" smtClean="0">
                <a:solidFill>
                  <a:srgbClr val="FF0000"/>
                </a:solidFill>
                <a:latin typeface="Arial" pitchFamily="34" charset="0"/>
                <a:ea typeface="Times New Roman" pitchFamily="18" charset="0"/>
                <a:cs typeface="Arial" pitchFamily="34" charset="0"/>
              </a:rPr>
              <a:t>,</a:t>
            </a:r>
            <a:r>
              <a:rPr lang="fr-FR" sz="1600" dirty="0" smtClean="0">
                <a:solidFill>
                  <a:prstClr val="black"/>
                </a:solidFill>
                <a:latin typeface="Arial" pitchFamily="34" charset="0"/>
                <a:ea typeface="Times New Roman" pitchFamily="18" charset="0"/>
                <a:cs typeface="Arial" pitchFamily="34" charset="0"/>
              </a:rPr>
              <a:t> sur la masse d’eau Rosselle.!!!!!!!!</a:t>
            </a:r>
            <a:endParaRPr lang="fr-FR" sz="1600"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395536" y="1454588"/>
            <a:ext cx="874846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Informations concernant la physico –chimie et  l’éco-toxicologie du rejet:</a:t>
            </a:r>
          </a:p>
          <a:p>
            <a:pPr marL="0" marR="0" lvl="0" indent="0" algn="ctr" defTabSz="914400" rtl="0" eaLnBrk="1" fontAlgn="base" latinLnBrk="0" hangingPunct="1">
              <a:lnSpc>
                <a:spcPct val="100000"/>
              </a:lnSpc>
              <a:spcBef>
                <a:spcPct val="0"/>
              </a:spcBef>
              <a:spcAft>
                <a:spcPct val="0"/>
              </a:spcAft>
              <a:buClrTx/>
              <a:buSzTx/>
              <a:buFontTx/>
              <a:buNone/>
              <a:tabLst/>
            </a:pPr>
            <a:endParaRPr lang="fr-FR" sz="1600" b="1" dirty="0" smtClean="0">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L’hydroxyde lithium </a:t>
            </a:r>
            <a:r>
              <a:rPr kumimoji="0" lang="fr-FR"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monohydraté</a:t>
            </a:r>
            <a:r>
              <a:rPr kumimoji="0" lang="fr-F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étant  très soluble dans l’eau ( 216g/L à 20°C)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sa dispersion sera ainsi  grande </a:t>
            </a:r>
          </a:p>
          <a:p>
            <a:pPr lvl="0" algn="ctr" eaLnBrk="0" fontAlgn="base" hangingPunct="0">
              <a:spcBef>
                <a:spcPct val="0"/>
              </a:spcBef>
              <a:spcAft>
                <a:spcPct val="0"/>
              </a:spcAft>
            </a:pPr>
            <a:r>
              <a:rPr kumimoji="0" lang="fr-F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mais</a:t>
            </a:r>
          </a:p>
          <a:p>
            <a:pPr lvl="0" algn="ctr" eaLnBrk="0" fontAlgn="base" hangingPunct="0">
              <a:spcBef>
                <a:spcPct val="0"/>
              </a:spcBef>
              <a:spcAft>
                <a:spcPct val="0"/>
              </a:spcAft>
            </a:pPr>
            <a:r>
              <a:rPr kumimoji="0" lang="fr-F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l</a:t>
            </a:r>
            <a:r>
              <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es </a:t>
            </a:r>
            <a:r>
              <a:rPr lang="fr-FR" sz="1600" dirty="0" smtClean="0">
                <a:latin typeface="Arial" pitchFamily="34" charset="0"/>
                <a:ea typeface="Times New Roman" pitchFamily="18" charset="0"/>
                <a:cs typeface="Arial" pitchFamily="34" charset="0"/>
              </a:rPr>
              <a:t>fiches </a:t>
            </a:r>
            <a:r>
              <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 données de sécurité  de l'hydroxyde de lithium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indiquent qu’aucune donnée d’écotoxicité n’est disponible car peu de recherches faites.</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47864" y="260648"/>
            <a:ext cx="2143536" cy="523220"/>
          </a:xfrm>
          <a:prstGeom prst="rect">
            <a:avLst/>
          </a:prstGeom>
        </p:spPr>
        <p:txBody>
          <a:bodyPr wrap="none">
            <a:spAutoFit/>
          </a:bodyPr>
          <a:lstStyle/>
          <a:p>
            <a:pPr lvl="0" fontAlgn="base">
              <a:spcBef>
                <a:spcPct val="0"/>
              </a:spcBef>
              <a:spcAft>
                <a:spcPct val="0"/>
              </a:spcAft>
            </a:pPr>
            <a:r>
              <a:rPr lang="fr-FR" sz="2800" b="1" u="sng" dirty="0" smtClean="0">
                <a:latin typeface="Arial" pitchFamily="34" charset="0"/>
                <a:ea typeface="Times New Roman" pitchFamily="18" charset="0"/>
                <a:cs typeface="Arial" pitchFamily="34" charset="0"/>
              </a:rPr>
              <a:t>Notre avis :</a:t>
            </a:r>
            <a:endParaRPr lang="fr-FR" sz="2800" u="sng" dirty="0" smtClean="0">
              <a:latin typeface="Arial" pitchFamily="34" charset="0"/>
              <a:cs typeface="Arial" pitchFamily="34" charset="0"/>
            </a:endParaRPr>
          </a:p>
        </p:txBody>
      </p:sp>
      <p:sp>
        <p:nvSpPr>
          <p:cNvPr id="5" name="Rectangle 4"/>
          <p:cNvSpPr/>
          <p:nvPr/>
        </p:nvSpPr>
        <p:spPr>
          <a:xfrm>
            <a:off x="323528" y="980728"/>
            <a:ext cx="8064896" cy="5262979"/>
          </a:xfrm>
          <a:prstGeom prst="rect">
            <a:avLst/>
          </a:prstGeom>
        </p:spPr>
        <p:txBody>
          <a:bodyPr wrap="square">
            <a:spAutoFit/>
          </a:bodyPr>
          <a:lstStyle/>
          <a:p>
            <a:pPr lvl="0" algn="ctr" eaLnBrk="0" fontAlgn="base" hangingPunct="0">
              <a:spcBef>
                <a:spcPct val="0"/>
              </a:spcBef>
              <a:spcAft>
                <a:spcPct val="0"/>
              </a:spcAft>
            </a:pPr>
            <a:r>
              <a:rPr lang="fr-FR" sz="1600" b="1" dirty="0" smtClean="0">
                <a:solidFill>
                  <a:prstClr val="black"/>
                </a:solidFill>
                <a:latin typeface="Arial" pitchFamily="34" charset="0"/>
                <a:ea typeface="Times New Roman" pitchFamily="18" charset="0"/>
                <a:cs typeface="Arial" pitchFamily="34" charset="0"/>
              </a:rPr>
              <a:t>Nous observons qu’il n'y a </a:t>
            </a:r>
            <a:r>
              <a:rPr lang="fr-FR" sz="1600" b="1" u="sng" dirty="0" smtClean="0">
                <a:solidFill>
                  <a:srgbClr val="FF0000"/>
                </a:solidFill>
                <a:latin typeface="Arial" pitchFamily="34" charset="0"/>
                <a:ea typeface="Times New Roman" pitchFamily="18" charset="0"/>
                <a:cs typeface="Arial" pitchFamily="34" charset="0"/>
              </a:rPr>
              <a:t>pas de traitement du produit rejeté </a:t>
            </a:r>
            <a:r>
              <a:rPr lang="fr-FR" sz="1600" b="1" dirty="0" smtClean="0">
                <a:solidFill>
                  <a:prstClr val="black"/>
                </a:solidFill>
                <a:latin typeface="Arial" pitchFamily="34" charset="0"/>
                <a:ea typeface="Times New Roman" pitchFamily="18" charset="0"/>
                <a:cs typeface="Arial" pitchFamily="34" charset="0"/>
              </a:rPr>
              <a:t>mais simplement  </a:t>
            </a:r>
            <a:r>
              <a:rPr lang="fr-FR" sz="1600" b="1" u="sng" dirty="0" smtClean="0">
                <a:solidFill>
                  <a:srgbClr val="FF0000"/>
                </a:solidFill>
                <a:latin typeface="Arial" pitchFamily="34" charset="0"/>
                <a:ea typeface="Times New Roman" pitchFamily="18" charset="0"/>
                <a:cs typeface="Arial" pitchFamily="34" charset="0"/>
              </a:rPr>
              <a:t>une dilution </a:t>
            </a:r>
            <a:r>
              <a:rPr lang="fr-FR" sz="1600" b="1" dirty="0" smtClean="0">
                <a:solidFill>
                  <a:prstClr val="black"/>
                </a:solidFill>
                <a:latin typeface="Arial" pitchFamily="34" charset="0"/>
                <a:ea typeface="Times New Roman" pitchFamily="18" charset="0"/>
                <a:cs typeface="Arial" pitchFamily="34" charset="0"/>
              </a:rPr>
              <a:t>afin d’en diminuer la concentration dans le milieu de rejet ;                                                               (La Rosselle).</a:t>
            </a:r>
          </a:p>
          <a:p>
            <a:pPr lvl="0" algn="ctr" eaLnBrk="0" fontAlgn="base" hangingPunct="0">
              <a:spcBef>
                <a:spcPct val="0"/>
              </a:spcBef>
              <a:spcAft>
                <a:spcPct val="0"/>
              </a:spcAft>
            </a:pPr>
            <a:endParaRPr lang="fr-FR" sz="1600" b="1" dirty="0" smtClean="0">
              <a:solidFill>
                <a:prstClr val="black"/>
              </a:solidFill>
              <a:latin typeface="Arial" pitchFamily="34" charset="0"/>
              <a:ea typeface="Times New Roman" pitchFamily="18" charset="0"/>
              <a:cs typeface="Arial" pitchFamily="34" charset="0"/>
            </a:endParaRPr>
          </a:p>
          <a:p>
            <a:pPr lvl="0" algn="ctr" eaLnBrk="0" fontAlgn="base" hangingPunct="0">
              <a:spcBef>
                <a:spcPct val="0"/>
              </a:spcBef>
              <a:spcAft>
                <a:spcPct val="0"/>
              </a:spcAft>
            </a:pPr>
            <a:endParaRPr lang="fr-FR" sz="1600" b="1" dirty="0" smtClean="0">
              <a:solidFill>
                <a:prstClr val="black"/>
              </a:solidFill>
              <a:latin typeface="Arial" pitchFamily="34" charset="0"/>
              <a:ea typeface="Times New Roman" pitchFamily="18" charset="0"/>
              <a:cs typeface="Arial" pitchFamily="34" charset="0"/>
            </a:endParaRPr>
          </a:p>
          <a:p>
            <a:pPr lvl="0" algn="ctr" eaLnBrk="0" fontAlgn="base" hangingPunct="0">
              <a:spcBef>
                <a:spcPct val="0"/>
              </a:spcBef>
              <a:spcAft>
                <a:spcPct val="0"/>
              </a:spcAft>
            </a:pPr>
            <a:r>
              <a:rPr lang="fr-FR" sz="1600" b="1" dirty="0" smtClean="0">
                <a:solidFill>
                  <a:prstClr val="black"/>
                </a:solidFill>
                <a:latin typeface="Arial" pitchFamily="34" charset="0"/>
                <a:ea typeface="Times New Roman" pitchFamily="18" charset="0"/>
                <a:cs typeface="Arial" pitchFamily="34" charset="0"/>
              </a:rPr>
              <a:t>De plus, on pourrait, éventuellement observer une association avec d’autres molécules présentes dans le milieu naturel suffisamment pollué depuis des décennies ce que entrainerait un </a:t>
            </a:r>
            <a:r>
              <a:rPr lang="fr-FR" sz="1600" b="1" u="sng" dirty="0" smtClean="0">
                <a:solidFill>
                  <a:srgbClr val="FF0000"/>
                </a:solidFill>
                <a:latin typeface="Arial" pitchFamily="34" charset="0"/>
                <a:ea typeface="Times New Roman" pitchFamily="18" charset="0"/>
                <a:cs typeface="Arial" pitchFamily="34" charset="0"/>
              </a:rPr>
              <a:t>synergisme </a:t>
            </a:r>
            <a:r>
              <a:rPr lang="fr-FR" sz="1600" b="1" dirty="0" smtClean="0">
                <a:solidFill>
                  <a:prstClr val="black"/>
                </a:solidFill>
                <a:latin typeface="Arial" pitchFamily="34" charset="0"/>
                <a:ea typeface="Times New Roman" pitchFamily="18" charset="0"/>
                <a:cs typeface="Arial" pitchFamily="34" charset="0"/>
              </a:rPr>
              <a:t>de l’effet des polluants sur la faune, la flore et espèces vivantes.</a:t>
            </a:r>
          </a:p>
          <a:p>
            <a:pPr lvl="0" algn="ctr" eaLnBrk="0" fontAlgn="base" hangingPunct="0">
              <a:spcBef>
                <a:spcPct val="0"/>
              </a:spcBef>
              <a:spcAft>
                <a:spcPct val="0"/>
              </a:spcAft>
            </a:pPr>
            <a:endParaRPr lang="fr-FR" sz="1600" b="1" dirty="0" smtClean="0">
              <a:solidFill>
                <a:prstClr val="black"/>
              </a:solidFill>
              <a:latin typeface="Arial" pitchFamily="34" charset="0"/>
              <a:ea typeface="Times New Roman" pitchFamily="18" charset="0"/>
              <a:cs typeface="Arial" pitchFamily="34" charset="0"/>
            </a:endParaRPr>
          </a:p>
          <a:p>
            <a:pPr lvl="0" algn="ctr" eaLnBrk="0" fontAlgn="base" hangingPunct="0">
              <a:spcBef>
                <a:spcPct val="0"/>
              </a:spcBef>
              <a:spcAft>
                <a:spcPct val="0"/>
              </a:spcAft>
            </a:pPr>
            <a:endParaRPr lang="fr-FR" sz="1600" dirty="0" smtClean="0">
              <a:solidFill>
                <a:prstClr val="black"/>
              </a:solidFill>
              <a:latin typeface="Arial" pitchFamily="34" charset="0"/>
              <a:cs typeface="Arial" pitchFamily="34" charset="0"/>
            </a:endParaRPr>
          </a:p>
          <a:p>
            <a:pPr algn="ctr" eaLnBrk="0" fontAlgn="base" hangingPunct="0">
              <a:spcBef>
                <a:spcPct val="0"/>
              </a:spcBef>
              <a:spcAft>
                <a:spcPct val="0"/>
              </a:spcAft>
            </a:pPr>
            <a:r>
              <a:rPr lang="fr-FR" sz="1600" b="1" dirty="0" smtClean="0">
                <a:solidFill>
                  <a:prstClr val="black"/>
                </a:solidFill>
                <a:latin typeface="Arial" pitchFamily="34" charset="0"/>
                <a:ea typeface="Times New Roman" pitchFamily="18" charset="0"/>
                <a:cs typeface="Arial" pitchFamily="34" charset="0"/>
              </a:rPr>
              <a:t> D’autre part ce projet va à l'encontre de l’objectif général </a:t>
            </a:r>
            <a:r>
              <a:rPr lang="fr-FR" sz="1600" b="1" dirty="0" smtClean="0">
                <a:latin typeface="Arial" pitchFamily="34" charset="0"/>
                <a:ea typeface="Times New Roman" pitchFamily="18" charset="0"/>
                <a:cs typeface="Arial" pitchFamily="34" charset="0"/>
              </a:rPr>
              <a:t>édité  par le SAGE (Schéma d'Aménagement et de Gestion des Eaux ) du Bassin Houiller.</a:t>
            </a:r>
            <a:r>
              <a:rPr lang="fr-FR" sz="1600" b="1" dirty="0" smtClean="0">
                <a:solidFill>
                  <a:prstClr val="black"/>
                </a:solidFill>
                <a:latin typeface="Arial" pitchFamily="34" charset="0"/>
                <a:ea typeface="Times New Roman" pitchFamily="18" charset="0"/>
                <a:cs typeface="Arial" pitchFamily="34" charset="0"/>
              </a:rPr>
              <a:t>:</a:t>
            </a:r>
          </a:p>
          <a:p>
            <a:pPr algn="ctr" eaLnBrk="0" fontAlgn="base" hangingPunct="0">
              <a:spcBef>
                <a:spcPct val="0"/>
              </a:spcBef>
              <a:spcAft>
                <a:spcPct val="0"/>
              </a:spcAft>
            </a:pPr>
            <a:r>
              <a:rPr lang="fr-FR" sz="1600" b="1" u="sng" dirty="0" smtClean="0">
                <a:solidFill>
                  <a:srgbClr val="FF0000"/>
                </a:solidFill>
                <a:latin typeface="Arial" pitchFamily="34" charset="0"/>
                <a:ea typeface="Times New Roman" pitchFamily="18" charset="0"/>
                <a:cs typeface="Arial" pitchFamily="34" charset="0"/>
              </a:rPr>
              <a:t>«  B1 — réduire les pollutions liées aux activités industrielles, artisanales et commerciales »</a:t>
            </a:r>
            <a:endParaRPr lang="fr-FR" sz="1600" b="1" dirty="0" smtClean="0">
              <a:latin typeface="Arial" pitchFamily="34" charset="0"/>
              <a:ea typeface="Times New Roman" pitchFamily="18" charset="0"/>
              <a:cs typeface="Arial" pitchFamily="34" charset="0"/>
            </a:endParaRPr>
          </a:p>
          <a:p>
            <a:pPr lvl="0" algn="ctr" eaLnBrk="0" fontAlgn="base" hangingPunct="0">
              <a:spcBef>
                <a:spcPct val="0"/>
              </a:spcBef>
              <a:spcAft>
                <a:spcPct val="0"/>
              </a:spcAft>
            </a:pPr>
            <a:r>
              <a:rPr lang="fr-FR" sz="1600" b="1" u="sng" dirty="0" smtClean="0">
                <a:solidFill>
                  <a:srgbClr val="FF0000"/>
                </a:solidFill>
                <a:latin typeface="Arial" pitchFamily="34" charset="0"/>
                <a:ea typeface="Times New Roman" pitchFamily="18" charset="0"/>
                <a:cs typeface="Arial" pitchFamily="34" charset="0"/>
              </a:rPr>
              <a:t>  </a:t>
            </a:r>
          </a:p>
          <a:p>
            <a:pPr lvl="0" algn="ctr" eaLnBrk="0" fontAlgn="base" hangingPunct="0">
              <a:spcBef>
                <a:spcPct val="0"/>
              </a:spcBef>
              <a:spcAft>
                <a:spcPct val="0"/>
              </a:spcAft>
            </a:pPr>
            <a:r>
              <a:rPr lang="fr-FR" sz="1600" b="1" dirty="0" smtClean="0">
                <a:solidFill>
                  <a:prstClr val="black"/>
                </a:solidFill>
                <a:latin typeface="Arial" pitchFamily="34" charset="0"/>
                <a:ea typeface="Times New Roman" pitchFamily="18" charset="0"/>
                <a:cs typeface="Arial" pitchFamily="34" charset="0"/>
              </a:rPr>
              <a:t> Ainsi,</a:t>
            </a:r>
          </a:p>
          <a:p>
            <a:pPr lvl="0" algn="ctr" eaLnBrk="0" fontAlgn="base" hangingPunct="0">
              <a:spcBef>
                <a:spcPct val="0"/>
              </a:spcBef>
              <a:spcAft>
                <a:spcPct val="0"/>
              </a:spcAft>
            </a:pPr>
            <a:r>
              <a:rPr lang="fr-FR" sz="1600" b="1" dirty="0" smtClean="0">
                <a:solidFill>
                  <a:prstClr val="black"/>
                </a:solidFill>
                <a:latin typeface="Arial" pitchFamily="34" charset="0"/>
                <a:ea typeface="Times New Roman" pitchFamily="18" charset="0"/>
                <a:cs typeface="Arial" pitchFamily="34" charset="0"/>
              </a:rPr>
              <a:t> </a:t>
            </a:r>
            <a:r>
              <a:rPr lang="fr-FR" sz="1600" b="1" u="sng" dirty="0" smtClean="0">
                <a:solidFill>
                  <a:srgbClr val="FF0000"/>
                </a:solidFill>
                <a:latin typeface="Arial" pitchFamily="34" charset="0"/>
                <a:ea typeface="Times New Roman" pitchFamily="18" charset="0"/>
                <a:cs typeface="Arial" pitchFamily="34" charset="0"/>
              </a:rPr>
              <a:t>nous  ne souhaitons aucun rejet, même après traitement</a:t>
            </a:r>
            <a:r>
              <a:rPr lang="fr-FR" sz="1600" b="1" dirty="0" smtClean="0">
                <a:solidFill>
                  <a:prstClr val="black"/>
                </a:solidFill>
                <a:latin typeface="Arial" pitchFamily="34" charset="0"/>
                <a:ea typeface="Times New Roman" pitchFamily="18" charset="0"/>
                <a:cs typeface="Arial" pitchFamily="34" charset="0"/>
              </a:rPr>
              <a:t>,</a:t>
            </a:r>
          </a:p>
          <a:p>
            <a:pPr lvl="0" algn="ctr" eaLnBrk="0" fontAlgn="base" hangingPunct="0">
              <a:spcBef>
                <a:spcPct val="0"/>
              </a:spcBef>
              <a:spcAft>
                <a:spcPct val="0"/>
              </a:spcAft>
            </a:pPr>
            <a:r>
              <a:rPr lang="fr-FR" sz="1600" b="1" dirty="0" smtClean="0">
                <a:solidFill>
                  <a:prstClr val="black"/>
                </a:solidFill>
                <a:latin typeface="Arial" pitchFamily="34" charset="0"/>
                <a:ea typeface="Times New Roman" pitchFamily="18" charset="0"/>
                <a:cs typeface="Arial" pitchFamily="34" charset="0"/>
              </a:rPr>
              <a:t> mais éventuellement une récupération totale du déchet</a:t>
            </a:r>
          </a:p>
          <a:p>
            <a:pPr lvl="0" algn="ctr" eaLnBrk="0" fontAlgn="base" hangingPunct="0">
              <a:spcBef>
                <a:spcPct val="0"/>
              </a:spcBef>
              <a:spcAft>
                <a:spcPct val="0"/>
              </a:spcAft>
            </a:pPr>
            <a:r>
              <a:rPr lang="fr-FR" sz="1600" b="1" dirty="0" smtClean="0">
                <a:solidFill>
                  <a:prstClr val="black"/>
                </a:solidFill>
                <a:latin typeface="Arial" pitchFamily="34" charset="0"/>
                <a:ea typeface="Times New Roman" pitchFamily="18" charset="0"/>
                <a:cs typeface="Arial" pitchFamily="34" charset="0"/>
              </a:rPr>
              <a:t> ou</a:t>
            </a:r>
          </a:p>
          <a:p>
            <a:pPr lvl="0" algn="ctr" eaLnBrk="0" fontAlgn="base" hangingPunct="0">
              <a:spcBef>
                <a:spcPct val="0"/>
              </a:spcBef>
              <a:spcAft>
                <a:spcPct val="0"/>
              </a:spcAft>
            </a:pPr>
            <a:r>
              <a:rPr lang="fr-FR" sz="1600" b="1" dirty="0" smtClean="0">
                <a:solidFill>
                  <a:prstClr val="black"/>
                </a:solidFill>
                <a:latin typeface="Arial" pitchFamily="34" charset="0"/>
                <a:ea typeface="Times New Roman" pitchFamily="18" charset="0"/>
                <a:cs typeface="Arial" pitchFamily="34" charset="0"/>
              </a:rPr>
              <a:t> la mise en circuit fermé de la production.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51520" y="548680"/>
            <a:ext cx="8712968" cy="24314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La zone de Carling est suffisamment dégradée  pour ne plus  y ajouter d’autres sources de nuisances</a:t>
            </a:r>
            <a:r>
              <a:rPr kumimoji="0" lang="fr-F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et en se référant à la</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Directive  2000/60/CE du PARLEMENT EUROPÉEN ET DU CONSEIL du 23 octobre 2000 </a:t>
            </a:r>
            <a:r>
              <a:rPr kumimoji="0" lang="fr-F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établissant un cadre pour une politique communautaire dans le domaine de l'eau (article 31 de la page 3): </a:t>
            </a:r>
            <a:r>
              <a:rPr kumimoji="0" lang="fr-FR" sz="2400" b="1"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endParaRPr kumimoji="0" lang="fr-FR" sz="2400" b="0" i="0" u="none" strike="noStrike" cap="none" normalizeH="0" baseline="0" dirty="0" smtClean="0">
              <a:ln>
                <a:noFill/>
              </a:ln>
              <a:solidFill>
                <a:srgbClr val="FF0000"/>
              </a:solidFill>
              <a:effectLst/>
              <a:latin typeface="Arial" pitchFamily="34" charset="0"/>
              <a:cs typeface="Arial" pitchFamily="34" charset="0"/>
            </a:endParaRPr>
          </a:p>
        </p:txBody>
      </p:sp>
      <p:sp>
        <p:nvSpPr>
          <p:cNvPr id="3" name="Rectangle 2"/>
          <p:cNvSpPr/>
          <p:nvPr/>
        </p:nvSpPr>
        <p:spPr>
          <a:xfrm>
            <a:off x="683568" y="5805264"/>
            <a:ext cx="8136904" cy="461665"/>
          </a:xfrm>
          <a:prstGeom prst="rect">
            <a:avLst/>
          </a:prstGeom>
        </p:spPr>
        <p:txBody>
          <a:bodyPr wrap="square">
            <a:spAutoFit/>
          </a:bodyPr>
          <a:lstStyle/>
          <a:p>
            <a:r>
              <a:rPr lang="fr-FR" sz="2400" b="1" u="sng" dirty="0" smtClean="0">
                <a:solidFill>
                  <a:srgbClr val="FF0000"/>
                </a:solidFill>
                <a:latin typeface="Arial" pitchFamily="34" charset="0"/>
                <a:ea typeface="Times New Roman" pitchFamily="18" charset="0"/>
                <a:cs typeface="Arial" pitchFamily="34" charset="0"/>
              </a:rPr>
              <a:t>nous émettons donc un avis défavorable à ce projet.</a:t>
            </a:r>
            <a:endParaRPr lang="fr-FR" dirty="0"/>
          </a:p>
        </p:txBody>
      </p:sp>
      <p:sp>
        <p:nvSpPr>
          <p:cNvPr id="4" name="Rectangle 3"/>
          <p:cNvSpPr/>
          <p:nvPr/>
        </p:nvSpPr>
        <p:spPr>
          <a:xfrm>
            <a:off x="1403648" y="3212976"/>
            <a:ext cx="6858000" cy="2308324"/>
          </a:xfrm>
          <a:prstGeom prst="rect">
            <a:avLst/>
          </a:prstGeom>
          <a:ln>
            <a:solidFill>
              <a:srgbClr val="FF0000"/>
            </a:solidFill>
          </a:ln>
        </p:spPr>
        <p:txBody>
          <a:bodyPr wrap="square">
            <a:spAutoFit/>
          </a:bodyPr>
          <a:lstStyle/>
          <a:p>
            <a:pPr lvl="0" algn="ctr" eaLnBrk="0" fontAlgn="base" hangingPunct="0">
              <a:spcBef>
                <a:spcPct val="0"/>
              </a:spcBef>
              <a:spcAft>
                <a:spcPct val="0"/>
              </a:spcAft>
            </a:pPr>
            <a:r>
              <a:rPr lang="fr-FR" sz="1600" b="1" dirty="0" smtClean="0">
                <a:solidFill>
                  <a:srgbClr val="FF0000"/>
                </a:solidFill>
                <a:latin typeface="Arial" pitchFamily="34" charset="0"/>
                <a:ea typeface="Times New Roman" pitchFamily="18" charset="0"/>
                <a:cs typeface="Arial" pitchFamily="34" charset="0"/>
              </a:rPr>
              <a:t>« Dans les cas où une masse d'eau est affectée à un point tel </a:t>
            </a:r>
          </a:p>
          <a:p>
            <a:pPr lvl="0" algn="ctr" eaLnBrk="0" fontAlgn="base" hangingPunct="0">
              <a:spcBef>
                <a:spcPct val="0"/>
              </a:spcBef>
              <a:spcAft>
                <a:spcPct val="0"/>
              </a:spcAft>
            </a:pPr>
            <a:r>
              <a:rPr lang="fr-FR" sz="1600" b="1" dirty="0" smtClean="0">
                <a:solidFill>
                  <a:srgbClr val="FF0000"/>
                </a:solidFill>
                <a:latin typeface="Arial" pitchFamily="34" charset="0"/>
                <a:ea typeface="Times New Roman" pitchFamily="18" charset="0"/>
                <a:cs typeface="Arial" pitchFamily="34" charset="0"/>
              </a:rPr>
              <a:t>par l'activité humaine,</a:t>
            </a:r>
          </a:p>
          <a:p>
            <a:pPr lvl="0" algn="ctr" eaLnBrk="0" fontAlgn="base" hangingPunct="0">
              <a:spcBef>
                <a:spcPct val="0"/>
              </a:spcBef>
              <a:spcAft>
                <a:spcPct val="0"/>
              </a:spcAft>
            </a:pPr>
            <a:r>
              <a:rPr lang="fr-FR" sz="1600" b="1" dirty="0" smtClean="0">
                <a:solidFill>
                  <a:srgbClr val="FF0000"/>
                </a:solidFill>
                <a:latin typeface="Arial" pitchFamily="34" charset="0"/>
                <a:ea typeface="Times New Roman" pitchFamily="18" charset="0"/>
                <a:cs typeface="Arial" pitchFamily="34" charset="0"/>
              </a:rPr>
              <a:t> ou </a:t>
            </a:r>
          </a:p>
          <a:p>
            <a:pPr lvl="0" algn="ctr" eaLnBrk="0" fontAlgn="base" hangingPunct="0">
              <a:spcBef>
                <a:spcPct val="0"/>
              </a:spcBef>
              <a:spcAft>
                <a:spcPct val="0"/>
              </a:spcAft>
            </a:pPr>
            <a:r>
              <a:rPr lang="fr-FR" sz="1600" b="1" dirty="0" smtClean="0">
                <a:solidFill>
                  <a:srgbClr val="FF0000"/>
                </a:solidFill>
                <a:latin typeface="Arial" pitchFamily="34" charset="0"/>
                <a:ea typeface="Times New Roman" pitchFamily="18" charset="0"/>
                <a:cs typeface="Arial" pitchFamily="34" charset="0"/>
              </a:rPr>
              <a:t>si sa condition naturelle est telle qu'il peut se révéler impossible, de parvenir à un bon état des eaux, </a:t>
            </a:r>
          </a:p>
          <a:p>
            <a:pPr lvl="0" algn="ctr" eaLnBrk="0" fontAlgn="base" hangingPunct="0">
              <a:spcBef>
                <a:spcPct val="0"/>
              </a:spcBef>
              <a:spcAft>
                <a:spcPct val="0"/>
              </a:spcAft>
            </a:pPr>
            <a:r>
              <a:rPr lang="fr-FR" sz="1600" b="1" dirty="0" smtClean="0">
                <a:solidFill>
                  <a:srgbClr val="FF0000"/>
                </a:solidFill>
                <a:latin typeface="Arial" pitchFamily="34" charset="0"/>
                <a:ea typeface="Times New Roman" pitchFamily="18" charset="0"/>
                <a:cs typeface="Arial" pitchFamily="34" charset="0"/>
              </a:rPr>
              <a:t>……</a:t>
            </a:r>
          </a:p>
          <a:p>
            <a:pPr lvl="0" algn="ctr" eaLnBrk="0" fontAlgn="base" hangingPunct="0">
              <a:spcBef>
                <a:spcPct val="0"/>
              </a:spcBef>
              <a:spcAft>
                <a:spcPct val="0"/>
              </a:spcAft>
            </a:pPr>
            <a:r>
              <a:rPr lang="fr-FR" sz="1600" b="1" dirty="0" smtClean="0">
                <a:solidFill>
                  <a:srgbClr val="FF0000"/>
                </a:solidFill>
                <a:latin typeface="Arial" pitchFamily="34" charset="0"/>
                <a:ea typeface="Times New Roman" pitchFamily="18" charset="0"/>
                <a:cs typeface="Arial" pitchFamily="34" charset="0"/>
              </a:rPr>
              <a:t>il convient de prendre toutes les mesures possibles afin de prévenir toute dégradation supplémentaire de l'état des eaux. » ,  </a:t>
            </a:r>
          </a:p>
          <a:p>
            <a:pPr lvl="0" eaLnBrk="0" fontAlgn="base" hangingPunct="0">
              <a:spcBef>
                <a:spcPct val="0"/>
              </a:spcBef>
              <a:spcAft>
                <a:spcPct val="0"/>
              </a:spcAft>
            </a:pPr>
            <a:r>
              <a:rPr lang="fr-FR" sz="1600" b="1" dirty="0" smtClean="0">
                <a:solidFill>
                  <a:prstClr val="black"/>
                </a:solidFill>
                <a:latin typeface="Arial" pitchFamily="34" charset="0"/>
                <a:ea typeface="Times New Roman" pitchFamily="18" charset="0"/>
                <a:cs typeface="Arial" pitchFamily="34" charset="0"/>
              </a:rPr>
              <a:t>     </a:t>
            </a:r>
            <a:endParaRPr lang="fr-FR" sz="1600"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15616" y="836712"/>
            <a:ext cx="6357831" cy="523220"/>
          </a:xfrm>
          <a:prstGeom prst="rect">
            <a:avLst/>
          </a:prstGeom>
        </p:spPr>
        <p:txBody>
          <a:bodyPr wrap="none">
            <a:spAutoFit/>
          </a:bodyPr>
          <a:lstStyle/>
          <a:p>
            <a:pPr lvl="0" fontAlgn="base">
              <a:spcBef>
                <a:spcPct val="0"/>
              </a:spcBef>
              <a:spcAft>
                <a:spcPct val="0"/>
              </a:spcAft>
            </a:pPr>
            <a:r>
              <a:rPr lang="fr-FR" sz="2800" b="1" u="sng" dirty="0" smtClean="0">
                <a:latin typeface="Arial" pitchFamily="34" charset="0"/>
                <a:ea typeface="Times New Roman" pitchFamily="18" charset="0"/>
                <a:cs typeface="Arial" pitchFamily="34" charset="0"/>
              </a:rPr>
              <a:t>Rapport du commissaire enquêteur:</a:t>
            </a:r>
            <a:endParaRPr lang="fr-FR" sz="2800" u="sng" dirty="0" smtClean="0">
              <a:latin typeface="Arial" pitchFamily="34" charset="0"/>
              <a:cs typeface="Arial" pitchFamily="34" charset="0"/>
            </a:endParaRPr>
          </a:p>
        </p:txBody>
      </p:sp>
      <p:grpSp>
        <p:nvGrpSpPr>
          <p:cNvPr id="15" name="Groupe 14"/>
          <p:cNvGrpSpPr/>
          <p:nvPr/>
        </p:nvGrpSpPr>
        <p:grpSpPr>
          <a:xfrm>
            <a:off x="35496" y="2516666"/>
            <a:ext cx="8928992" cy="1560406"/>
            <a:chOff x="35496" y="2516666"/>
            <a:chExt cx="8928992" cy="1560406"/>
          </a:xfrm>
        </p:grpSpPr>
        <p:pic>
          <p:nvPicPr>
            <p:cNvPr id="6" name="Picture 2"/>
            <p:cNvPicPr>
              <a:picLocks noChangeAspect="1" noChangeArrowheads="1"/>
            </p:cNvPicPr>
            <p:nvPr/>
          </p:nvPicPr>
          <p:blipFill>
            <a:blip r:embed="rId2" cstate="print"/>
            <a:srcRect l="5857" r="7955" b="85747"/>
            <a:stretch>
              <a:fillRect/>
            </a:stretch>
          </p:blipFill>
          <p:spPr bwMode="auto">
            <a:xfrm>
              <a:off x="35496" y="2516666"/>
              <a:ext cx="8928992" cy="1560406"/>
            </a:xfrm>
            <a:prstGeom prst="rect">
              <a:avLst/>
            </a:prstGeom>
            <a:noFill/>
            <a:ln w="9525">
              <a:noFill/>
              <a:miter lim="800000"/>
              <a:headEnd/>
              <a:tailEnd/>
            </a:ln>
          </p:spPr>
        </p:pic>
        <p:cxnSp>
          <p:nvCxnSpPr>
            <p:cNvPr id="7" name="Connecteur droit 6"/>
            <p:cNvCxnSpPr/>
            <p:nvPr/>
          </p:nvCxnSpPr>
          <p:spPr>
            <a:xfrm>
              <a:off x="179512" y="2780928"/>
              <a:ext cx="2808312"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8" name="Connecteur droit 7"/>
            <p:cNvCxnSpPr/>
            <p:nvPr/>
          </p:nvCxnSpPr>
          <p:spPr>
            <a:xfrm>
              <a:off x="107504" y="4077072"/>
              <a:ext cx="2016224"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3" name="Connecteur droit 12"/>
            <p:cNvCxnSpPr/>
            <p:nvPr/>
          </p:nvCxnSpPr>
          <p:spPr>
            <a:xfrm>
              <a:off x="8172400" y="3645024"/>
              <a:ext cx="72008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e 23"/>
          <p:cNvGrpSpPr/>
          <p:nvPr/>
        </p:nvGrpSpPr>
        <p:grpSpPr>
          <a:xfrm>
            <a:off x="467544" y="0"/>
            <a:ext cx="7992888" cy="6669360"/>
            <a:chOff x="467544" y="0"/>
            <a:chExt cx="7992888" cy="6669360"/>
          </a:xfrm>
        </p:grpSpPr>
        <p:pic>
          <p:nvPicPr>
            <p:cNvPr id="1026" name="Picture 2"/>
            <p:cNvPicPr>
              <a:picLocks noChangeAspect="1" noChangeArrowheads="1"/>
            </p:cNvPicPr>
            <p:nvPr/>
          </p:nvPicPr>
          <p:blipFill>
            <a:blip r:embed="rId2" cstate="print"/>
            <a:srcRect t="14251" r="2197" b="3994"/>
            <a:stretch>
              <a:fillRect/>
            </a:stretch>
          </p:blipFill>
          <p:spPr bwMode="auto">
            <a:xfrm>
              <a:off x="467544" y="0"/>
              <a:ext cx="7992888" cy="6669360"/>
            </a:xfrm>
            <a:prstGeom prst="rect">
              <a:avLst/>
            </a:prstGeom>
            <a:noFill/>
            <a:ln w="9525">
              <a:noFill/>
              <a:miter lim="800000"/>
              <a:headEnd/>
              <a:tailEnd/>
            </a:ln>
          </p:spPr>
        </p:pic>
        <p:cxnSp>
          <p:nvCxnSpPr>
            <p:cNvPr id="4" name="Connecteur droit 3"/>
            <p:cNvCxnSpPr/>
            <p:nvPr/>
          </p:nvCxnSpPr>
          <p:spPr>
            <a:xfrm>
              <a:off x="1043608" y="980728"/>
              <a:ext cx="2664296"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5" name="Connecteur droit 4"/>
            <p:cNvCxnSpPr/>
            <p:nvPr/>
          </p:nvCxnSpPr>
          <p:spPr>
            <a:xfrm>
              <a:off x="1115616" y="1268760"/>
              <a:ext cx="6696744"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6" name="Connecteur droit 5"/>
            <p:cNvCxnSpPr/>
            <p:nvPr/>
          </p:nvCxnSpPr>
          <p:spPr>
            <a:xfrm>
              <a:off x="5220072" y="1916832"/>
              <a:ext cx="252028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7" name="Connecteur droit 6"/>
            <p:cNvCxnSpPr/>
            <p:nvPr/>
          </p:nvCxnSpPr>
          <p:spPr>
            <a:xfrm>
              <a:off x="1115616" y="2204864"/>
              <a:ext cx="6624736"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8" name="Connecteur droit 7"/>
            <p:cNvCxnSpPr/>
            <p:nvPr/>
          </p:nvCxnSpPr>
          <p:spPr>
            <a:xfrm>
              <a:off x="1043608" y="2564904"/>
              <a:ext cx="4392488"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9" name="Connecteur droit 8"/>
            <p:cNvCxnSpPr/>
            <p:nvPr/>
          </p:nvCxnSpPr>
          <p:spPr>
            <a:xfrm>
              <a:off x="5148064" y="2924944"/>
              <a:ext cx="2664296"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Connecteur droit 17"/>
            <p:cNvCxnSpPr/>
            <p:nvPr/>
          </p:nvCxnSpPr>
          <p:spPr>
            <a:xfrm>
              <a:off x="1115616" y="3212976"/>
              <a:ext cx="57606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9" name="Connecteur droit 18"/>
            <p:cNvCxnSpPr/>
            <p:nvPr/>
          </p:nvCxnSpPr>
          <p:spPr>
            <a:xfrm>
              <a:off x="5580112" y="4149080"/>
              <a:ext cx="2088232"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2" name="Connecteur droit 21"/>
            <p:cNvCxnSpPr/>
            <p:nvPr/>
          </p:nvCxnSpPr>
          <p:spPr>
            <a:xfrm>
              <a:off x="1115616" y="4509120"/>
              <a:ext cx="1296144"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13" name="Rectangle 12"/>
          <p:cNvSpPr/>
          <p:nvPr/>
        </p:nvSpPr>
        <p:spPr>
          <a:xfrm>
            <a:off x="395536" y="1628800"/>
            <a:ext cx="8136904" cy="31683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47936" y="2708920"/>
            <a:ext cx="8136904" cy="22406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700336" y="3933056"/>
            <a:ext cx="8136904" cy="11688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611560" y="1052736"/>
            <a:ext cx="8064896" cy="4801314"/>
          </a:xfrm>
          <a:prstGeom prst="rect">
            <a:avLst/>
          </a:prstGeom>
        </p:spPr>
        <p:txBody>
          <a:bodyPr wrap="square">
            <a:spAutoFit/>
          </a:bodyPr>
          <a:lstStyle/>
          <a:p>
            <a:r>
              <a:rPr lang="fr-FR" dirty="0" smtClean="0"/>
              <a:t>La station de traitement n’est pas en mesure d’éliminer  l’hydroxyde de lithium donc rejet dans le Merle avec un suivi de mesures et études sur l’environnement.</a:t>
            </a:r>
          </a:p>
          <a:p>
            <a:endParaRPr lang="fr-FR" dirty="0" smtClean="0"/>
          </a:p>
          <a:p>
            <a:r>
              <a:rPr lang="fr-FR" dirty="0" smtClean="0"/>
              <a:t>Li(OH) qui est une bas forte comme la potasse et la soude  est très soluble dans l’eau109g/L.</a:t>
            </a:r>
          </a:p>
          <a:p>
            <a:endParaRPr lang="fr-FR" dirty="0" smtClean="0"/>
          </a:p>
          <a:p>
            <a:r>
              <a:rPr lang="fr-FR" dirty="0" smtClean="0"/>
              <a:t>Avec une production annuelle supplémentaire de 700t de déchets essentiellement classés comme déchets dangereux (page 24) et plus de 60t/an (</a:t>
            </a:r>
            <a:r>
              <a:rPr lang="fr-FR" dirty="0" err="1" smtClean="0"/>
              <a:t>env</a:t>
            </a:r>
            <a:r>
              <a:rPr lang="fr-FR" dirty="0" smtClean="0"/>
              <a:t> 170 kg/jour) de lithium déversés en sus de l’existant dans la rivière “le Merle”,</a:t>
            </a:r>
          </a:p>
          <a:p>
            <a:endParaRPr lang="fr-FR" dirty="0" smtClean="0"/>
          </a:p>
          <a:p>
            <a:r>
              <a:rPr lang="fr-FR" dirty="0" smtClean="0"/>
              <a:t> on peut lire (en page 175) selon Total; </a:t>
            </a:r>
            <a:r>
              <a:rPr lang="fr-FR" i="1" dirty="0" smtClean="0"/>
              <a:t>“le flux d’eau sur le site de Total diminueront, il n’y aura donc pas de dégradation </a:t>
            </a:r>
            <a:r>
              <a:rPr lang="fr-FR" i="1" dirty="0" err="1" smtClean="0"/>
              <a:t>nouvelle.</a:t>
            </a:r>
            <a:r>
              <a:rPr lang="fr-FR" b="1" i="1" dirty="0" err="1" smtClean="0"/>
              <a:t>L’</a:t>
            </a:r>
            <a:r>
              <a:rPr lang="fr-FR" b="1" i="1" dirty="0" smtClean="0"/>
              <a:t>obligation de non dégradation d’un milieu déjà dégradé sera donc respecté</a:t>
            </a:r>
            <a:r>
              <a:rPr lang="fr-FR" i="1" dirty="0" smtClean="0"/>
              <a:t>” </a:t>
            </a:r>
            <a:r>
              <a:rPr lang="fr-FR" dirty="0" smtClean="0"/>
              <a:t>et  (en p177 ) du commissaire enquêteur de conclure par un avis favorable puisque pas d’impact et de recommander à TPF de surveiller et d’alerter rapidement au cas où, en clair, pour l’amélioration de l’environnement et le discours qui va avec; retour aux années 1960 mais sans l’emploi qui allait de </a:t>
            </a:r>
            <a:r>
              <a:rPr lang="fr-FR" dirty="0" err="1" smtClean="0"/>
              <a:t>pair,consternant</a:t>
            </a:r>
            <a:r>
              <a:rPr lang="fr-FR" dirty="0" smtClean="0"/>
              <a:t> !</a:t>
            </a:r>
            <a:endParaRPr lang="fr-FR"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2564904"/>
            <a:ext cx="8208912" cy="707886"/>
          </a:xfrm>
          <a:prstGeom prst="rect">
            <a:avLst/>
          </a:prstGeom>
          <a:ln>
            <a:solidFill>
              <a:srgbClr val="FF0000"/>
            </a:solidFill>
          </a:ln>
        </p:spPr>
        <p:txBody>
          <a:bodyPr wrap="square">
            <a:spAutoFit/>
          </a:bodyPr>
          <a:lstStyle/>
          <a:p>
            <a:pPr algn="ctr"/>
            <a:r>
              <a:rPr lang="fr-FR" sz="2000" b="1" dirty="0" smtClean="0">
                <a:solidFill>
                  <a:srgbClr val="FF0000"/>
                </a:solidFill>
                <a:latin typeface="Comic Sans MS" pitchFamily="66" charset="0"/>
              </a:rPr>
              <a:t>TOTAL (TPF) condamnée pour pollution au Benzène à Carling.</a:t>
            </a:r>
          </a:p>
          <a:p>
            <a:pPr algn="ctr"/>
            <a:r>
              <a:rPr lang="fr-FR" sz="2000" b="1" dirty="0" smtClean="0">
                <a:solidFill>
                  <a:srgbClr val="FF0000"/>
                </a:solidFill>
                <a:latin typeface="Comic Sans MS" pitchFamily="66" charset="0"/>
              </a:rPr>
              <a:t>(3 mai 2015)</a:t>
            </a:r>
          </a:p>
        </p:txBody>
      </p:sp>
      <p:sp>
        <p:nvSpPr>
          <p:cNvPr id="4" name="Rectangle 3"/>
          <p:cNvSpPr/>
          <p:nvPr/>
        </p:nvSpPr>
        <p:spPr>
          <a:xfrm>
            <a:off x="6588224" y="4365104"/>
            <a:ext cx="1678921" cy="369332"/>
          </a:xfrm>
          <a:prstGeom prst="rect">
            <a:avLst/>
          </a:prstGeom>
        </p:spPr>
        <p:txBody>
          <a:bodyPr wrap="none">
            <a:spAutoFit/>
          </a:bodyPr>
          <a:lstStyle/>
          <a:p>
            <a:r>
              <a:rPr lang="fr-FR" b="1" dirty="0" smtClean="0">
                <a:solidFill>
                  <a:srgbClr val="0070C0"/>
                </a:solidFill>
              </a:rPr>
              <a:t>(Michel Kaspar)</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3568" y="2852936"/>
            <a:ext cx="7560840" cy="707886"/>
          </a:xfrm>
          <a:prstGeom prst="rect">
            <a:avLst/>
          </a:prstGeom>
          <a:ln>
            <a:solidFill>
              <a:srgbClr val="FF0000"/>
            </a:solidFill>
          </a:ln>
        </p:spPr>
        <p:txBody>
          <a:bodyPr wrap="square">
            <a:spAutoFit/>
          </a:bodyPr>
          <a:lstStyle/>
          <a:p>
            <a:pPr marL="342900" lvl="0" indent="-342900" algn="ctr">
              <a:spcBef>
                <a:spcPct val="20000"/>
              </a:spcBef>
            </a:pPr>
            <a:r>
              <a:rPr lang="fr-FR" sz="2000" b="1" dirty="0" smtClean="0">
                <a:solidFill>
                  <a:srgbClr val="FF0000"/>
                </a:solidFill>
                <a:latin typeface="Comic Sans MS" pitchFamily="66" charset="0"/>
              </a:rPr>
              <a:t>Annulation du permis de construire  de la centrale à gaz «</a:t>
            </a:r>
            <a:r>
              <a:rPr lang="fr-FR" sz="2000" b="1" dirty="0" err="1" smtClean="0">
                <a:solidFill>
                  <a:srgbClr val="FF0000"/>
                </a:solidFill>
                <a:latin typeface="Comic Sans MS" pitchFamily="66" charset="0"/>
              </a:rPr>
              <a:t>Hambrégie</a:t>
            </a:r>
            <a:r>
              <a:rPr lang="fr-FR" sz="2000" b="1" dirty="0" smtClean="0">
                <a:solidFill>
                  <a:srgbClr val="FF0000"/>
                </a:solidFill>
                <a:latin typeface="Comic Sans MS" pitchFamily="66" charset="0"/>
              </a:rPr>
              <a:t>» à Sarreguemines. (15 juillet 2015)</a:t>
            </a:r>
            <a:r>
              <a:rPr lang="fr-FR" sz="2000" b="1" dirty="0" smtClean="0">
                <a:solidFill>
                  <a:prstClr val="black"/>
                </a:solidFill>
                <a:latin typeface="Comic Sans MS" pitchFamily="66" charset="0"/>
              </a:rPr>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539552" y="480157"/>
            <a:ext cx="7596336"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Suite à des opérations de purge de benzène liquide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ayant pollué tout le réseau d'assainissement de la plateforme pétrochimique de Carling et provoqué d'importantes émissions de </a:t>
            </a:r>
            <a:r>
              <a:rPr kumimoji="0" lang="fr-F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benzène,</a:t>
            </a:r>
            <a:endParaRPr kumimoji="0" lang="fr-F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les fédérations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France Nature Environnement,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MIRABEL Lorraine Nature Environnement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l'ADELP,</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ont assigné en justice la société Total </a:t>
            </a:r>
            <a:r>
              <a:rPr kumimoji="0" lang="fr-FR"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Petrochemicals</a:t>
            </a:r>
            <a:r>
              <a:rPr kumimoji="0" lang="fr-F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France (TPF),</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située sur la plateforme pétrochimique de Carling-Saint-Avold (Moselle),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au tribunal d'instance de Saint </a:t>
            </a:r>
            <a:r>
              <a:rPr kumimoji="0" lang="fr-FR"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Avold</a:t>
            </a:r>
            <a:r>
              <a:rPr kumimoji="0" lang="fr-F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Le tribunal a reconnu mercredi 13 mai 2015 que la société était coupable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et l'a condamnée à verser plus de 13.000 euros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aux associations environnementales.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2226" name="Rectangle 2"/>
          <p:cNvSpPr>
            <a:spLocks noChangeArrowheads="1"/>
          </p:cNvSpPr>
          <p:nvPr/>
        </p:nvSpPr>
        <p:spPr bwMode="auto">
          <a:xfrm>
            <a:off x="827584" y="5301208"/>
            <a:ext cx="7560840" cy="1077218"/>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Ces infractions répétées montrent que la gestion du benzène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pose problème sur cette plateforme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et que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l'industrie pétrochimique a des impacts non maîtrisés sur l'environnement!</a:t>
            </a:r>
            <a:endParaRPr kumimoji="0" lang="fr-FR" sz="1600" b="1" i="1"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22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222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22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22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22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222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222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2225">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2225">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2225">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2225">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2225">
                                            <p:txEl>
                                              <p:pRg st="15" end="1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2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971600" y="1844824"/>
            <a:ext cx="6984776" cy="2862322"/>
            <a:chOff x="1043608" y="2276872"/>
            <a:chExt cx="6984776" cy="2862322"/>
          </a:xfrm>
        </p:grpSpPr>
        <p:sp>
          <p:nvSpPr>
            <p:cNvPr id="4" name="Rectangle 3"/>
            <p:cNvSpPr/>
            <p:nvPr/>
          </p:nvSpPr>
          <p:spPr>
            <a:xfrm>
              <a:off x="1043608" y="2276872"/>
              <a:ext cx="6984776" cy="2862322"/>
            </a:xfrm>
            <a:prstGeom prst="rect">
              <a:avLst/>
            </a:prstGeom>
            <a:ln>
              <a:solidFill>
                <a:schemeClr val="tx1"/>
              </a:solidFill>
            </a:ln>
          </p:spPr>
          <p:txBody>
            <a:bodyPr wrap="square">
              <a:spAutoFit/>
            </a:bodyPr>
            <a:lstStyle/>
            <a:p>
              <a:pPr algn="ctr"/>
              <a:endParaRPr lang="fr-FR" b="1" dirty="0" smtClean="0">
                <a:solidFill>
                  <a:srgbClr val="FF0000"/>
                </a:solidFill>
                <a:latin typeface="Comic Sans MS" pitchFamily="66" charset="0"/>
              </a:endParaRPr>
            </a:p>
            <a:p>
              <a:pPr algn="ctr"/>
              <a:endParaRPr lang="fr-FR" b="1" dirty="0" smtClean="0">
                <a:solidFill>
                  <a:srgbClr val="FF0000"/>
                </a:solidFill>
                <a:latin typeface="Comic Sans MS" pitchFamily="66" charset="0"/>
              </a:endParaRPr>
            </a:p>
            <a:p>
              <a:pPr algn="ctr"/>
              <a:r>
                <a:rPr lang="fr-FR" b="1" dirty="0" smtClean="0">
                  <a:solidFill>
                    <a:srgbClr val="FF0000"/>
                  </a:solidFill>
                  <a:latin typeface="Comic Sans MS" pitchFamily="66" charset="0"/>
                </a:rPr>
                <a:t>Audit du «Collège Riverain »</a:t>
              </a:r>
            </a:p>
            <a:p>
              <a:pPr algn="ctr"/>
              <a:r>
                <a:rPr lang="fr-FR" b="1" dirty="0" smtClean="0">
                  <a:solidFill>
                    <a:srgbClr val="FF0000"/>
                  </a:solidFill>
                  <a:latin typeface="Comic Sans MS" pitchFamily="66" charset="0"/>
                </a:rPr>
                <a:t> de la CSS de Carling prévention des risques.</a:t>
              </a:r>
            </a:p>
            <a:p>
              <a:pPr algn="ctr"/>
              <a:r>
                <a:rPr lang="fr-FR" b="1" dirty="0" smtClean="0">
                  <a:solidFill>
                    <a:srgbClr val="FF0000"/>
                  </a:solidFill>
                  <a:latin typeface="Comic Sans MS" pitchFamily="66" charset="0"/>
                </a:rPr>
                <a:t>à la Direction Régionale Environnement Aménagement Logement (DREAL Lorraine) de Metz. </a:t>
              </a:r>
            </a:p>
            <a:p>
              <a:pPr algn="ctr"/>
              <a:endParaRPr lang="fr-FR" b="1" dirty="0" smtClean="0">
                <a:solidFill>
                  <a:srgbClr val="FF0000"/>
                </a:solidFill>
                <a:latin typeface="Comic Sans MS" pitchFamily="66" charset="0"/>
              </a:endParaRPr>
            </a:p>
            <a:p>
              <a:pPr algn="ctr"/>
              <a:r>
                <a:rPr lang="fr-FR" b="1" dirty="0" smtClean="0">
                  <a:solidFill>
                    <a:srgbClr val="FF0000"/>
                  </a:solidFill>
                  <a:latin typeface="Comic Sans MS" pitchFamily="66" charset="0"/>
                </a:rPr>
                <a:t>Membre audité : Jean-Marie Bonnetier de l’ADELP </a:t>
              </a:r>
            </a:p>
            <a:p>
              <a:pPr algn="ctr"/>
              <a:endParaRPr lang="fr-FR" b="1" dirty="0" smtClean="0">
                <a:solidFill>
                  <a:srgbClr val="FF0000"/>
                </a:solidFill>
                <a:latin typeface="Comic Sans MS" pitchFamily="66" charset="0"/>
              </a:endParaRPr>
            </a:p>
            <a:p>
              <a:pPr algn="ctr"/>
              <a:endParaRPr lang="fr-FR" b="1" dirty="0">
                <a:solidFill>
                  <a:srgbClr val="FF0000"/>
                </a:solidFill>
                <a:latin typeface="Comic Sans MS" pitchFamily="66" charset="0"/>
              </a:endParaRPr>
            </a:p>
          </p:txBody>
        </p:sp>
        <p:sp>
          <p:nvSpPr>
            <p:cNvPr id="3" name="Rectangle 2"/>
            <p:cNvSpPr/>
            <p:nvPr/>
          </p:nvSpPr>
          <p:spPr>
            <a:xfrm>
              <a:off x="3851920" y="4725144"/>
              <a:ext cx="1829347" cy="369332"/>
            </a:xfrm>
            <a:prstGeom prst="rect">
              <a:avLst/>
            </a:prstGeom>
          </p:spPr>
          <p:txBody>
            <a:bodyPr wrap="none">
              <a:spAutoFit/>
            </a:bodyPr>
            <a:lstStyle/>
            <a:p>
              <a:r>
                <a:rPr lang="fr-FR" b="1" dirty="0" smtClean="0">
                  <a:solidFill>
                    <a:srgbClr val="FF0000"/>
                  </a:solidFill>
                  <a:latin typeface="Comic Sans MS" pitchFamily="66" charset="0"/>
                </a:rPr>
                <a:t>9 juillet 2015 </a:t>
              </a:r>
              <a:endParaRPr lang="fr-FR" dirty="0"/>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67544" y="1052736"/>
            <a:ext cx="8028384"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fr-FR" sz="1600" b="1" i="0" u="sng" strike="noStrike" cap="none" normalizeH="0" baseline="0" dirty="0" smtClean="0">
                <a:ln>
                  <a:noFill/>
                </a:ln>
                <a:solidFill>
                  <a:schemeClr val="tx1"/>
                </a:solidFill>
                <a:effectLst/>
                <a:latin typeface="Arial" pitchFamily="34" charset="0"/>
                <a:ea typeface="Calibri" pitchFamily="34" charset="0"/>
                <a:cs typeface="Arial" pitchFamily="34" charset="0"/>
              </a:rPr>
              <a:t>Courrier reçu  de Monsieur </a:t>
            </a:r>
            <a:r>
              <a:rPr kumimoji="0" lang="fr-FR" sz="1600" b="1" i="0" u="sng" strike="noStrike" cap="none" normalizeH="0" baseline="0" dirty="0" err="1" smtClean="0">
                <a:ln>
                  <a:noFill/>
                </a:ln>
                <a:solidFill>
                  <a:schemeClr val="tx1"/>
                </a:solidFill>
                <a:effectLst/>
                <a:latin typeface="Arial" pitchFamily="34" charset="0"/>
                <a:ea typeface="Calibri" pitchFamily="34" charset="0"/>
                <a:cs typeface="Arial" pitchFamily="34" charset="0"/>
              </a:rPr>
              <a:t>Folny</a:t>
            </a:r>
            <a:r>
              <a:rPr kumimoji="0" lang="fr-FR" sz="1600" b="1" i="0" u="sng" strike="noStrike" cap="none" normalizeH="0" baseline="0" dirty="0" smtClean="0">
                <a:ln>
                  <a:noFill/>
                </a:ln>
                <a:solidFill>
                  <a:schemeClr val="tx1"/>
                </a:solidFill>
                <a:effectLst/>
                <a:latin typeface="Arial" pitchFamily="34" charset="0"/>
                <a:ea typeface="Calibri" pitchFamily="34" charset="0"/>
                <a:cs typeface="Arial" pitchFamily="34" charset="0"/>
              </a:rPr>
              <a:t>  du Service de la Prévention des Risques à la DREAL de Metz</a:t>
            </a:r>
          </a:p>
          <a:p>
            <a:pPr marL="0" marR="0" lvl="0" indent="0" algn="l" defTabSz="914400" rtl="0" eaLnBrk="1" fontAlgn="base" latinLnBrk="0" hangingPunct="1">
              <a:lnSpc>
                <a:spcPct val="100000"/>
              </a:lnSpc>
              <a:spcBef>
                <a:spcPct val="0"/>
              </a:spcBef>
              <a:spcAft>
                <a:spcPct val="0"/>
              </a:spcAft>
              <a:buClrTx/>
              <a:buSzTx/>
              <a:buFontTx/>
              <a:buChar char="•"/>
              <a:tabLst/>
            </a:pPr>
            <a:endParaRPr lang="fr-FR" sz="1600" b="1" u="sng" dirty="0" smtClean="0">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fr-FR" sz="1600" b="1" u="sng" dirty="0" smtClean="0">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fr-FR" sz="1600" b="1" u="sng" dirty="0" smtClean="0">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tabLst/>
            </a:pPr>
            <a:endParaRPr kumimoji="0" lang="fr-FR" sz="1600" b="0" i="1"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1" u="none" strike="noStrike" cap="none" normalizeH="0" baseline="0" dirty="0" smtClean="0">
                <a:ln>
                  <a:noFill/>
                </a:ln>
                <a:solidFill>
                  <a:schemeClr val="tx1"/>
                </a:solidFill>
                <a:effectLst/>
                <a:latin typeface="Arial" pitchFamily="34" charset="0"/>
                <a:ea typeface="Calibri" pitchFamily="34" charset="0"/>
                <a:cs typeface="Arial" pitchFamily="34" charset="0"/>
              </a:rPr>
              <a:t>Le Conseil Général de l'Environnement et du Développement Durable (CGEDD)                                                                                                va auditer (mission de 5 ingénieurs généraux) en juin prochain la DREAL Lorraine sur le thème de la prévention des risques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600" b="0" i="1"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1" u="none" strike="noStrike" cap="none" normalizeH="0" baseline="0" dirty="0" smtClean="0">
                <a:ln>
                  <a:noFill/>
                </a:ln>
                <a:solidFill>
                  <a:schemeClr val="tx1"/>
                </a:solidFill>
                <a:effectLst/>
                <a:latin typeface="Arial" pitchFamily="34" charset="0"/>
                <a:ea typeface="Calibri" pitchFamily="34" charset="0"/>
                <a:cs typeface="Arial" pitchFamily="34" charset="0"/>
              </a:rPr>
              <a:t>.</a:t>
            </a:r>
            <a:br>
              <a:rPr kumimoji="0" lang="fr-FR" sz="1600" b="0" i="1" u="none" strike="noStrike" cap="none" normalizeH="0" baseline="0" dirty="0" smtClean="0">
                <a:ln>
                  <a:noFill/>
                </a:ln>
                <a:solidFill>
                  <a:schemeClr val="tx1"/>
                </a:solidFill>
                <a:effectLst/>
                <a:latin typeface="Arial" pitchFamily="34" charset="0"/>
                <a:ea typeface="Calibri" pitchFamily="34" charset="0"/>
                <a:cs typeface="Arial" pitchFamily="34" charset="0"/>
              </a:rPr>
            </a:br>
            <a:r>
              <a:rPr kumimoji="0" lang="fr-FR" sz="1600" b="0" i="1" u="none" strike="noStrike" cap="none" normalizeH="0" baseline="0" dirty="0" smtClean="0">
                <a:ln>
                  <a:noFill/>
                </a:ln>
                <a:solidFill>
                  <a:schemeClr val="tx1"/>
                </a:solidFill>
                <a:effectLst/>
                <a:latin typeface="Arial" pitchFamily="34" charset="0"/>
                <a:ea typeface="Calibri" pitchFamily="34" charset="0"/>
                <a:cs typeface="Arial" pitchFamily="34" charset="0"/>
              </a:rPr>
              <a:t>Pour ce faire, il compte échanger avec les acteurs locaux. </a:t>
            </a:r>
          </a:p>
          <a:p>
            <a:pPr marL="0" marR="0" lvl="0" indent="0" algn="ctr" defTabSz="914400" rtl="0" eaLnBrk="0" fontAlgn="base" latinLnBrk="0" hangingPunct="0">
              <a:lnSpc>
                <a:spcPct val="100000"/>
              </a:lnSpc>
              <a:spcBef>
                <a:spcPct val="0"/>
              </a:spcBef>
              <a:spcAft>
                <a:spcPct val="0"/>
              </a:spcAft>
              <a:buClrTx/>
              <a:buSzTx/>
              <a:buFontTx/>
              <a:buNone/>
              <a:tabLst/>
            </a:pPr>
            <a:endParaRPr lang="fr-FR" sz="1600" i="1" dirty="0" smtClean="0">
              <a:latin typeface="Arial"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600" b="0" i="1"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1" u="none" strike="noStrike" cap="none" normalizeH="0" baseline="0" dirty="0" smtClean="0">
                <a:ln>
                  <a:noFill/>
                </a:ln>
                <a:solidFill>
                  <a:schemeClr val="tx1"/>
                </a:solidFill>
                <a:effectLst/>
                <a:latin typeface="Arial" pitchFamily="34" charset="0"/>
                <a:ea typeface="Calibri" pitchFamily="34" charset="0"/>
                <a:cs typeface="Arial" pitchFamily="34" charset="0"/>
              </a:rPr>
              <a:t>Dans le cas des risques technologiques, j'ai proposé qu'un membre de chaque "collège" de la CSS de Carling puisse répondre à leurs questions</a:t>
            </a:r>
            <a:r>
              <a:rPr kumimoji="0" lang="fr-FR"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fr-FR" sz="1400" b="0" i="0" u="none" strike="noStrike" cap="none" normalizeH="0" baseline="0" dirty="0" smtClean="0">
                <a:ln>
                  <a:noFill/>
                </a:ln>
                <a:solidFill>
                  <a:schemeClr val="tx1"/>
                </a:solidFill>
                <a:effectLst/>
                <a:latin typeface="Arial" pitchFamily="34" charset="0"/>
                <a:cs typeface="Arial" pitchFamily="34" charset="0"/>
              </a:rPr>
              <a:t>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827584" y="5733256"/>
            <a:ext cx="7549887" cy="646331"/>
          </a:xfrm>
          <a:prstGeom prst="rect">
            <a:avLst/>
          </a:prstGeom>
          <a:ln>
            <a:solidFill>
              <a:schemeClr val="tx1"/>
            </a:solidFill>
          </a:ln>
        </p:spPr>
        <p:txBody>
          <a:bodyPr wrap="none">
            <a:spAutoFit/>
          </a:bodyPr>
          <a:lstStyle/>
          <a:p>
            <a:pPr algn="ctr"/>
            <a:r>
              <a:rPr lang="fr-FR" i="1" dirty="0" smtClean="0">
                <a:latin typeface="Arial" pitchFamily="34" charset="0"/>
                <a:ea typeface="Calibri" pitchFamily="34" charset="0"/>
                <a:cs typeface="Arial" pitchFamily="34" charset="0"/>
              </a:rPr>
              <a:t>Les « collèges » de la CSS:</a:t>
            </a:r>
          </a:p>
          <a:p>
            <a:pPr algn="ctr"/>
            <a:r>
              <a:rPr lang="fr-FR" i="1" dirty="0" smtClean="0">
                <a:latin typeface="Arial" pitchFamily="34" charset="0"/>
                <a:ea typeface="Calibri" pitchFamily="34" charset="0"/>
                <a:cs typeface="Arial" pitchFamily="34" charset="0"/>
              </a:rPr>
              <a:t> Administrations-Collectivités territoriales-Exploitants-Salariés-Riverains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5">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0" y="1145651"/>
            <a:ext cx="9144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fr-FR" sz="1600" b="1" i="0" u="sng" strike="noStrike" cap="none" normalizeH="0" baseline="0" dirty="0" smtClean="0">
                <a:ln>
                  <a:noFill/>
                </a:ln>
                <a:solidFill>
                  <a:schemeClr val="tx1"/>
                </a:solidFill>
                <a:effectLst/>
                <a:latin typeface="Arial" pitchFamily="34" charset="0"/>
                <a:ea typeface="Calibri" pitchFamily="34" charset="0"/>
                <a:cs typeface="Arial" pitchFamily="34" charset="0"/>
              </a:rPr>
              <a:t>Qu’est qu’un audit sur le thème de la prévention des risques ?</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Cet audit est demandé par le Ministère de l’Ecologie pour voir comment en Lorraine est appliquée la politique de Prévention des risques.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r-FR" sz="1600" dirty="0" smtClean="0">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t>
            </a:r>
            <a:r>
              <a:rPr kumimoji="0" lang="fr-F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audit</a:t>
            </a:r>
            <a:r>
              <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est une expertise professionnelle effectuée par un agent compétent et impartial aboutissant à un jugement sur les états financiers, le contrôle interne, l'organisation, la procédure, ou une opération quelconque d'une entité.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0" y="1535887"/>
            <a:ext cx="914400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Les </a:t>
            </a:r>
            <a:r>
              <a:rPr kumimoji="0" lang="fr-FR" sz="200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auditionneurs</a:t>
            </a:r>
            <a:r>
              <a:rPr kumimoji="0" lang="fr-FR" sz="20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 </a:t>
            </a:r>
          </a:p>
          <a:p>
            <a:pPr marL="0" marR="0" lvl="0" indent="0" algn="l" defTabSz="914400" rtl="0" eaLnBrk="1" fontAlgn="base" latinLnBrk="0" hangingPunct="1">
              <a:lnSpc>
                <a:spcPct val="100000"/>
              </a:lnSpc>
              <a:spcBef>
                <a:spcPct val="0"/>
              </a:spcBef>
              <a:spcAft>
                <a:spcPct val="0"/>
              </a:spcAft>
              <a:buClrTx/>
              <a:buSzTx/>
              <a:buFontTx/>
              <a:buNone/>
              <a:tabLst/>
            </a:pPr>
            <a:endParaRPr lang="fr-FR" sz="1600" dirty="0" smtClean="0">
              <a:solidFill>
                <a:srgbClr val="000000"/>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6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J F  SORRO,    Ingénieur général des Mines :</a:t>
            </a:r>
            <a:r>
              <a:rPr kumimoji="0" lang="fr-FR"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Conseil Général de l’Economie</a:t>
            </a:r>
            <a:r>
              <a:rPr kumimoji="0" lang="fr-FR" sz="16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sz="160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sz="160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6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  DUEE;     Ingénieur général des ponts des eaux et des forêts ;</a:t>
            </a:r>
          </a:p>
          <a:p>
            <a:pPr lvl="3" eaLnBrk="0" fontAlgn="base" hangingPunct="0">
              <a:spcBef>
                <a:spcPct val="0"/>
              </a:spcBef>
              <a:spcAft>
                <a:spcPct val="0"/>
              </a:spcAft>
            </a:pPr>
            <a:r>
              <a:rPr kumimoji="0" lang="fr-FR" sz="16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Inspecteur :</a:t>
            </a:r>
            <a:r>
              <a:rPr kumimoji="0" lang="fr-FR"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Conseil général de l’environnement et du développement durable</a:t>
            </a:r>
            <a:endParaRPr kumimoji="0" lang="fr-FR" sz="1600" b="1"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611560" y="1443700"/>
            <a:ext cx="7164288" cy="28315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fr-FR" sz="1600" b="1"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Qu’est qu’une Commission de Suivi de Site ?</a:t>
            </a:r>
          </a:p>
          <a:p>
            <a:pPr marL="0" marR="0" lvl="0" indent="0" algn="l" defTabSz="914400" rtl="0" eaLnBrk="1" fontAlgn="base" latinLnBrk="0" hangingPunct="1">
              <a:lnSpc>
                <a:spcPct val="100000"/>
              </a:lnSpc>
              <a:spcBef>
                <a:spcPct val="0"/>
              </a:spcBef>
              <a:spcAft>
                <a:spcPct val="0"/>
              </a:spcAft>
              <a:buClrTx/>
              <a:buSzTx/>
              <a:buFontTx/>
              <a:buChar char="•"/>
              <a:tabLst/>
            </a:pPr>
            <a:endParaRPr lang="fr-FR" sz="1600" b="1" u="sng" dirty="0" smtClean="0">
              <a:solidFill>
                <a:srgbClr val="000000"/>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tabLst/>
            </a:pPr>
            <a:endParaRPr kumimoji="0" lang="fr-FR"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Informer le public sur les effets des activités  des  installations  chimiques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ou autres,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60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pouvant avoir</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60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un impact sur la santé et l’environnement.</a:t>
            </a:r>
            <a:endParaRPr kumimoji="0" lang="fr-FR" sz="16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3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03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03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0" y="1412776"/>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Les exigences de présentation imposées par la DREAL à l’ensemble des industriels lors de la CSS,</a:t>
            </a:r>
          </a:p>
          <a:p>
            <a:pPr algn="ctr" eaLnBrk="0" fontAlgn="base" hangingPunct="0">
              <a:spcBef>
                <a:spcPct val="0"/>
              </a:spcBef>
              <a:spcAft>
                <a:spcPct val="0"/>
              </a:spcAft>
            </a:pPr>
            <a:r>
              <a:rPr lang="fr-FR" sz="1600" dirty="0" smtClean="0">
                <a:latin typeface="Arial" pitchFamily="34" charset="0"/>
                <a:ea typeface="Calibri" pitchFamily="34" charset="0"/>
                <a:cs typeface="Arial" pitchFamily="34" charset="0"/>
              </a:rPr>
              <a:t>font que le temps pour intervenir oralement suite aux présentations des industriels </a:t>
            </a:r>
          </a:p>
          <a:p>
            <a:pPr algn="ctr" eaLnBrk="0" fontAlgn="base" hangingPunct="0">
              <a:spcBef>
                <a:spcPct val="0"/>
              </a:spcBef>
              <a:spcAft>
                <a:spcPct val="0"/>
              </a:spcAft>
            </a:pPr>
            <a:r>
              <a:rPr lang="fr-FR" sz="1600" dirty="0" smtClean="0">
                <a:latin typeface="Arial" pitchFamily="34" charset="0"/>
                <a:ea typeface="Calibri" pitchFamily="34" charset="0"/>
                <a:cs typeface="Arial" pitchFamily="34" charset="0"/>
              </a:rPr>
              <a:t>est  beaucoup trop limité: </a:t>
            </a:r>
            <a:endPar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p:txBody>
      </p:sp>
      <p:sp>
        <p:nvSpPr>
          <p:cNvPr id="3" name="Rectangle 2"/>
          <p:cNvSpPr/>
          <p:nvPr/>
        </p:nvSpPr>
        <p:spPr>
          <a:xfrm>
            <a:off x="251520" y="188640"/>
            <a:ext cx="4572000" cy="830997"/>
          </a:xfrm>
          <a:prstGeom prst="rect">
            <a:avLst/>
          </a:prstGeom>
        </p:spPr>
        <p:txBody>
          <a:bodyPr>
            <a:spAutoFit/>
          </a:bodyPr>
          <a:lstStyle/>
          <a:p>
            <a:pPr lvl="0" fontAlgn="base">
              <a:spcBef>
                <a:spcPct val="0"/>
              </a:spcBef>
              <a:spcAft>
                <a:spcPct val="0"/>
              </a:spcAft>
              <a:buFontTx/>
              <a:buChar char="•"/>
            </a:pPr>
            <a:r>
              <a:rPr lang="fr-FR" sz="1600" b="1" u="sng" dirty="0" smtClean="0">
                <a:solidFill>
                  <a:prstClr val="black"/>
                </a:solidFill>
                <a:latin typeface="Arial" pitchFamily="34" charset="0"/>
                <a:ea typeface="Calibri" pitchFamily="34" charset="0"/>
                <a:cs typeface="Arial" pitchFamily="34" charset="0"/>
              </a:rPr>
              <a:t>Mes remarques et les réponses reçues.</a:t>
            </a:r>
          </a:p>
          <a:p>
            <a:pPr lvl="0" fontAlgn="base">
              <a:spcBef>
                <a:spcPct val="0"/>
              </a:spcBef>
              <a:spcAft>
                <a:spcPct val="0"/>
              </a:spcAft>
              <a:buFontTx/>
              <a:buChar char="•"/>
            </a:pPr>
            <a:endParaRPr lang="fr-FR" sz="1600" dirty="0" smtClean="0">
              <a:solidFill>
                <a:prstClr val="black"/>
              </a:solidFill>
              <a:latin typeface="Arial" pitchFamily="34" charset="0"/>
              <a:cs typeface="Arial" pitchFamily="34" charset="0"/>
            </a:endParaRPr>
          </a:p>
          <a:p>
            <a:pPr lvl="1" eaLnBrk="0" fontAlgn="base" hangingPunct="0">
              <a:spcBef>
                <a:spcPct val="0"/>
              </a:spcBef>
              <a:spcAft>
                <a:spcPct val="0"/>
              </a:spcAft>
              <a:buFont typeface="Wingdings" pitchFamily="2" charset="2"/>
              <a:buChar char="q"/>
            </a:pPr>
            <a:r>
              <a:rPr lang="fr-FR" sz="1600" b="1" u="sng" dirty="0" smtClean="0">
                <a:solidFill>
                  <a:prstClr val="black"/>
                </a:solidFill>
                <a:latin typeface="Arial" pitchFamily="34" charset="0"/>
                <a:ea typeface="Calibri" pitchFamily="34" charset="0"/>
                <a:cs typeface="Arial" pitchFamily="34" charset="0"/>
              </a:rPr>
              <a:t>Au niveau du déroulement de la CSS :</a:t>
            </a:r>
          </a:p>
        </p:txBody>
      </p:sp>
      <p:sp>
        <p:nvSpPr>
          <p:cNvPr id="4" name="Rectangle 3"/>
          <p:cNvSpPr/>
          <p:nvPr/>
        </p:nvSpPr>
        <p:spPr>
          <a:xfrm>
            <a:off x="179512" y="2636912"/>
            <a:ext cx="8784976" cy="2800767"/>
          </a:xfrm>
          <a:prstGeom prst="rect">
            <a:avLst/>
          </a:prstGeom>
        </p:spPr>
        <p:txBody>
          <a:bodyPr wrap="square">
            <a:spAutoFit/>
          </a:bodyPr>
          <a:lstStyle/>
          <a:p>
            <a:pPr lvl="0" algn="ctr" eaLnBrk="0" fontAlgn="base" hangingPunct="0">
              <a:spcBef>
                <a:spcPct val="0"/>
              </a:spcBef>
              <a:spcAft>
                <a:spcPct val="0"/>
              </a:spcAft>
            </a:pPr>
            <a:r>
              <a:rPr lang="fr-FR" sz="1600" b="1" dirty="0" smtClean="0">
                <a:solidFill>
                  <a:prstClr val="black"/>
                </a:solidFill>
                <a:latin typeface="Arial" pitchFamily="34" charset="0"/>
                <a:ea typeface="Calibri" pitchFamily="34" charset="0"/>
                <a:cs typeface="Arial" pitchFamily="34" charset="0"/>
              </a:rPr>
              <a:t> </a:t>
            </a:r>
            <a:r>
              <a:rPr lang="fr-FR" sz="1600" b="1" u="sng" dirty="0" smtClean="0">
                <a:solidFill>
                  <a:srgbClr val="FF0000"/>
                </a:solidFill>
                <a:latin typeface="Arial" pitchFamily="34" charset="0"/>
                <a:ea typeface="Calibri" pitchFamily="34" charset="0"/>
                <a:cs typeface="Arial" pitchFamily="34" charset="0"/>
              </a:rPr>
              <a:t>il faudrait imposer un intervalle de temps de10 à 15 minutes entre deux présentations afin de donner la parole aux différents membres</a:t>
            </a:r>
            <a:r>
              <a:rPr lang="fr-FR" sz="1600" b="1" dirty="0" smtClean="0">
                <a:solidFill>
                  <a:prstClr val="black"/>
                </a:solidFill>
                <a:latin typeface="Arial" pitchFamily="34" charset="0"/>
                <a:ea typeface="Calibri" pitchFamily="34" charset="0"/>
                <a:cs typeface="Arial" pitchFamily="34" charset="0"/>
              </a:rPr>
              <a:t>.</a:t>
            </a:r>
          </a:p>
          <a:p>
            <a:pPr lvl="0" algn="ctr" eaLnBrk="0" fontAlgn="base" hangingPunct="0">
              <a:spcBef>
                <a:spcPct val="0"/>
              </a:spcBef>
              <a:spcAft>
                <a:spcPct val="0"/>
              </a:spcAft>
            </a:pPr>
            <a:endParaRPr lang="fr-FR" sz="1600" b="1" dirty="0" smtClean="0">
              <a:solidFill>
                <a:prstClr val="black"/>
              </a:solidFill>
              <a:latin typeface="Arial" pitchFamily="34" charset="0"/>
              <a:cs typeface="Arial" pitchFamily="34" charset="0"/>
            </a:endParaRPr>
          </a:p>
          <a:p>
            <a:pPr lvl="0" algn="ctr" eaLnBrk="0" fontAlgn="base" hangingPunct="0">
              <a:spcBef>
                <a:spcPct val="0"/>
              </a:spcBef>
              <a:spcAft>
                <a:spcPct val="0"/>
              </a:spcAft>
            </a:pPr>
            <a:r>
              <a:rPr lang="fr-FR" sz="1600" b="1" dirty="0" smtClean="0">
                <a:solidFill>
                  <a:srgbClr val="FF0000"/>
                </a:solidFill>
                <a:latin typeface="Arial" pitchFamily="34" charset="0"/>
                <a:ea typeface="Calibri" pitchFamily="34" charset="0"/>
                <a:cs typeface="Arial" pitchFamily="34" charset="0"/>
              </a:rPr>
              <a:t>D’autre part nous notons </a:t>
            </a:r>
            <a:r>
              <a:rPr lang="fr-FR" sz="1600" b="1" u="sng" dirty="0" smtClean="0">
                <a:solidFill>
                  <a:srgbClr val="FF0000"/>
                </a:solidFill>
                <a:latin typeface="Arial" pitchFamily="34" charset="0"/>
                <a:ea typeface="Calibri" pitchFamily="34" charset="0"/>
                <a:cs typeface="Arial" pitchFamily="34" charset="0"/>
              </a:rPr>
              <a:t>une impression de « non écoute » </a:t>
            </a:r>
            <a:r>
              <a:rPr lang="fr-FR" sz="1600" b="1" dirty="0" smtClean="0">
                <a:solidFill>
                  <a:srgbClr val="FF0000"/>
                </a:solidFill>
                <a:latin typeface="Arial" pitchFamily="34" charset="0"/>
                <a:ea typeface="Calibri" pitchFamily="34" charset="0"/>
                <a:cs typeface="Arial" pitchFamily="34" charset="0"/>
              </a:rPr>
              <a:t>de la part  du Sous Préfet et du représentant de la DREAL. (bavardage et rigolade) lorsque les associations sont autorisées à s’exprimer ; seuls les industriels portent au respect !</a:t>
            </a:r>
          </a:p>
          <a:p>
            <a:pPr lvl="0" algn="ctr" eaLnBrk="0" fontAlgn="base" hangingPunct="0">
              <a:spcBef>
                <a:spcPct val="0"/>
              </a:spcBef>
              <a:spcAft>
                <a:spcPct val="0"/>
              </a:spcAft>
            </a:pPr>
            <a:endParaRPr lang="fr-FR" sz="1600" b="1" dirty="0" smtClean="0">
              <a:solidFill>
                <a:prstClr val="black"/>
              </a:solidFill>
              <a:latin typeface="Arial" pitchFamily="34" charset="0"/>
              <a:cs typeface="Arial" pitchFamily="34" charset="0"/>
            </a:endParaRPr>
          </a:p>
          <a:p>
            <a:pPr lvl="0" algn="ctr" eaLnBrk="0" fontAlgn="base" hangingPunct="0">
              <a:spcBef>
                <a:spcPct val="0"/>
              </a:spcBef>
              <a:spcAft>
                <a:spcPct val="0"/>
              </a:spcAft>
            </a:pPr>
            <a:r>
              <a:rPr lang="fr-FR" sz="1600" b="1" u="sng" dirty="0" smtClean="0">
                <a:solidFill>
                  <a:srgbClr val="FF0000"/>
                </a:solidFill>
                <a:latin typeface="Arial" pitchFamily="34" charset="0"/>
                <a:ea typeface="Calibri" pitchFamily="34" charset="0"/>
                <a:cs typeface="Arial" pitchFamily="34" charset="0"/>
              </a:rPr>
              <a:t>Par conséquent nous demandons que le collège Riverain  (Associations) </a:t>
            </a:r>
          </a:p>
          <a:p>
            <a:pPr lvl="0" algn="ctr" eaLnBrk="0" fontAlgn="base" hangingPunct="0">
              <a:spcBef>
                <a:spcPct val="0"/>
              </a:spcBef>
              <a:spcAft>
                <a:spcPct val="0"/>
              </a:spcAft>
            </a:pPr>
            <a:r>
              <a:rPr lang="fr-FR" sz="1600" b="1" u="sng" dirty="0" smtClean="0">
                <a:solidFill>
                  <a:srgbClr val="FF0000"/>
                </a:solidFill>
                <a:latin typeface="Arial" pitchFamily="34" charset="0"/>
                <a:ea typeface="Calibri" pitchFamily="34" charset="0"/>
                <a:cs typeface="Arial" pitchFamily="34" charset="0"/>
              </a:rPr>
              <a:t>ait  droit à une présentation du même type (vidéo projecteur  ) </a:t>
            </a:r>
          </a:p>
          <a:p>
            <a:pPr lvl="0" algn="ctr" eaLnBrk="0" fontAlgn="base" hangingPunct="0">
              <a:spcBef>
                <a:spcPct val="0"/>
              </a:spcBef>
              <a:spcAft>
                <a:spcPct val="0"/>
              </a:spcAft>
            </a:pPr>
            <a:r>
              <a:rPr lang="fr-FR" sz="1600" b="1" u="sng" dirty="0" smtClean="0">
                <a:solidFill>
                  <a:srgbClr val="FF0000"/>
                </a:solidFill>
                <a:latin typeface="Arial" pitchFamily="34" charset="0"/>
                <a:ea typeface="Calibri" pitchFamily="34" charset="0"/>
                <a:cs typeface="Arial" pitchFamily="34" charset="0"/>
              </a:rPr>
              <a:t>et un temps analogue </a:t>
            </a:r>
          </a:p>
          <a:p>
            <a:pPr lvl="0" algn="ctr" eaLnBrk="0" fontAlgn="base" hangingPunct="0">
              <a:spcBef>
                <a:spcPct val="0"/>
              </a:spcBef>
              <a:spcAft>
                <a:spcPct val="0"/>
              </a:spcAft>
            </a:pPr>
            <a:r>
              <a:rPr lang="fr-FR" sz="1600" b="1" u="sng" dirty="0" smtClean="0">
                <a:solidFill>
                  <a:srgbClr val="FF0000"/>
                </a:solidFill>
                <a:latin typeface="Arial" pitchFamily="34" charset="0"/>
                <a:ea typeface="Calibri" pitchFamily="34" charset="0"/>
                <a:cs typeface="Arial" pitchFamily="34" charset="0"/>
              </a:rPr>
              <a:t>à celui imparti aux industrie</a:t>
            </a:r>
            <a:r>
              <a:rPr lang="fr-FR" sz="1600" b="1" dirty="0" smtClean="0">
                <a:solidFill>
                  <a:srgbClr val="FF0000"/>
                </a:solidFill>
                <a:latin typeface="Arial" pitchFamily="34" charset="0"/>
                <a:ea typeface="Calibri" pitchFamily="34" charset="0"/>
                <a:cs typeface="Arial" pitchFamily="34" charset="0"/>
              </a:rPr>
              <a:t>ls</a:t>
            </a:r>
            <a:r>
              <a:rPr lang="fr-FR" sz="1600" dirty="0" smtClean="0">
                <a:solidFill>
                  <a:srgbClr val="FF0000"/>
                </a:solidFill>
                <a:latin typeface="Arial" pitchFamily="34" charset="0"/>
                <a:ea typeface="Calibri" pitchFamily="34" charset="0"/>
                <a:cs typeface="Arial" pitchFamily="34" charset="0"/>
              </a:rPr>
              <a: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0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09">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00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251520" y="1380256"/>
            <a:ext cx="8604448"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fr-FR" sz="1600" b="0" i="0" u="sng" strike="noStrike" cap="none" normalizeH="0" baseline="0" dirty="0" smtClean="0">
                <a:ln>
                  <a:noFill/>
                </a:ln>
                <a:solidFill>
                  <a:schemeClr val="tx1"/>
                </a:solidFill>
                <a:effectLst/>
                <a:latin typeface="Arial" pitchFamily="34" charset="0"/>
                <a:ea typeface="Calibri" pitchFamily="34" charset="0"/>
                <a:cs typeface="Arial" pitchFamily="34" charset="0"/>
              </a:rPr>
              <a:t>Au niveau du site de la DREAL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lvl="1" eaLnBrk="0" fontAlgn="base" hangingPunct="0">
              <a:spcBef>
                <a:spcPct val="0"/>
              </a:spcBef>
              <a:spcAft>
                <a:spcPct val="0"/>
              </a:spcAft>
              <a:buFont typeface="Symbol" pitchFamily="18" charset="2"/>
              <a:buChar char=""/>
            </a:pPr>
            <a:r>
              <a:rPr kumimoji="0" lang="fr-FR" sz="1600" b="1" i="0" u="sng" strike="noStrike" cap="none" normalizeH="0" baseline="0" dirty="0" smtClean="0">
                <a:ln>
                  <a:noFill/>
                </a:ln>
                <a:solidFill>
                  <a:srgbClr val="FF0000"/>
                </a:solidFill>
                <a:effectLst/>
                <a:latin typeface="Arial" pitchFamily="34" charset="0"/>
                <a:ea typeface="Calibri" pitchFamily="34" charset="0"/>
                <a:cs typeface="Arial" pitchFamily="34" charset="0"/>
              </a:rPr>
              <a:t>Mettre </a:t>
            </a:r>
            <a:r>
              <a:rPr lang="fr-FR" sz="1600" b="1" u="sng" dirty="0" smtClean="0">
                <a:solidFill>
                  <a:srgbClr val="FF0000"/>
                </a:solidFill>
                <a:latin typeface="Arial" pitchFamily="34" charset="0"/>
                <a:ea typeface="Calibri" pitchFamily="34" charset="0"/>
                <a:cs typeface="Arial" pitchFamily="34" charset="0"/>
              </a:rPr>
              <a:t>en ligne </a:t>
            </a:r>
            <a:r>
              <a:rPr lang="fr-FR" sz="1600" dirty="0" smtClean="0">
                <a:latin typeface="Arial" pitchFamily="34" charset="0"/>
                <a:ea typeface="Calibri" pitchFamily="34" charset="0"/>
                <a:cs typeface="Arial" pitchFamily="34" charset="0"/>
              </a:rPr>
              <a:t>les </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rapports d’inspection des  ICPE;</a:t>
            </a: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lvl="1" eaLnBrk="0" fontAlgn="base" hangingPunct="0">
              <a:spcBef>
                <a:spcPct val="0"/>
              </a:spcBef>
              <a:spcAft>
                <a:spcPct val="0"/>
              </a:spcAft>
              <a:buFont typeface="Symbol" pitchFamily="18" charset="2"/>
              <a:buChar char=""/>
            </a:pPr>
            <a:r>
              <a:rPr kumimoji="0" lang="fr-FR" sz="1600" b="1" i="0" u="sng" strike="noStrike" cap="none" normalizeH="0" baseline="0" dirty="0" smtClean="0">
                <a:ln>
                  <a:noFill/>
                </a:ln>
                <a:solidFill>
                  <a:srgbClr val="FF0000"/>
                </a:solidFill>
                <a:effectLst/>
                <a:latin typeface="Arial" pitchFamily="34" charset="0"/>
                <a:ea typeface="Calibri" pitchFamily="34" charset="0"/>
                <a:cs typeface="Arial" pitchFamily="34" charset="0"/>
              </a:rPr>
              <a:t>Accès </a:t>
            </a:r>
            <a:r>
              <a:rPr lang="fr-FR" sz="1600" b="1" u="sng" dirty="0" smtClean="0">
                <a:solidFill>
                  <a:srgbClr val="FF0000"/>
                </a:solidFill>
                <a:latin typeface="Arial" pitchFamily="34" charset="0"/>
                <a:ea typeface="Calibri" pitchFamily="34" charset="0"/>
                <a:cs typeface="Arial" pitchFamily="34" charset="0"/>
              </a:rPr>
              <a:t>en ligne </a:t>
            </a:r>
            <a:r>
              <a:rPr lang="fr-FR" sz="1600" dirty="0" smtClean="0">
                <a:latin typeface="Arial" pitchFamily="34" charset="0"/>
                <a:ea typeface="Calibri" pitchFamily="34" charset="0"/>
                <a:cs typeface="Arial" pitchFamily="34" charset="0"/>
              </a:rPr>
              <a:t>des </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informations relatives aux incidents ou accidents</a:t>
            </a:r>
            <a:r>
              <a:rPr lang="fr-FR" sz="1600" dirty="0" smtClean="0">
                <a:latin typeface="Arial" pitchFamily="34" charset="0"/>
                <a:ea typeface="Calibri" pitchFamily="34" charset="0"/>
                <a:cs typeface="Arial" pitchFamily="34" charset="0"/>
              </a:rPr>
              <a:t> </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lvl="1" eaLnBrk="0" fontAlgn="base" hangingPunct="0">
              <a:spcBef>
                <a:spcPct val="0"/>
              </a:spcBef>
              <a:spcAft>
                <a:spcPct val="0"/>
              </a:spcAf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(L’incident TPF du 05/04/2015  n’a été signalé qu’aux </a:t>
            </a:r>
            <a:r>
              <a:rPr kumimoji="0" lang="fr-FR" sz="16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élus des communes limitrophes)</a:t>
            </a:r>
          </a:p>
          <a:p>
            <a:pPr lvl="1" eaLnBrk="0" fontAlgn="base" hangingPunct="0">
              <a:spcBef>
                <a:spcPct val="0"/>
              </a:spcBef>
              <a:spcAft>
                <a:spcPct val="0"/>
              </a:spcAft>
            </a:pPr>
            <a:r>
              <a:rPr kumimoji="0" lang="fr-FR" sz="16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strike="noStrike" cap="none" normalizeH="0" baseline="0" dirty="0" smtClean="0">
                <a:ln>
                  <a:noFill/>
                </a:ln>
                <a:solidFill>
                  <a:srgbClr val="FF0000"/>
                </a:solidFill>
                <a:effectLst/>
                <a:latin typeface="Arial" pitchFamily="34" charset="0"/>
                <a:ea typeface="Calibri" pitchFamily="34" charset="0"/>
                <a:cs typeface="Arial" pitchFamily="34" charset="0"/>
              </a:rPr>
              <a:t>                      Nous ,associations, demandons également à être informés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600" b="0"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sng" strike="noStrike" cap="none" normalizeH="0" baseline="0" dirty="0" smtClean="0">
                <a:ln>
                  <a:noFill/>
                </a:ln>
                <a:solidFill>
                  <a:srgbClr val="FF0000"/>
                </a:solidFill>
                <a:effectLst/>
                <a:latin typeface="Arial" pitchFamily="34" charset="0"/>
                <a:ea typeface="Calibri" pitchFamily="34" charset="0"/>
                <a:cs typeface="Arial" pitchFamily="34" charset="0"/>
              </a:rPr>
              <a:t>Réponse donnée par les </a:t>
            </a:r>
            <a:r>
              <a:rPr kumimoji="0" lang="fr-FR" sz="1600" b="1" i="0" u="sng" strike="noStrike" cap="none" normalizeH="0" baseline="0" dirty="0" err="1" smtClean="0">
                <a:ln>
                  <a:noFill/>
                </a:ln>
                <a:solidFill>
                  <a:srgbClr val="FF0000"/>
                </a:solidFill>
                <a:effectLst/>
                <a:latin typeface="Arial" pitchFamily="34" charset="0"/>
                <a:ea typeface="Calibri" pitchFamily="34" charset="0"/>
                <a:cs typeface="Arial" pitchFamily="34" charset="0"/>
              </a:rPr>
              <a:t>auditionneurs</a:t>
            </a:r>
            <a:r>
              <a:rPr kumimoji="0" lang="fr-FR" sz="16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Tout ne peut être écrit et dit car secret industriel de certains procédés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8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98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985">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98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971600" y="1103838"/>
            <a:ext cx="752432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Les infractions au code de l’environnement  relevées par la </a:t>
            </a:r>
            <a:r>
              <a:rPr kumimoji="0" lang="fr-FR"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Dréal</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soumises                               à  procès  et subissant des transactions pénales ne sont pas mentionnées, ni au niveau des rapports  ni au niveau de la CSS.</a:t>
            </a:r>
          </a:p>
        </p:txBody>
      </p:sp>
      <p:sp>
        <p:nvSpPr>
          <p:cNvPr id="40962" name="Rectangle 2"/>
          <p:cNvSpPr>
            <a:spLocks noChangeArrowheads="1"/>
          </p:cNvSpPr>
          <p:nvPr/>
        </p:nvSpPr>
        <p:spPr bwMode="auto">
          <a:xfrm>
            <a:off x="899592" y="2780928"/>
            <a:ext cx="8064896"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sng" strike="noStrike" cap="none" normalizeH="0" baseline="0" dirty="0" smtClean="0">
                <a:ln>
                  <a:noFill/>
                </a:ln>
                <a:solidFill>
                  <a:srgbClr val="FF0000"/>
                </a:solidFill>
                <a:effectLst/>
                <a:latin typeface="Arial" pitchFamily="34" charset="0"/>
                <a:ea typeface="Calibri" pitchFamily="34" charset="0"/>
                <a:cs typeface="Arial" pitchFamily="34" charset="0"/>
              </a:rPr>
              <a:t>Réponse donnée par les </a:t>
            </a:r>
            <a:r>
              <a:rPr kumimoji="0" lang="fr-FR" sz="1600" b="1" i="0" u="sng" strike="noStrike" cap="none" normalizeH="0" baseline="0" dirty="0" err="1" smtClean="0">
                <a:ln>
                  <a:noFill/>
                </a:ln>
                <a:solidFill>
                  <a:srgbClr val="FF0000"/>
                </a:solidFill>
                <a:effectLst/>
                <a:latin typeface="Arial" pitchFamily="34" charset="0"/>
                <a:ea typeface="Calibri" pitchFamily="34" charset="0"/>
                <a:cs typeface="Arial" pitchFamily="34" charset="0"/>
              </a:rPr>
              <a:t>auditionneurs</a:t>
            </a:r>
            <a:r>
              <a:rPr kumimoji="0" lang="fr-FR" sz="1600" b="1" i="0" u="sng" strike="noStrike" cap="none" normalizeH="0" baseline="0" dirty="0" smtClean="0">
                <a:ln>
                  <a:noFill/>
                </a:ln>
                <a:solidFill>
                  <a:srgbClr val="FF0000"/>
                </a:solidFill>
                <a:effectLst/>
                <a:latin typeface="Arial" pitchFamily="34" charset="0"/>
                <a:ea typeface="Calibri"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Il faut faire confiance en la justice qui est indépendante.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L’avantage de cette action  juridique est incontestablement un gain de temps et l’industriel mis en cause ne s’en sort pas aisément car l’amende est importante.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 Ceci étant, il est normal que les associations de défense de l’environnement soient averties du fait et de la conclusion de la transaction.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63" name="Rectangle 3"/>
          <p:cNvSpPr>
            <a:spLocks noChangeArrowheads="1"/>
          </p:cNvSpPr>
          <p:nvPr/>
        </p:nvSpPr>
        <p:spPr bwMode="auto">
          <a:xfrm>
            <a:off x="35496" y="5013176"/>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 </a:t>
            </a:r>
            <a:r>
              <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2"/>
              </a:rPr>
              <a:t>transaction pénale</a:t>
            </a:r>
            <a:r>
              <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constitue une alternative aux poursuites permettant de punir un contrevenant sans qu'il soit déféré devant une juridiction pénale.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 proposition de transaction, qui émane du préfet, doit être acceptée par l'auteur de l'infraction et homologuée par le procureur de la République.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La procédure est critiquée par les associations de protection de l'environnement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du fait de sa discrétion susceptible d'affaiblir le caractère dissuasif du droit pénal.</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 grpId="0"/>
      <p:bldP spid="40962" grpId="0"/>
      <p:bldP spid="4096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755576" y="1196752"/>
            <a:ext cx="2151564" cy="1440160"/>
          </a:xfrm>
          <a:prstGeom prst="rect">
            <a:avLst/>
          </a:prstGeom>
          <a:noFill/>
          <a:ln w="9525">
            <a:noFill/>
            <a:miter lim="800000"/>
            <a:headEnd/>
            <a:tailEnd/>
          </a:ln>
        </p:spPr>
      </p:pic>
      <p:sp>
        <p:nvSpPr>
          <p:cNvPr id="5" name="Rectangle 4"/>
          <p:cNvSpPr/>
          <p:nvPr/>
        </p:nvSpPr>
        <p:spPr>
          <a:xfrm>
            <a:off x="755576" y="3501008"/>
            <a:ext cx="7344816" cy="523220"/>
          </a:xfrm>
          <a:prstGeom prst="rect">
            <a:avLst/>
          </a:prstGeom>
          <a:ln>
            <a:solidFill>
              <a:srgbClr val="FF0000"/>
            </a:solidFill>
          </a:ln>
        </p:spPr>
        <p:txBody>
          <a:bodyPr wrap="square">
            <a:spAutoFit/>
          </a:bodyPr>
          <a:lstStyle/>
          <a:p>
            <a:r>
              <a:rPr lang="fr-FR" sz="2800" dirty="0" smtClean="0"/>
              <a:t>  </a:t>
            </a:r>
            <a:r>
              <a:rPr lang="fr-FR" sz="2400" b="1" dirty="0" smtClean="0">
                <a:solidFill>
                  <a:srgbClr val="FF0000"/>
                </a:solidFill>
                <a:latin typeface="Comic Sans MS" pitchFamily="66" charset="0"/>
                <a:cs typeface="Angsana New" pitchFamily="18" charset="-34"/>
              </a:rPr>
              <a:t>Evaluation du mercure gazeux en Moselle-Est </a:t>
            </a:r>
            <a:endParaRPr lang="fr-FR" sz="2400" dirty="0">
              <a:solidFill>
                <a:srgbClr val="FF0000"/>
              </a:solidFill>
              <a:latin typeface="Comic Sans MS" pitchFamily="66" charset="0"/>
              <a:cs typeface="Angsana New" pitchFamily="18" charset="-34"/>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683568" y="1958643"/>
            <a:ext cx="792088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fr-FR" sz="16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Hambrégie</a:t>
            </a:r>
            <a:r>
              <a:rPr kumimoji="0" lang="fr-FR"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le nom d’une centrale électrique   alimentée au gaz, prévue d’être construite</a:t>
            </a:r>
          </a:p>
          <a:p>
            <a:pPr marL="0" marR="0" lvl="0" indent="0" algn="ctr" defTabSz="914400" rtl="0" eaLnBrk="1" fontAlgn="base" latinLnBrk="0" hangingPunct="1">
              <a:lnSpc>
                <a:spcPct val="100000"/>
              </a:lnSpc>
              <a:spcBef>
                <a:spcPct val="0"/>
              </a:spcBef>
              <a:spcAft>
                <a:spcPct val="0"/>
              </a:spcAft>
              <a:buClrTx/>
              <a:buSzTx/>
              <a:buFontTx/>
              <a:buNone/>
              <a:tabLst/>
            </a:pPr>
            <a:endParaRPr lang="fr-FR" sz="1600" b="1" dirty="0" smtClean="0">
              <a:solidFill>
                <a:srgbClr val="000000"/>
              </a:solidFill>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sur le site</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fr-FR"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fr-FR" sz="16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Europôle</a:t>
            </a:r>
            <a:r>
              <a:rPr kumimoji="0" lang="fr-FR"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de Sarreguemines, à </a:t>
            </a:r>
            <a:r>
              <a:rPr kumimoji="0" lang="fr-FR" sz="16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Hambach</a:t>
            </a:r>
            <a:r>
              <a:rPr kumimoji="0" lang="fr-FR"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par la société Direct Energie.</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712968" cy="2769989"/>
          </a:xfrm>
          <a:prstGeom prst="rect">
            <a:avLst/>
          </a:prstGeom>
        </p:spPr>
        <p:txBody>
          <a:bodyPr wrap="square">
            <a:spAutoFit/>
          </a:bodyPr>
          <a:lstStyle/>
          <a:p>
            <a:pPr algn="ctr"/>
            <a:r>
              <a:rPr lang="fr-FR" sz="2400" b="1" dirty="0" smtClean="0"/>
              <a:t>Pourquoi  rechercher et mesurer le mercure  atmosphérique          en Moselle-Est  ?</a:t>
            </a:r>
          </a:p>
          <a:p>
            <a:pPr algn="ctr"/>
            <a:r>
              <a:rPr lang="fr-FR" dirty="0" smtClean="0"/>
              <a:t> </a:t>
            </a:r>
          </a:p>
          <a:p>
            <a:pPr algn="ctr"/>
            <a:r>
              <a:rPr lang="fr-FR" b="1" dirty="0" smtClean="0">
                <a:solidFill>
                  <a:srgbClr val="FF0000"/>
                </a:solidFill>
              </a:rPr>
              <a:t>A ce jour, la pollution au mercure ne constitue pas une problématique régionale. </a:t>
            </a:r>
          </a:p>
          <a:p>
            <a:endParaRPr lang="fr-FR" b="1" dirty="0" smtClean="0">
              <a:solidFill>
                <a:srgbClr val="FF0000"/>
              </a:solidFill>
            </a:endParaRPr>
          </a:p>
          <a:p>
            <a:pPr algn="ctr"/>
            <a:r>
              <a:rPr lang="fr-FR" b="1" dirty="0" smtClean="0">
                <a:solidFill>
                  <a:srgbClr val="FF0000"/>
                </a:solidFill>
              </a:rPr>
              <a:t>néanmoins, d’après AIR LORRAINE ,</a:t>
            </a:r>
          </a:p>
          <a:p>
            <a:pPr algn="ctr"/>
            <a:endParaRPr lang="fr-FR" b="1" dirty="0" smtClean="0">
              <a:solidFill>
                <a:srgbClr val="FF0000"/>
              </a:solidFill>
            </a:endParaRPr>
          </a:p>
          <a:p>
            <a:pPr algn="ctr"/>
            <a:r>
              <a:rPr lang="fr-FR" b="1" dirty="0" smtClean="0">
                <a:solidFill>
                  <a:srgbClr val="FF0000"/>
                </a:solidFill>
              </a:rPr>
              <a:t>il apparaît pertinent d’analyser certaines sources d’émission en vue de définir des besoins éventuels en surveillance. </a:t>
            </a:r>
            <a:endParaRPr lang="fr-FR" b="1" dirty="0">
              <a:solidFill>
                <a:srgbClr val="FF0000"/>
              </a:solidFill>
            </a:endParaRPr>
          </a:p>
        </p:txBody>
      </p:sp>
      <p:sp>
        <p:nvSpPr>
          <p:cNvPr id="4" name="Rectangle 3"/>
          <p:cNvSpPr/>
          <p:nvPr/>
        </p:nvSpPr>
        <p:spPr>
          <a:xfrm>
            <a:off x="395536" y="3003917"/>
            <a:ext cx="7992888" cy="1477328"/>
          </a:xfrm>
          <a:prstGeom prst="rect">
            <a:avLst/>
          </a:prstGeom>
        </p:spPr>
        <p:txBody>
          <a:bodyPr wrap="square">
            <a:spAutoFit/>
          </a:bodyPr>
          <a:lstStyle/>
          <a:p>
            <a:pPr algn="ctr"/>
            <a:r>
              <a:rPr lang="fr-FR" b="1" dirty="0" smtClean="0"/>
              <a:t>Du mercure est naturellement présent dans l'environnement, </a:t>
            </a:r>
          </a:p>
          <a:p>
            <a:pPr algn="ctr"/>
            <a:r>
              <a:rPr lang="fr-FR" b="1" dirty="0" smtClean="0"/>
              <a:t>mais essentiellement dans les roches du sous-sol.</a:t>
            </a:r>
          </a:p>
          <a:p>
            <a:pPr algn="ctr"/>
            <a:r>
              <a:rPr lang="fr-FR" b="1" dirty="0" smtClean="0"/>
              <a:t>La pollution mercurielle  proviendraient directement des activités humaines : essentiellement centrales thermiques au charbon et au gaz</a:t>
            </a:r>
          </a:p>
          <a:p>
            <a:pPr algn="ctr"/>
            <a:r>
              <a:rPr lang="fr-FR" b="1" dirty="0" smtClean="0"/>
              <a:t> et à l’exploitation  du pétrole ou la combustion de gaz .</a:t>
            </a:r>
            <a:endParaRPr lang="fr-FR" b="1" dirty="0"/>
          </a:p>
        </p:txBody>
      </p:sp>
      <p:sp>
        <p:nvSpPr>
          <p:cNvPr id="6" name="Rectangle 5"/>
          <p:cNvSpPr/>
          <p:nvPr/>
        </p:nvSpPr>
        <p:spPr>
          <a:xfrm>
            <a:off x="0" y="4156045"/>
            <a:ext cx="8748464" cy="2585323"/>
          </a:xfrm>
          <a:prstGeom prst="rect">
            <a:avLst/>
          </a:prstGeom>
        </p:spPr>
        <p:txBody>
          <a:bodyPr wrap="square">
            <a:spAutoFit/>
          </a:bodyPr>
          <a:lstStyle/>
          <a:p>
            <a:pPr algn="ctr"/>
            <a:r>
              <a:rPr lang="fr-FR" b="1" dirty="0" smtClean="0"/>
              <a:t/>
            </a:r>
            <a:br>
              <a:rPr lang="fr-FR" b="1" dirty="0" smtClean="0"/>
            </a:br>
            <a:r>
              <a:rPr lang="fr-FR" b="1" dirty="0" smtClean="0"/>
              <a:t>En effet,</a:t>
            </a:r>
          </a:p>
          <a:p>
            <a:pPr algn="ctr"/>
            <a:r>
              <a:rPr lang="fr-FR" b="1" dirty="0" smtClean="0"/>
              <a:t>tous les hydrocarbures fossiles proviennent de cadavres d'organismes qui ont dans le passé </a:t>
            </a:r>
            <a:r>
              <a:rPr lang="fr-FR" b="1" dirty="0" err="1" smtClean="0"/>
              <a:t>bioaccumulé</a:t>
            </a:r>
            <a:r>
              <a:rPr lang="fr-FR" b="1" dirty="0" smtClean="0"/>
              <a:t> un peu de mercure. </a:t>
            </a:r>
          </a:p>
          <a:p>
            <a:pPr algn="ctr"/>
            <a:endParaRPr lang="fr-FR" b="1" dirty="0" smtClean="0"/>
          </a:p>
          <a:p>
            <a:pPr algn="ctr"/>
            <a:r>
              <a:rPr lang="fr-FR" b="1" dirty="0" smtClean="0"/>
              <a:t>On en trouve dans tous les hydrocarbures fossiles, dont le gaz naturel.</a:t>
            </a:r>
          </a:p>
          <a:p>
            <a:pPr algn="ctr"/>
            <a:r>
              <a:rPr lang="fr-FR" b="1" dirty="0" smtClean="0"/>
              <a:t> </a:t>
            </a:r>
          </a:p>
          <a:p>
            <a:pPr algn="ctr"/>
            <a:r>
              <a:rPr lang="fr-FR" b="1" dirty="0" smtClean="0"/>
              <a:t>Ils sont plus ou moins « riches » en mercure, avec des teneurs variant fortement selon leur provenance et selon les filons (1 à 4 ppm).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548680"/>
            <a:ext cx="8496944" cy="2862322"/>
          </a:xfrm>
          <a:prstGeom prst="rect">
            <a:avLst/>
          </a:prstGeom>
        </p:spPr>
        <p:txBody>
          <a:bodyPr wrap="square">
            <a:spAutoFit/>
          </a:bodyPr>
          <a:lstStyle/>
          <a:p>
            <a:r>
              <a:rPr lang="fr-FR" dirty="0" smtClean="0"/>
              <a:t> </a:t>
            </a:r>
            <a:r>
              <a:rPr lang="fr-FR" b="1" u="sng" dirty="0" smtClean="0"/>
              <a:t>Moyens de mesure mis en place </a:t>
            </a:r>
          </a:p>
          <a:p>
            <a:endParaRPr lang="fr-FR" b="1" dirty="0" smtClean="0"/>
          </a:p>
          <a:p>
            <a:r>
              <a:rPr lang="fr-FR" b="1" dirty="0" smtClean="0"/>
              <a:t>L’analyseur est implanté au niveau de la station de fixe de Carling, cette dernière étant sous les vents dominants. </a:t>
            </a:r>
          </a:p>
          <a:p>
            <a:endParaRPr lang="fr-FR" b="1" dirty="0" smtClean="0"/>
          </a:p>
          <a:p>
            <a:r>
              <a:rPr lang="fr-FR" b="1" dirty="0" smtClean="0"/>
              <a:t>Elle se situe à environ deux kilomètres au nord-est de la centrale thermique et à proximité du groupe scolaire Pierre Ernst. </a:t>
            </a:r>
          </a:p>
          <a:p>
            <a:endParaRPr lang="fr-FR" b="1" dirty="0" smtClean="0"/>
          </a:p>
          <a:p>
            <a:r>
              <a:rPr lang="fr-FR" b="1" dirty="0" smtClean="0"/>
              <a:t>Pour déterminer les niveaux de mercure gazeux, 4 semaines de prélèvement seront effectuées par trimestre. </a:t>
            </a:r>
            <a:endParaRPr lang="fr-FR" b="1" dirty="0"/>
          </a:p>
        </p:txBody>
      </p:sp>
      <p:sp>
        <p:nvSpPr>
          <p:cNvPr id="5" name="Rectangle 4"/>
          <p:cNvSpPr/>
          <p:nvPr/>
        </p:nvSpPr>
        <p:spPr>
          <a:xfrm>
            <a:off x="323528" y="3649092"/>
            <a:ext cx="8496944" cy="2031325"/>
          </a:xfrm>
          <a:prstGeom prst="rect">
            <a:avLst/>
          </a:prstGeom>
        </p:spPr>
        <p:txBody>
          <a:bodyPr wrap="square">
            <a:spAutoFit/>
          </a:bodyPr>
          <a:lstStyle/>
          <a:p>
            <a:r>
              <a:rPr lang="fr-FR" b="1" u="sng" dirty="0" smtClean="0"/>
              <a:t>Durée de la campagne et disponibilité des résultats</a:t>
            </a:r>
          </a:p>
          <a:p>
            <a:endParaRPr lang="fr-FR" b="1" dirty="0" smtClean="0"/>
          </a:p>
          <a:p>
            <a:r>
              <a:rPr lang="fr-FR" b="1" dirty="0" smtClean="0"/>
              <a:t>L’étude comptera quatre campagnes de mesures, correspondant aux différentes saisons de l’année. La première campagne s’est déroulée de mars à avril. La seconde campagne a démarré fin juin et devrait perdurer jusqu’en août.</a:t>
            </a:r>
          </a:p>
          <a:p>
            <a:endParaRPr lang="fr-FR" dirty="0" smtClean="0"/>
          </a:p>
          <a:p>
            <a:r>
              <a:rPr lang="fr-FR" b="1" dirty="0" smtClean="0">
                <a:solidFill>
                  <a:srgbClr val="FF0000"/>
                </a:solidFill>
              </a:rPr>
              <a:t>Les résultats de cette étude seront disponibles au cours du premier semestre 2016.</a:t>
            </a:r>
            <a:endParaRPr lang="fr-FR"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srcRect l="8492" t="25741" b="28900"/>
          <a:stretch>
            <a:fillRect/>
          </a:stretch>
        </p:blipFill>
        <p:spPr bwMode="auto">
          <a:xfrm>
            <a:off x="323528" y="260648"/>
            <a:ext cx="3486472" cy="1728192"/>
          </a:xfrm>
          <a:prstGeom prst="rect">
            <a:avLst/>
          </a:prstGeom>
          <a:noFill/>
          <a:ln w="9525">
            <a:noFill/>
            <a:miter lim="800000"/>
            <a:headEnd/>
            <a:tailEnd/>
          </a:ln>
        </p:spPr>
      </p:pic>
      <p:sp>
        <p:nvSpPr>
          <p:cNvPr id="3" name="Rectangle 2"/>
          <p:cNvSpPr/>
          <p:nvPr/>
        </p:nvSpPr>
        <p:spPr>
          <a:xfrm>
            <a:off x="3923928" y="332656"/>
            <a:ext cx="5040560" cy="1477328"/>
          </a:xfrm>
          <a:prstGeom prst="rect">
            <a:avLst/>
          </a:prstGeom>
        </p:spPr>
        <p:txBody>
          <a:bodyPr wrap="square">
            <a:spAutoFit/>
          </a:bodyPr>
          <a:lstStyle/>
          <a:p>
            <a:pPr algn="ctr"/>
            <a:r>
              <a:rPr lang="fr-FR" b="1" dirty="0" smtClean="0"/>
              <a:t>Suite à l’acquisition d’un analyseur </a:t>
            </a:r>
            <a:r>
              <a:rPr lang="fr-FR" b="1" dirty="0" err="1" smtClean="0"/>
              <a:t>Lumex</a:t>
            </a:r>
            <a:r>
              <a:rPr lang="fr-FR" b="1" dirty="0" smtClean="0"/>
              <a:t>, permettant de mesurer en continu                                                        les concentrations en mercure gazeux,                    Air Lorraine initie cette mesure à proximité de la centrale thermique d’Emile  Huchet à Saint-Avold. </a:t>
            </a:r>
            <a:endParaRPr lang="fr-FR" b="1" dirty="0"/>
          </a:p>
        </p:txBody>
      </p:sp>
      <p:sp>
        <p:nvSpPr>
          <p:cNvPr id="4" name="Rectangle 3"/>
          <p:cNvSpPr/>
          <p:nvPr/>
        </p:nvSpPr>
        <p:spPr>
          <a:xfrm>
            <a:off x="395536" y="2200796"/>
            <a:ext cx="8496944" cy="2308324"/>
          </a:xfrm>
          <a:prstGeom prst="rect">
            <a:avLst/>
          </a:prstGeom>
        </p:spPr>
        <p:txBody>
          <a:bodyPr wrap="square">
            <a:spAutoFit/>
          </a:bodyPr>
          <a:lstStyle/>
          <a:p>
            <a:r>
              <a:rPr lang="fr-FR" dirty="0" smtClean="0"/>
              <a:t> </a:t>
            </a:r>
            <a:r>
              <a:rPr lang="fr-FR" b="1" u="sng" dirty="0" smtClean="0"/>
              <a:t>Moyens de mesure mis en place </a:t>
            </a:r>
          </a:p>
          <a:p>
            <a:endParaRPr lang="fr-FR" b="1" dirty="0" smtClean="0"/>
          </a:p>
          <a:p>
            <a:r>
              <a:rPr lang="fr-FR" b="1" dirty="0" smtClean="0"/>
              <a:t>L’analyseur est implanté au niveau de la station de fixe de Carling, cette dernière étant sous les vents dominants. </a:t>
            </a:r>
          </a:p>
          <a:p>
            <a:r>
              <a:rPr lang="fr-FR" b="1" dirty="0" smtClean="0"/>
              <a:t>Elle se situe à environ deux kilomètres au nord-est de la centrale thermique et à proximité du groupe scolaire Pierre Ernst. </a:t>
            </a:r>
          </a:p>
          <a:p>
            <a:r>
              <a:rPr lang="fr-FR" b="1" dirty="0" smtClean="0"/>
              <a:t>Pour déterminer les niveaux de mercure gazeux, 4 semaines de prélèvement seront effectuées par trimestre. </a:t>
            </a:r>
            <a:endParaRPr lang="fr-FR" b="1" dirty="0"/>
          </a:p>
        </p:txBody>
      </p:sp>
      <p:sp>
        <p:nvSpPr>
          <p:cNvPr id="5" name="Rectangle 4"/>
          <p:cNvSpPr/>
          <p:nvPr/>
        </p:nvSpPr>
        <p:spPr>
          <a:xfrm>
            <a:off x="323528" y="4653136"/>
            <a:ext cx="8496944" cy="2031325"/>
          </a:xfrm>
          <a:prstGeom prst="rect">
            <a:avLst/>
          </a:prstGeom>
        </p:spPr>
        <p:txBody>
          <a:bodyPr wrap="square">
            <a:spAutoFit/>
          </a:bodyPr>
          <a:lstStyle/>
          <a:p>
            <a:r>
              <a:rPr lang="fr-FR" b="1" u="sng" dirty="0" smtClean="0"/>
              <a:t>Durée de la campagne et disponibilité des résultats</a:t>
            </a:r>
          </a:p>
          <a:p>
            <a:endParaRPr lang="fr-FR" b="1" dirty="0" smtClean="0"/>
          </a:p>
          <a:p>
            <a:r>
              <a:rPr lang="fr-FR" b="1" dirty="0" smtClean="0"/>
              <a:t>L’étude comptera quatre campagnes de mesures, correspondant aux différentes saisons de l’année. La première campagne s’est déroulée de mars à avril. La seconde campagne a démarré fin juin et devrait perdurer jusqu’en août.</a:t>
            </a:r>
          </a:p>
          <a:p>
            <a:endParaRPr lang="fr-FR" dirty="0" smtClean="0"/>
          </a:p>
          <a:p>
            <a:r>
              <a:rPr lang="fr-FR" b="1" dirty="0" smtClean="0">
                <a:solidFill>
                  <a:srgbClr val="FF0000"/>
                </a:solidFill>
              </a:rPr>
              <a:t>Les résultats de cette étude seront disponibles au cours du premier semestre 2016.</a:t>
            </a:r>
            <a:endParaRPr lang="fr-FR"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3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7584" y="188640"/>
            <a:ext cx="7125669" cy="661720"/>
          </a:xfrm>
          <a:prstGeom prst="rect">
            <a:avLst/>
          </a:prstGeom>
        </p:spPr>
        <p:txBody>
          <a:bodyPr wrap="none">
            <a:spAutoFit/>
          </a:bodyPr>
          <a:lstStyle/>
          <a:p>
            <a:pPr lvl="0" algn="ctr" fontAlgn="base">
              <a:spcBef>
                <a:spcPct val="0"/>
              </a:spcBef>
              <a:spcAft>
                <a:spcPct val="0"/>
              </a:spcAft>
            </a:pPr>
            <a:r>
              <a:rPr lang="fr-FR" sz="3700" b="1" dirty="0" smtClean="0">
                <a:solidFill>
                  <a:prstClr val="black"/>
                </a:solidFill>
                <a:latin typeface="Roboto"/>
                <a:cs typeface="Arial" pitchFamily="34" charset="0"/>
              </a:rPr>
              <a:t>E</a:t>
            </a:r>
            <a:r>
              <a:rPr lang="fr-FR" sz="3700" b="1" dirty="0" smtClean="0" bmk="">
                <a:solidFill>
                  <a:prstClr val="black"/>
                </a:solidFill>
                <a:latin typeface="Roboto"/>
                <a:cs typeface="Arial" pitchFamily="34" charset="0"/>
              </a:rPr>
              <a:t>ffets du mercure sur la santé </a:t>
            </a:r>
            <a:endParaRPr lang="fr-FR" sz="3700" dirty="0" smtClean="0" bmk="">
              <a:solidFill>
                <a:prstClr val="black"/>
              </a:solidFill>
              <a:latin typeface="Roboto"/>
              <a:cs typeface="Arial" pitchFamily="34" charset="0"/>
            </a:endParaRPr>
          </a:p>
        </p:txBody>
      </p:sp>
      <p:sp>
        <p:nvSpPr>
          <p:cNvPr id="7" name="Rectangle 6"/>
          <p:cNvSpPr/>
          <p:nvPr/>
        </p:nvSpPr>
        <p:spPr>
          <a:xfrm>
            <a:off x="107504" y="1280949"/>
            <a:ext cx="8892480" cy="4524315"/>
          </a:xfrm>
          <a:prstGeom prst="rect">
            <a:avLst/>
          </a:prstGeom>
        </p:spPr>
        <p:txBody>
          <a:bodyPr wrap="square">
            <a:spAutoFit/>
          </a:bodyPr>
          <a:lstStyle/>
          <a:p>
            <a:pPr lvl="1"/>
            <a:r>
              <a:rPr lang="fr-FR" b="1" dirty="0" smtClean="0"/>
              <a:t/>
            </a:r>
            <a:br>
              <a:rPr lang="fr-FR" b="1" dirty="0" smtClean="0"/>
            </a:br>
            <a:r>
              <a:rPr lang="fr-FR" b="1" dirty="0" smtClean="0"/>
              <a:t>- Fonctions cérébrales endommagées </a:t>
            </a:r>
          </a:p>
          <a:p>
            <a:pPr lvl="1"/>
            <a:endParaRPr lang="fr-FR" b="1" dirty="0" smtClean="0"/>
          </a:p>
          <a:p>
            <a:pPr lvl="2">
              <a:buFont typeface="Arial" pitchFamily="34" charset="0"/>
              <a:buChar char="•"/>
            </a:pPr>
            <a:r>
              <a:rPr lang="fr-FR" b="1" dirty="0" smtClean="0"/>
              <a:t>une dégradation des facultés d'apprentissage, </a:t>
            </a:r>
          </a:p>
          <a:p>
            <a:pPr lvl="2">
              <a:buFont typeface="Arial" pitchFamily="34" charset="0"/>
              <a:buChar char="•"/>
            </a:pPr>
            <a:r>
              <a:rPr lang="fr-FR" b="1" dirty="0" smtClean="0"/>
              <a:t>des changements de personnalités, </a:t>
            </a:r>
          </a:p>
          <a:p>
            <a:pPr lvl="2">
              <a:buFont typeface="Arial" pitchFamily="34" charset="0"/>
              <a:buChar char="•"/>
            </a:pPr>
            <a:r>
              <a:rPr lang="fr-FR" b="1" dirty="0" smtClean="0"/>
              <a:t>des tremblements, </a:t>
            </a:r>
          </a:p>
          <a:p>
            <a:pPr lvl="2">
              <a:buFont typeface="Arial" pitchFamily="34" charset="0"/>
              <a:buChar char="•"/>
            </a:pPr>
            <a:r>
              <a:rPr lang="fr-FR" b="1" dirty="0" smtClean="0"/>
              <a:t>une modification de la vision, </a:t>
            </a:r>
          </a:p>
          <a:p>
            <a:pPr lvl="2">
              <a:buFont typeface="Arial" pitchFamily="34" charset="0"/>
              <a:buChar char="•"/>
            </a:pPr>
            <a:r>
              <a:rPr lang="fr-FR" b="1" dirty="0" smtClean="0"/>
              <a:t>la surdité, </a:t>
            </a:r>
          </a:p>
          <a:p>
            <a:pPr lvl="2">
              <a:buFont typeface="Arial" pitchFamily="34" charset="0"/>
              <a:buChar char="•"/>
            </a:pPr>
            <a:r>
              <a:rPr lang="fr-FR" b="1" dirty="0" smtClean="0"/>
              <a:t>un incoordination des muscles ,</a:t>
            </a:r>
          </a:p>
          <a:p>
            <a:pPr lvl="2">
              <a:buFont typeface="Arial" pitchFamily="34" charset="0"/>
              <a:buChar char="•"/>
            </a:pPr>
            <a:r>
              <a:rPr lang="fr-FR" b="1" dirty="0" smtClean="0"/>
              <a:t> des pertes de mémoires. </a:t>
            </a:r>
          </a:p>
          <a:p>
            <a:pPr lvl="1"/>
            <a:r>
              <a:rPr lang="fr-FR" b="1" dirty="0" smtClean="0"/>
              <a:t/>
            </a:r>
            <a:br>
              <a:rPr lang="fr-FR" b="1" dirty="0" smtClean="0"/>
            </a:br>
            <a:r>
              <a:rPr lang="fr-FR" b="1" dirty="0" smtClean="0"/>
              <a:t>- ADN et chromosomes endommagés</a:t>
            </a:r>
          </a:p>
          <a:p>
            <a:pPr lvl="1"/>
            <a:r>
              <a:rPr lang="fr-FR" b="1" dirty="0" smtClean="0"/>
              <a:t/>
            </a:r>
            <a:br>
              <a:rPr lang="fr-FR" b="1" dirty="0" smtClean="0"/>
            </a:br>
            <a:r>
              <a:rPr lang="fr-FR" b="1" dirty="0" smtClean="0"/>
              <a:t>- Réactions allergiques, éruption cutanée, fatigue et maux de tête</a:t>
            </a:r>
          </a:p>
          <a:p>
            <a:pPr lvl="1"/>
            <a:r>
              <a:rPr lang="fr-FR" b="1" dirty="0" smtClean="0"/>
              <a:t/>
            </a:r>
            <a:br>
              <a:rPr lang="fr-FR" b="1" dirty="0" smtClean="0"/>
            </a:br>
            <a:r>
              <a:rPr lang="fr-FR" b="1" dirty="0" smtClean="0"/>
              <a:t>- Influence négative sur la reproduction, telle que sperme endommagé, fausse couche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194" name="Picture 2" descr="https://archipeldessciences.files.wordpress.com/2013/01/pollution_mercure_chaine_alimentaire.png"/>
          <p:cNvPicPr>
            <a:picLocks noChangeAspect="1" noChangeArrowheads="1"/>
          </p:cNvPicPr>
          <p:nvPr/>
        </p:nvPicPr>
        <p:blipFill>
          <a:blip r:embed="rId2" cstate="print"/>
          <a:srcRect/>
          <a:stretch>
            <a:fillRect/>
          </a:stretch>
        </p:blipFill>
        <p:spPr bwMode="auto">
          <a:xfrm>
            <a:off x="-1" y="0"/>
            <a:ext cx="6334125" cy="6858000"/>
          </a:xfrm>
          <a:prstGeom prst="rect">
            <a:avLst/>
          </a:prstGeom>
          <a:noFill/>
        </p:spPr>
      </p:pic>
      <p:sp>
        <p:nvSpPr>
          <p:cNvPr id="6" name="Rectangle 5"/>
          <p:cNvSpPr/>
          <p:nvPr/>
        </p:nvSpPr>
        <p:spPr>
          <a:xfrm>
            <a:off x="6119664" y="476672"/>
            <a:ext cx="3024336" cy="5909310"/>
          </a:xfrm>
          <a:prstGeom prst="rect">
            <a:avLst/>
          </a:prstGeom>
        </p:spPr>
        <p:txBody>
          <a:bodyPr wrap="square">
            <a:spAutoFit/>
          </a:bodyPr>
          <a:lstStyle/>
          <a:p>
            <a:pPr algn="ctr"/>
            <a:r>
              <a:rPr lang="fr-FR" b="1" dirty="0" smtClean="0"/>
              <a:t>La bioaccumulation dans la chaîne alimentaire. </a:t>
            </a:r>
          </a:p>
          <a:p>
            <a:pPr algn="ctr"/>
            <a:endParaRPr lang="fr-FR" dirty="0" smtClean="0"/>
          </a:p>
          <a:p>
            <a:pPr algn="ctr"/>
            <a:r>
              <a:rPr lang="fr-FR" dirty="0" smtClean="0"/>
              <a:t>Le mercure est émis en majorité par les centrales électriques au charbon, l’industrie du pétrole, les mines…</a:t>
            </a:r>
          </a:p>
          <a:p>
            <a:pPr algn="ctr"/>
            <a:endParaRPr lang="fr-FR" dirty="0" smtClean="0"/>
          </a:p>
          <a:p>
            <a:pPr algn="ctr"/>
            <a:r>
              <a:rPr lang="fr-FR" dirty="0" smtClean="0"/>
              <a:t> Il finit dans les mers,                                                                                     où il se transforme en méthylmercure,</a:t>
            </a:r>
          </a:p>
          <a:p>
            <a:pPr algn="ctr"/>
            <a:r>
              <a:rPr lang="fr-FR" dirty="0" smtClean="0"/>
              <a:t> très dangereux pour l’Homme.</a:t>
            </a:r>
          </a:p>
          <a:p>
            <a:pPr algn="ctr"/>
            <a:endParaRPr lang="fr-FR" dirty="0" smtClean="0"/>
          </a:p>
          <a:p>
            <a:pPr algn="ctr"/>
            <a:r>
              <a:rPr lang="fr-FR" dirty="0" smtClean="0"/>
              <a:t> Les grands prédateurs au sommet de la chaîne alimentaire, comme les orques ou les requins, ont le taux de méthylmercure </a:t>
            </a:r>
          </a:p>
          <a:p>
            <a:pPr algn="ctr"/>
            <a:r>
              <a:rPr lang="fr-FR" dirty="0" smtClean="0"/>
              <a:t>le plus important.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2411760" y="0"/>
            <a:ext cx="3374504" cy="2267245"/>
          </a:xfrm>
          <a:prstGeom prst="rect">
            <a:avLst/>
          </a:prstGeom>
          <a:noFill/>
          <a:ln w="9525">
            <a:noFill/>
            <a:miter lim="800000"/>
            <a:headEnd/>
            <a:tailEnd/>
          </a:ln>
        </p:spPr>
      </p:pic>
      <p:sp>
        <p:nvSpPr>
          <p:cNvPr id="4" name="Rectangle 3"/>
          <p:cNvSpPr/>
          <p:nvPr/>
        </p:nvSpPr>
        <p:spPr>
          <a:xfrm>
            <a:off x="827584" y="2852936"/>
            <a:ext cx="7776864" cy="830997"/>
          </a:xfrm>
          <a:prstGeom prst="rect">
            <a:avLst/>
          </a:prstGeom>
          <a:ln>
            <a:solidFill>
              <a:srgbClr val="FF0000"/>
            </a:solidFill>
          </a:ln>
        </p:spPr>
        <p:txBody>
          <a:bodyPr wrap="square">
            <a:spAutoFit/>
          </a:bodyPr>
          <a:lstStyle/>
          <a:p>
            <a:pPr algn="ctr"/>
            <a:r>
              <a:rPr lang="fr-FR" sz="2400" b="1" dirty="0" smtClean="0">
                <a:solidFill>
                  <a:srgbClr val="FF0000"/>
                </a:solidFill>
                <a:latin typeface="Comic Sans MS" pitchFamily="66" charset="0"/>
              </a:rPr>
              <a:t>Air Lorraine: Bilan de la qualité de l’air en Lorraine pour l’année 2014.(17juin 2015)</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07504" y="0"/>
            <a:ext cx="8984113" cy="2204864"/>
            <a:chOff x="-1" y="0"/>
            <a:chExt cx="8984113" cy="2204864"/>
          </a:xfrm>
        </p:grpSpPr>
        <p:pic>
          <p:nvPicPr>
            <p:cNvPr id="4" name="Picture 2"/>
            <p:cNvPicPr>
              <a:picLocks noChangeAspect="1" noChangeArrowheads="1"/>
            </p:cNvPicPr>
            <p:nvPr/>
          </p:nvPicPr>
          <p:blipFill>
            <a:blip r:embed="rId2" cstate="print"/>
            <a:srcRect l="1963" t="1723" r="2751" b="66681"/>
            <a:stretch>
              <a:fillRect/>
            </a:stretch>
          </p:blipFill>
          <p:spPr bwMode="auto">
            <a:xfrm>
              <a:off x="-1" y="0"/>
              <a:ext cx="8984113" cy="2204864"/>
            </a:xfrm>
            <a:prstGeom prst="rect">
              <a:avLst/>
            </a:prstGeom>
            <a:noFill/>
            <a:ln w="9525">
              <a:noFill/>
              <a:miter lim="800000"/>
              <a:headEnd/>
              <a:tailEnd/>
            </a:ln>
          </p:spPr>
        </p:pic>
        <p:sp>
          <p:nvSpPr>
            <p:cNvPr id="5" name="Rectangle 4"/>
            <p:cNvSpPr/>
            <p:nvPr/>
          </p:nvSpPr>
          <p:spPr>
            <a:xfrm>
              <a:off x="1835696" y="72008"/>
              <a:ext cx="7128792" cy="1052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0" name="Groupe 9"/>
          <p:cNvGrpSpPr/>
          <p:nvPr/>
        </p:nvGrpSpPr>
        <p:grpSpPr>
          <a:xfrm>
            <a:off x="683568" y="2228671"/>
            <a:ext cx="7848872" cy="2352457"/>
            <a:chOff x="683568" y="2276872"/>
            <a:chExt cx="7848872" cy="2352457"/>
          </a:xfrm>
        </p:grpSpPr>
        <p:sp>
          <p:nvSpPr>
            <p:cNvPr id="7" name="Rectangle 6"/>
            <p:cNvSpPr/>
            <p:nvPr/>
          </p:nvSpPr>
          <p:spPr>
            <a:xfrm>
              <a:off x="683568" y="3429000"/>
              <a:ext cx="7848872" cy="1200329"/>
            </a:xfrm>
            <a:prstGeom prst="rect">
              <a:avLst/>
            </a:prstGeom>
            <a:ln>
              <a:solidFill>
                <a:schemeClr val="tx1"/>
              </a:solidFill>
            </a:ln>
          </p:spPr>
          <p:txBody>
            <a:bodyPr wrap="square">
              <a:spAutoFit/>
            </a:bodyPr>
            <a:lstStyle/>
            <a:p>
              <a:pPr algn="just" eaLnBrk="0" fontAlgn="base" hangingPunct="0">
                <a:spcBef>
                  <a:spcPct val="0"/>
                </a:spcBef>
                <a:spcAft>
                  <a:spcPct val="0"/>
                </a:spcAft>
              </a:pPr>
              <a:r>
                <a:rPr lang="fr-FR" b="1" u="sng" dirty="0" smtClean="0">
                  <a:solidFill>
                    <a:srgbClr val="000000"/>
                  </a:solidFill>
                  <a:cs typeface="Arial" pitchFamily="34" charset="0"/>
                </a:rPr>
                <a:t>SO2 ( dioxyde de soufre): </a:t>
              </a:r>
            </a:p>
            <a:p>
              <a:pPr algn="just" eaLnBrk="0" fontAlgn="base" hangingPunct="0">
                <a:spcBef>
                  <a:spcPct val="0"/>
                </a:spcBef>
                <a:spcAft>
                  <a:spcPct val="0"/>
                </a:spcAft>
              </a:pPr>
              <a:endParaRPr lang="fr-FR" dirty="0" smtClean="0">
                <a:solidFill>
                  <a:srgbClr val="000000"/>
                </a:solidFill>
                <a:cs typeface="Arial" pitchFamily="34" charset="0"/>
              </a:endParaRPr>
            </a:p>
            <a:p>
              <a:pPr algn="just" eaLnBrk="0" fontAlgn="base" hangingPunct="0">
                <a:spcBef>
                  <a:spcPct val="0"/>
                </a:spcBef>
                <a:spcAft>
                  <a:spcPct val="0"/>
                </a:spcAft>
              </a:pPr>
              <a:r>
                <a:rPr lang="fr-FR" b="1" dirty="0" smtClean="0">
                  <a:solidFill>
                    <a:srgbClr val="000000"/>
                  </a:solidFill>
                  <a:cs typeface="Arial" pitchFamily="34" charset="0"/>
                </a:rPr>
                <a:t>Combustion de combustibles fossiles soufrés tels que le charbon et les fiouls</a:t>
              </a:r>
            </a:p>
            <a:p>
              <a:pPr algn="just" eaLnBrk="0" fontAlgn="base" hangingPunct="0">
                <a:spcBef>
                  <a:spcPct val="0"/>
                </a:spcBef>
                <a:spcAft>
                  <a:spcPct val="0"/>
                </a:spcAft>
              </a:pPr>
              <a:r>
                <a:rPr lang="fr-FR" b="1" dirty="0" smtClean="0">
                  <a:solidFill>
                    <a:srgbClr val="000000"/>
                  </a:solidFill>
                  <a:cs typeface="Arial" pitchFamily="34" charset="0"/>
                </a:rPr>
                <a:t>               (soufre également présent dans les cokes, essence,…) </a:t>
              </a:r>
            </a:p>
          </p:txBody>
        </p:sp>
        <p:cxnSp>
          <p:nvCxnSpPr>
            <p:cNvPr id="9" name="Connecteur droit avec flèche 8"/>
            <p:cNvCxnSpPr/>
            <p:nvPr/>
          </p:nvCxnSpPr>
          <p:spPr>
            <a:xfrm flipH="1" flipV="1">
              <a:off x="683568" y="2276872"/>
              <a:ext cx="288032" cy="108012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29" name="Groupe 28"/>
          <p:cNvGrpSpPr/>
          <p:nvPr/>
        </p:nvGrpSpPr>
        <p:grpSpPr>
          <a:xfrm>
            <a:off x="611560" y="2276872"/>
            <a:ext cx="8208912" cy="3240360"/>
            <a:chOff x="683568" y="3573016"/>
            <a:chExt cx="8208912" cy="3240360"/>
          </a:xfrm>
        </p:grpSpPr>
        <p:sp>
          <p:nvSpPr>
            <p:cNvPr id="11" name="Rectangle 10"/>
            <p:cNvSpPr/>
            <p:nvPr/>
          </p:nvSpPr>
          <p:spPr>
            <a:xfrm>
              <a:off x="683568" y="5059050"/>
              <a:ext cx="8208912" cy="1754326"/>
            </a:xfrm>
            <a:prstGeom prst="rect">
              <a:avLst/>
            </a:prstGeom>
            <a:ln>
              <a:solidFill>
                <a:schemeClr val="tx1"/>
              </a:solidFill>
            </a:ln>
          </p:spPr>
          <p:txBody>
            <a:bodyPr wrap="square">
              <a:spAutoFit/>
            </a:bodyPr>
            <a:lstStyle/>
            <a:p>
              <a:r>
                <a:rPr lang="fr-FR" b="1" u="sng" dirty="0" err="1" smtClean="0"/>
                <a:t>NOx</a:t>
              </a:r>
              <a:r>
                <a:rPr lang="fr-FR" b="1" u="sng" dirty="0" smtClean="0"/>
                <a:t> (NO+NO2) (Oxydes d’azote):</a:t>
              </a:r>
            </a:p>
            <a:p>
              <a:endParaRPr lang="fr-FR" b="1" u="sng" dirty="0" smtClean="0"/>
            </a:p>
            <a:p>
              <a:r>
                <a:rPr lang="fr-FR" b="1" dirty="0" smtClean="0"/>
                <a:t>Combustion de combustibles de tous types  (gazole, essence, charbons, fiouls, GN...).</a:t>
              </a:r>
            </a:p>
            <a:p>
              <a:r>
                <a:rPr lang="fr-FR" b="1" dirty="0" smtClean="0"/>
                <a:t> </a:t>
              </a:r>
            </a:p>
            <a:p>
              <a:pPr algn="ctr"/>
              <a:r>
                <a:rPr lang="fr-FR" b="1" dirty="0" smtClean="0"/>
                <a:t>Ils se forment, à hautes températures, par combinaison de l'azote (atmosphérique  contenu dans les combustibles) et de l'oxygène de l'air.</a:t>
              </a:r>
              <a:endParaRPr lang="fr-FR" b="1" dirty="0"/>
            </a:p>
          </p:txBody>
        </p:sp>
        <p:cxnSp>
          <p:nvCxnSpPr>
            <p:cNvPr id="13" name="Connecteur droit avec flèche 12"/>
            <p:cNvCxnSpPr/>
            <p:nvPr/>
          </p:nvCxnSpPr>
          <p:spPr>
            <a:xfrm flipV="1">
              <a:off x="1763688" y="3573016"/>
              <a:ext cx="0" cy="129614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34" name="Groupe 33"/>
          <p:cNvGrpSpPr/>
          <p:nvPr/>
        </p:nvGrpSpPr>
        <p:grpSpPr>
          <a:xfrm>
            <a:off x="359024" y="2276872"/>
            <a:ext cx="8784976" cy="3010019"/>
            <a:chOff x="179512" y="5352990"/>
            <a:chExt cx="8964488" cy="3010019"/>
          </a:xfrm>
        </p:grpSpPr>
        <p:cxnSp>
          <p:nvCxnSpPr>
            <p:cNvPr id="15" name="Connecteur droit avec flèche 14"/>
            <p:cNvCxnSpPr/>
            <p:nvPr/>
          </p:nvCxnSpPr>
          <p:spPr>
            <a:xfrm flipV="1">
              <a:off x="2771800" y="5373216"/>
              <a:ext cx="360040" cy="122413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nvGrpSpPr>
            <p:cNvPr id="31" name="Groupe 30"/>
            <p:cNvGrpSpPr/>
            <p:nvPr/>
          </p:nvGrpSpPr>
          <p:grpSpPr>
            <a:xfrm>
              <a:off x="179512" y="5352990"/>
              <a:ext cx="8964488" cy="3010019"/>
              <a:chOff x="179512" y="4725144"/>
              <a:chExt cx="8964488" cy="3010019"/>
            </a:xfrm>
          </p:grpSpPr>
          <p:cxnSp>
            <p:nvCxnSpPr>
              <p:cNvPr id="14" name="Connecteur droit avec flèche 13"/>
              <p:cNvCxnSpPr/>
              <p:nvPr/>
            </p:nvCxnSpPr>
            <p:spPr>
              <a:xfrm flipV="1">
                <a:off x="2771800" y="4725144"/>
                <a:ext cx="0" cy="129614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0" name="Rectangle 29"/>
              <p:cNvSpPr/>
              <p:nvPr/>
            </p:nvSpPr>
            <p:spPr>
              <a:xfrm>
                <a:off x="179512" y="5980837"/>
                <a:ext cx="8964488" cy="1754326"/>
              </a:xfrm>
              <a:prstGeom prst="rect">
                <a:avLst/>
              </a:prstGeom>
              <a:ln>
                <a:solidFill>
                  <a:schemeClr val="tx1"/>
                </a:solidFill>
              </a:ln>
            </p:spPr>
            <p:txBody>
              <a:bodyPr wrap="square">
                <a:spAutoFit/>
              </a:bodyPr>
              <a:lstStyle/>
              <a:p>
                <a:r>
                  <a:rPr lang="fr-FR" b="1" u="sng" dirty="0" smtClean="0"/>
                  <a:t>PM (particules en suspension): </a:t>
                </a:r>
              </a:p>
              <a:p>
                <a:pPr algn="ctr"/>
                <a:endParaRPr lang="fr-FR" b="1" dirty="0" smtClean="0"/>
              </a:p>
              <a:p>
                <a:pPr algn="ctr"/>
                <a:r>
                  <a:rPr lang="fr-FR" b="1" dirty="0" smtClean="0"/>
                  <a:t>Combustion de biomasse et de combustibles fossiles comme le charbon et les fiouls, de certains procédés industriels (construction, chimie, fonderie, cimenteries...),</a:t>
                </a:r>
              </a:p>
              <a:p>
                <a:pPr algn="ctr"/>
                <a:r>
                  <a:rPr lang="fr-FR" b="1" dirty="0" smtClean="0"/>
                  <a:t> de l’usure de matériaux (routes, plaquettes de frein...), </a:t>
                </a:r>
              </a:p>
              <a:p>
                <a:pPr algn="ctr"/>
                <a:r>
                  <a:rPr lang="fr-FR" b="1" dirty="0" smtClean="0"/>
                  <a:t>de l'agriculture (élevage et culture), du transport routier... </a:t>
                </a:r>
                <a:endParaRPr lang="fr-FR" b="1" dirty="0"/>
              </a:p>
            </p:txBody>
          </p:sp>
        </p:grpSp>
      </p:grpSp>
      <p:grpSp>
        <p:nvGrpSpPr>
          <p:cNvPr id="38" name="Groupe 37"/>
          <p:cNvGrpSpPr/>
          <p:nvPr/>
        </p:nvGrpSpPr>
        <p:grpSpPr>
          <a:xfrm>
            <a:off x="539552" y="2204864"/>
            <a:ext cx="8388424" cy="2773472"/>
            <a:chOff x="755576" y="4653136"/>
            <a:chExt cx="8388424" cy="2773472"/>
          </a:xfrm>
        </p:grpSpPr>
        <p:cxnSp>
          <p:nvCxnSpPr>
            <p:cNvPr id="16" name="Connecteur droit avec flèche 15"/>
            <p:cNvCxnSpPr/>
            <p:nvPr/>
          </p:nvCxnSpPr>
          <p:spPr>
            <a:xfrm flipV="1">
              <a:off x="5364088" y="4653136"/>
              <a:ext cx="144016" cy="12492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5" name="Rectangle 34"/>
            <p:cNvSpPr/>
            <p:nvPr/>
          </p:nvSpPr>
          <p:spPr>
            <a:xfrm>
              <a:off x="755576" y="5949280"/>
              <a:ext cx="8388424" cy="1477328"/>
            </a:xfrm>
            <a:prstGeom prst="rect">
              <a:avLst/>
            </a:prstGeom>
            <a:ln>
              <a:solidFill>
                <a:schemeClr val="tx1"/>
              </a:solidFill>
            </a:ln>
          </p:spPr>
          <p:txBody>
            <a:bodyPr wrap="square">
              <a:spAutoFit/>
            </a:bodyPr>
            <a:lstStyle/>
            <a:p>
              <a:r>
                <a:rPr lang="fr-FR" b="1" u="sng" dirty="0" smtClean="0"/>
                <a:t>Métaux lourds:(Plomb, Cadmium, Nickel et Arsenic)</a:t>
              </a:r>
            </a:p>
            <a:p>
              <a:endParaRPr lang="fr-FR" dirty="0" smtClean="0"/>
            </a:p>
            <a:p>
              <a:pPr algn="ctr"/>
              <a:r>
                <a:rPr lang="fr-FR" b="1" dirty="0" smtClean="0"/>
                <a:t>Combustibles fossiles comme le charbon et les fiouls </a:t>
              </a:r>
            </a:p>
            <a:p>
              <a:pPr algn="ctr"/>
              <a:r>
                <a:rPr lang="fr-FR" b="1" dirty="0" smtClean="0"/>
                <a:t>mais également de la combustion de bois, l'incinération de déchets ménagers </a:t>
              </a:r>
            </a:p>
            <a:p>
              <a:pPr algn="ctr"/>
              <a:r>
                <a:rPr lang="fr-FR" b="1" dirty="0" smtClean="0"/>
                <a:t>ou industriels, métallurgie. </a:t>
              </a:r>
              <a:endParaRPr lang="fr-FR" b="1" dirty="0"/>
            </a:p>
          </p:txBody>
        </p:sp>
      </p:grpSp>
      <p:grpSp>
        <p:nvGrpSpPr>
          <p:cNvPr id="40" name="Groupe 39"/>
          <p:cNvGrpSpPr/>
          <p:nvPr/>
        </p:nvGrpSpPr>
        <p:grpSpPr>
          <a:xfrm>
            <a:off x="899592" y="2204864"/>
            <a:ext cx="7453336" cy="2496473"/>
            <a:chOff x="899592" y="4149080"/>
            <a:chExt cx="7453336" cy="2496473"/>
          </a:xfrm>
        </p:grpSpPr>
        <p:cxnSp>
          <p:nvCxnSpPr>
            <p:cNvPr id="17" name="Connecteur droit avec flèche 16"/>
            <p:cNvCxnSpPr/>
            <p:nvPr/>
          </p:nvCxnSpPr>
          <p:spPr>
            <a:xfrm flipV="1">
              <a:off x="4427984" y="4149080"/>
              <a:ext cx="0" cy="129614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9" name="Rectangle 38"/>
            <p:cNvSpPr/>
            <p:nvPr/>
          </p:nvSpPr>
          <p:spPr>
            <a:xfrm>
              <a:off x="899592" y="5445224"/>
              <a:ext cx="7453336" cy="1200329"/>
            </a:xfrm>
            <a:prstGeom prst="rect">
              <a:avLst/>
            </a:prstGeom>
            <a:ln>
              <a:solidFill>
                <a:schemeClr val="tx1"/>
              </a:solidFill>
            </a:ln>
          </p:spPr>
          <p:txBody>
            <a:bodyPr wrap="square">
              <a:spAutoFit/>
            </a:bodyPr>
            <a:lstStyle/>
            <a:p>
              <a:r>
                <a:rPr lang="fr-FR" b="1" u="sng" dirty="0" smtClean="0"/>
                <a:t>O</a:t>
              </a:r>
              <a:r>
                <a:rPr lang="fr-FR" b="1" u="sng" baseline="-25000" dirty="0" smtClean="0"/>
                <a:t>3</a:t>
              </a:r>
              <a:r>
                <a:rPr lang="fr-FR" b="1" u="sng" dirty="0" smtClean="0"/>
                <a:t> (Ozone):</a:t>
              </a:r>
            </a:p>
            <a:p>
              <a:endParaRPr lang="fr-FR" b="1" dirty="0" smtClean="0"/>
            </a:p>
            <a:p>
              <a:pPr algn="ctr"/>
              <a:r>
                <a:rPr lang="fr-FR" b="1" dirty="0" smtClean="0"/>
                <a:t>Pollution par les oxydes d’azote (circulation automobile)combinée </a:t>
              </a:r>
            </a:p>
            <a:p>
              <a:pPr algn="ctr"/>
              <a:r>
                <a:rPr lang="fr-FR" b="1" dirty="0" smtClean="0"/>
                <a:t>par un ensoleillement important (en été)    </a:t>
              </a:r>
              <a:endParaRPr lang="fr-FR" b="1" dirty="0"/>
            </a:p>
          </p:txBody>
        </p:sp>
      </p:grpSp>
      <p:grpSp>
        <p:nvGrpSpPr>
          <p:cNvPr id="43" name="Groupe 42"/>
          <p:cNvGrpSpPr/>
          <p:nvPr/>
        </p:nvGrpSpPr>
        <p:grpSpPr>
          <a:xfrm>
            <a:off x="431032" y="2204864"/>
            <a:ext cx="8712968" cy="2780928"/>
            <a:chOff x="0" y="4077072"/>
            <a:chExt cx="8712968" cy="2780928"/>
          </a:xfrm>
        </p:grpSpPr>
        <p:cxnSp>
          <p:nvCxnSpPr>
            <p:cNvPr id="18" name="Connecteur droit avec flèche 17"/>
            <p:cNvCxnSpPr/>
            <p:nvPr/>
          </p:nvCxnSpPr>
          <p:spPr>
            <a:xfrm flipV="1">
              <a:off x="5796136" y="4077072"/>
              <a:ext cx="0" cy="129614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1" name="Rectangle 40"/>
            <p:cNvSpPr/>
            <p:nvPr/>
          </p:nvSpPr>
          <p:spPr>
            <a:xfrm>
              <a:off x="0" y="5380672"/>
              <a:ext cx="8712968" cy="1477328"/>
            </a:xfrm>
            <a:prstGeom prst="rect">
              <a:avLst/>
            </a:prstGeom>
            <a:ln>
              <a:solidFill>
                <a:schemeClr val="tx1"/>
              </a:solidFill>
            </a:ln>
          </p:spPr>
          <p:txBody>
            <a:bodyPr wrap="square">
              <a:spAutoFit/>
            </a:bodyPr>
            <a:lstStyle/>
            <a:p>
              <a:r>
                <a:rPr lang="fr-FR" b="1" u="sng" dirty="0" err="1" smtClean="0"/>
                <a:t>BaP</a:t>
              </a:r>
              <a:r>
                <a:rPr lang="fr-FR" b="1" u="sng" dirty="0" smtClean="0"/>
                <a:t> (Le </a:t>
              </a:r>
              <a:r>
                <a:rPr lang="fr-FR" b="1" u="sng" dirty="0" err="1" smtClean="0"/>
                <a:t>benzo</a:t>
              </a:r>
              <a:r>
                <a:rPr lang="fr-FR" b="1" u="sng" dirty="0" smtClean="0"/>
                <a:t>(a)pyrène ):</a:t>
              </a:r>
            </a:p>
            <a:p>
              <a:endParaRPr lang="fr-FR" b="1" dirty="0" smtClean="0"/>
            </a:p>
            <a:p>
              <a:pPr algn="ctr"/>
              <a:r>
                <a:rPr lang="fr-FR" b="1" dirty="0" smtClean="0"/>
                <a:t>Hydrocarbure aromatique polycyclique (HAP) reconnu pour être fortement cancérigène.</a:t>
              </a:r>
            </a:p>
            <a:p>
              <a:pPr algn="ctr"/>
              <a:r>
                <a:rPr lang="fr-FR" b="1" dirty="0" smtClean="0"/>
                <a:t>Provient de la combustion dans de mauvaises conditions de divers combustibles, </a:t>
              </a:r>
            </a:p>
            <a:p>
              <a:pPr algn="ctr"/>
              <a:r>
                <a:rPr lang="fr-FR" b="1" dirty="0" smtClean="0"/>
                <a:t>en particulier le bois et le charbon. </a:t>
              </a:r>
              <a:endParaRPr lang="fr-FR" b="1" dirty="0"/>
            </a:p>
          </p:txBody>
        </p:sp>
      </p:grpSp>
      <p:grpSp>
        <p:nvGrpSpPr>
          <p:cNvPr id="45" name="Groupe 44"/>
          <p:cNvGrpSpPr/>
          <p:nvPr/>
        </p:nvGrpSpPr>
        <p:grpSpPr>
          <a:xfrm>
            <a:off x="0" y="2276872"/>
            <a:ext cx="8820472" cy="3327469"/>
            <a:chOff x="0" y="5229200"/>
            <a:chExt cx="8820472" cy="3327469"/>
          </a:xfrm>
        </p:grpSpPr>
        <p:cxnSp>
          <p:nvCxnSpPr>
            <p:cNvPr id="19" name="Connecteur droit avec flèche 18"/>
            <p:cNvCxnSpPr/>
            <p:nvPr/>
          </p:nvCxnSpPr>
          <p:spPr>
            <a:xfrm flipV="1">
              <a:off x="7812360" y="5229200"/>
              <a:ext cx="0" cy="129614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4" name="Rectangle 43"/>
            <p:cNvSpPr/>
            <p:nvPr/>
          </p:nvSpPr>
          <p:spPr>
            <a:xfrm>
              <a:off x="0" y="6525344"/>
              <a:ext cx="8820472" cy="2031325"/>
            </a:xfrm>
            <a:prstGeom prst="rect">
              <a:avLst/>
            </a:prstGeom>
            <a:ln>
              <a:solidFill>
                <a:schemeClr val="tx1"/>
              </a:solidFill>
            </a:ln>
          </p:spPr>
          <p:txBody>
            <a:bodyPr wrap="square">
              <a:spAutoFit/>
            </a:bodyPr>
            <a:lstStyle/>
            <a:p>
              <a:r>
                <a:rPr lang="fr-FR" b="1" u="sng" dirty="0" smtClean="0"/>
                <a:t>Benzène :</a:t>
              </a:r>
            </a:p>
            <a:p>
              <a:endParaRPr lang="fr-FR" dirty="0" smtClean="0"/>
            </a:p>
            <a:p>
              <a:pPr algn="ctr"/>
              <a:r>
                <a:rPr lang="fr-FR" b="1" dirty="0" smtClean="0"/>
                <a:t>Hydrocarbure aromatique fortement cancérigène. </a:t>
              </a:r>
            </a:p>
            <a:p>
              <a:pPr algn="ctr"/>
              <a:r>
                <a:rPr lang="fr-FR" b="1" dirty="0" smtClean="0"/>
                <a:t>Il est contenu dans les produits pétroliers comme les essences et les fiouls. </a:t>
              </a:r>
            </a:p>
            <a:p>
              <a:pPr algn="ctr"/>
              <a:r>
                <a:rPr lang="fr-FR" b="1" dirty="0" smtClean="0"/>
                <a:t>Il est rejeté lors de la combustion de ces combustibles</a:t>
              </a:r>
            </a:p>
            <a:p>
              <a:pPr algn="ctr"/>
              <a:r>
                <a:rPr lang="fr-FR" b="1" dirty="0" smtClean="0"/>
                <a:t> ou par simple évaporation sous l'effet de la chaleur (réservoirs automobiles). </a:t>
              </a:r>
            </a:p>
            <a:p>
              <a:pPr algn="ctr"/>
              <a:r>
                <a:rPr lang="fr-FR" b="1" dirty="0" smtClean="0"/>
                <a:t>Il est principalement émis par les transports routiers</a:t>
              </a:r>
              <a:endParaRPr lang="fr-FR" b="1" dirty="0"/>
            </a:p>
          </p:txBody>
        </p:sp>
      </p:grpSp>
      <p:grpSp>
        <p:nvGrpSpPr>
          <p:cNvPr id="48" name="Groupe 47"/>
          <p:cNvGrpSpPr/>
          <p:nvPr/>
        </p:nvGrpSpPr>
        <p:grpSpPr>
          <a:xfrm>
            <a:off x="35496" y="2250738"/>
            <a:ext cx="9036496" cy="3050470"/>
            <a:chOff x="35496" y="4437112"/>
            <a:chExt cx="9036496" cy="3050470"/>
          </a:xfrm>
        </p:grpSpPr>
        <p:cxnSp>
          <p:nvCxnSpPr>
            <p:cNvPr id="20" name="Connecteur droit avec flèche 19"/>
            <p:cNvCxnSpPr/>
            <p:nvPr/>
          </p:nvCxnSpPr>
          <p:spPr>
            <a:xfrm flipV="1">
              <a:off x="8676456" y="4437112"/>
              <a:ext cx="0" cy="129614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7" name="Rectangle 46"/>
            <p:cNvSpPr/>
            <p:nvPr/>
          </p:nvSpPr>
          <p:spPr>
            <a:xfrm>
              <a:off x="35496" y="5733256"/>
              <a:ext cx="9036496" cy="1754326"/>
            </a:xfrm>
            <a:prstGeom prst="rect">
              <a:avLst/>
            </a:prstGeom>
            <a:ln>
              <a:solidFill>
                <a:schemeClr val="tx1"/>
              </a:solidFill>
            </a:ln>
          </p:spPr>
          <p:txBody>
            <a:bodyPr wrap="square">
              <a:spAutoFit/>
            </a:bodyPr>
            <a:lstStyle/>
            <a:p>
              <a:r>
                <a:rPr lang="fr-FR" b="1" dirty="0" smtClean="0"/>
                <a:t>Monoxyde de carbone (CO):</a:t>
              </a:r>
            </a:p>
            <a:p>
              <a:endParaRPr lang="fr-FR" b="1" dirty="0" smtClean="0"/>
            </a:p>
            <a:p>
              <a:pPr algn="ctr"/>
              <a:r>
                <a:rPr lang="fr-FR" b="1" dirty="0" smtClean="0"/>
                <a:t>Le monoxyde de carbone est le produit de la combustion incomplète de matière carbonée. </a:t>
              </a:r>
            </a:p>
            <a:p>
              <a:pPr algn="ctr"/>
              <a:r>
                <a:rPr lang="fr-FR" b="1" dirty="0" smtClean="0"/>
                <a:t>Les émissions sont notamment importantes dans des petites installations de combustion </a:t>
              </a:r>
            </a:p>
            <a:p>
              <a:pPr algn="ctr"/>
              <a:r>
                <a:rPr lang="fr-FR" b="1" dirty="0" smtClean="0"/>
                <a:t>(mal optimisées ou </a:t>
              </a:r>
              <a:r>
                <a:rPr lang="fr-FR" b="1" dirty="0" err="1" smtClean="0"/>
                <a:t>règlées</a:t>
              </a:r>
              <a:r>
                <a:rPr lang="fr-FR" b="1" dirty="0" smtClean="0"/>
                <a:t>) qui fonctionnent au bois ou au charbon. </a:t>
              </a:r>
            </a:p>
            <a:p>
              <a:pPr algn="ctr"/>
              <a:r>
                <a:rPr lang="fr-FR" b="1" dirty="0" smtClean="0"/>
                <a:t>Les transports routiers restent un poste émetteur de CO important.</a:t>
              </a:r>
              <a:endParaRPr lang="fr-FR"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4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3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4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4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Impact de la pollution sur l'organism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0" y="0"/>
            <a:ext cx="3059832" cy="1077218"/>
          </a:xfrm>
          <a:prstGeom prst="rect">
            <a:avLst/>
          </a:prstGeom>
          <a:solidFill>
            <a:srgbClr val="FF0000"/>
          </a:solidFill>
        </p:spPr>
        <p:txBody>
          <a:bodyPr wrap="square" anchor="ctr">
            <a:spAutoFit/>
          </a:bodyPr>
          <a:lstStyle/>
          <a:p>
            <a:endParaRPr lang="fr-FR" sz="1600" dirty="0" smtClean="0"/>
          </a:p>
          <a:p>
            <a:pPr algn="ctr"/>
            <a:r>
              <a:rPr lang="fr-FR" sz="1600" b="1" dirty="0" smtClean="0"/>
              <a:t>Maux de tête et anxiété: </a:t>
            </a:r>
          </a:p>
          <a:p>
            <a:pPr algn="ctr"/>
            <a:r>
              <a:rPr lang="fr-FR" sz="1600" b="1" dirty="0" smtClean="0"/>
              <a:t>SO</a:t>
            </a:r>
            <a:r>
              <a:rPr lang="fr-FR" sz="1600" b="1" baseline="-25000" dirty="0" smtClean="0"/>
              <a:t>2</a:t>
            </a:r>
            <a:endParaRPr lang="fr-FR" sz="1600" b="1" dirty="0" smtClean="0"/>
          </a:p>
          <a:p>
            <a:endParaRPr lang="fr-FR" sz="1600" dirty="0"/>
          </a:p>
        </p:txBody>
      </p:sp>
      <p:sp>
        <p:nvSpPr>
          <p:cNvPr id="6" name="Rectangle 5"/>
          <p:cNvSpPr/>
          <p:nvPr/>
        </p:nvSpPr>
        <p:spPr>
          <a:xfrm>
            <a:off x="0" y="1412776"/>
            <a:ext cx="3779912" cy="584775"/>
          </a:xfrm>
          <a:prstGeom prst="rect">
            <a:avLst/>
          </a:prstGeom>
          <a:solidFill>
            <a:srgbClr val="FF0000"/>
          </a:solidFill>
        </p:spPr>
        <p:txBody>
          <a:bodyPr wrap="square">
            <a:spAutoFit/>
          </a:bodyPr>
          <a:lstStyle/>
          <a:p>
            <a:pPr algn="ctr"/>
            <a:r>
              <a:rPr lang="fr-FR" sz="1600" b="1" dirty="0" smtClean="0"/>
              <a:t>Impacts sur le système nerveux central:         particules en suspension; métaux lourds</a:t>
            </a:r>
            <a:endParaRPr lang="fr-FR" sz="1600" b="1" dirty="0"/>
          </a:p>
        </p:txBody>
      </p:sp>
      <p:sp>
        <p:nvSpPr>
          <p:cNvPr id="7" name="Rectangle 6"/>
          <p:cNvSpPr/>
          <p:nvPr/>
        </p:nvSpPr>
        <p:spPr>
          <a:xfrm>
            <a:off x="0" y="3068960"/>
            <a:ext cx="2160240" cy="830997"/>
          </a:xfrm>
          <a:prstGeom prst="rect">
            <a:avLst/>
          </a:prstGeom>
          <a:solidFill>
            <a:srgbClr val="FF0000"/>
          </a:solidFill>
        </p:spPr>
        <p:txBody>
          <a:bodyPr wrap="square">
            <a:spAutoFit/>
          </a:bodyPr>
          <a:lstStyle/>
          <a:p>
            <a:pPr algn="ctr"/>
            <a:r>
              <a:rPr lang="fr-FR" sz="1600" b="1" dirty="0" smtClean="0"/>
              <a:t>Maladies</a:t>
            </a:r>
          </a:p>
          <a:p>
            <a:pPr algn="ctr"/>
            <a:r>
              <a:rPr lang="fr-FR" sz="1600" b="1" dirty="0" smtClean="0"/>
              <a:t> cardiovasculaires: </a:t>
            </a:r>
          </a:p>
          <a:p>
            <a:pPr algn="ctr"/>
            <a:r>
              <a:rPr lang="fr-FR" sz="1600" b="1" dirty="0" smtClean="0"/>
              <a:t>PM, 0</a:t>
            </a:r>
            <a:r>
              <a:rPr lang="fr-FR" sz="1600" b="1" baseline="-25000" dirty="0" smtClean="0"/>
              <a:t>3</a:t>
            </a:r>
            <a:r>
              <a:rPr lang="fr-FR" sz="1600" b="1" dirty="0" smtClean="0"/>
              <a:t> , SO</a:t>
            </a:r>
            <a:r>
              <a:rPr lang="fr-FR" sz="1600" b="1" baseline="-25000" dirty="0" smtClean="0"/>
              <a:t>2</a:t>
            </a:r>
            <a:endParaRPr lang="fr-FR" sz="1600" b="1" dirty="0"/>
          </a:p>
        </p:txBody>
      </p:sp>
      <p:sp>
        <p:nvSpPr>
          <p:cNvPr id="8" name="Rectangle 7"/>
          <p:cNvSpPr/>
          <p:nvPr/>
        </p:nvSpPr>
        <p:spPr>
          <a:xfrm>
            <a:off x="5940057" y="5580529"/>
            <a:ext cx="3168447" cy="830997"/>
          </a:xfrm>
          <a:prstGeom prst="rect">
            <a:avLst/>
          </a:prstGeom>
          <a:solidFill>
            <a:srgbClr val="FF0000"/>
          </a:solidFill>
        </p:spPr>
        <p:txBody>
          <a:bodyPr wrap="square">
            <a:spAutoFit/>
          </a:bodyPr>
          <a:lstStyle/>
          <a:p>
            <a:pPr algn="ctr"/>
            <a:r>
              <a:rPr lang="fr-FR" sz="1600" b="1" dirty="0" smtClean="0"/>
              <a:t>Impacts </a:t>
            </a:r>
          </a:p>
          <a:p>
            <a:pPr algn="ctr"/>
            <a:r>
              <a:rPr lang="fr-FR" sz="1600" b="1" dirty="0" smtClean="0"/>
              <a:t>sur le système reproductif:</a:t>
            </a:r>
          </a:p>
          <a:p>
            <a:pPr algn="ctr"/>
            <a:r>
              <a:rPr lang="fr-FR" sz="1600" b="1" dirty="0" smtClean="0"/>
              <a:t>PM</a:t>
            </a:r>
            <a:endParaRPr lang="fr-FR" sz="1600" b="1" dirty="0"/>
          </a:p>
        </p:txBody>
      </p:sp>
      <p:sp>
        <p:nvSpPr>
          <p:cNvPr id="9" name="Rectangle 8"/>
          <p:cNvSpPr/>
          <p:nvPr/>
        </p:nvSpPr>
        <p:spPr>
          <a:xfrm>
            <a:off x="6012160" y="3789040"/>
            <a:ext cx="3131840" cy="584775"/>
          </a:xfrm>
          <a:prstGeom prst="rect">
            <a:avLst/>
          </a:prstGeom>
          <a:solidFill>
            <a:srgbClr val="FF0000"/>
          </a:solidFill>
        </p:spPr>
        <p:txBody>
          <a:bodyPr wrap="square">
            <a:spAutoFit/>
          </a:bodyPr>
          <a:lstStyle/>
          <a:p>
            <a:pPr algn="ctr"/>
            <a:r>
              <a:rPr lang="fr-FR" sz="1600" b="1" dirty="0" smtClean="0"/>
              <a:t>Impacts sur foie, la rate et le sang: </a:t>
            </a:r>
          </a:p>
          <a:p>
            <a:pPr algn="ctr"/>
            <a:r>
              <a:rPr lang="fr-FR" sz="1600" b="1" dirty="0" smtClean="0"/>
              <a:t>NO</a:t>
            </a:r>
            <a:r>
              <a:rPr lang="fr-FR" sz="1600" b="1" baseline="-25000" dirty="0" smtClean="0"/>
              <a:t>2</a:t>
            </a:r>
            <a:endParaRPr lang="fr-FR" sz="1600" b="1" dirty="0"/>
          </a:p>
        </p:txBody>
      </p:sp>
      <p:sp>
        <p:nvSpPr>
          <p:cNvPr id="10" name="Rectangle 9"/>
          <p:cNvSpPr/>
          <p:nvPr/>
        </p:nvSpPr>
        <p:spPr>
          <a:xfrm>
            <a:off x="4716016" y="1889537"/>
            <a:ext cx="4355976" cy="1323439"/>
          </a:xfrm>
          <a:prstGeom prst="rect">
            <a:avLst/>
          </a:prstGeom>
          <a:solidFill>
            <a:srgbClr val="FF0000"/>
          </a:solidFill>
        </p:spPr>
        <p:txBody>
          <a:bodyPr wrap="square">
            <a:spAutoFit/>
          </a:bodyPr>
          <a:lstStyle/>
          <a:p>
            <a:pPr algn="ctr"/>
            <a:r>
              <a:rPr lang="fr-FR" sz="1600" b="1" dirty="0" smtClean="0"/>
              <a:t>Impacts sur le système respiratoire : irritation, inflammation et infections ; asthme et fonction pulmonaire réduite ; maladie pulmonaire obstructive chronique; cancer du poumon:</a:t>
            </a:r>
          </a:p>
          <a:p>
            <a:pPr algn="ctr"/>
            <a:r>
              <a:rPr lang="fr-FR" sz="1600" b="1" dirty="0" smtClean="0"/>
              <a:t>PM, </a:t>
            </a:r>
            <a:r>
              <a:rPr lang="fr-FR" sz="1600" b="1" dirty="0" err="1" smtClean="0"/>
              <a:t>BaP</a:t>
            </a:r>
            <a:r>
              <a:rPr lang="fr-FR" sz="1600" b="1" dirty="0" smtClean="0"/>
              <a:t>, hydrocarbures</a:t>
            </a:r>
            <a:endParaRPr lang="fr-FR" sz="1600" b="1" dirty="0"/>
          </a:p>
        </p:txBody>
      </p:sp>
      <p:sp>
        <p:nvSpPr>
          <p:cNvPr id="11" name="Rectangle 10"/>
          <p:cNvSpPr/>
          <p:nvPr/>
        </p:nvSpPr>
        <p:spPr>
          <a:xfrm>
            <a:off x="4788024" y="692696"/>
            <a:ext cx="3960440" cy="830997"/>
          </a:xfrm>
          <a:prstGeom prst="rect">
            <a:avLst/>
          </a:prstGeom>
          <a:solidFill>
            <a:srgbClr val="FF0000"/>
          </a:solidFill>
        </p:spPr>
        <p:txBody>
          <a:bodyPr wrap="square">
            <a:spAutoFit/>
          </a:bodyPr>
          <a:lstStyle/>
          <a:p>
            <a:pPr algn="ctr"/>
            <a:r>
              <a:rPr lang="fr-FR" sz="1600" b="1" dirty="0" smtClean="0"/>
              <a:t>Irritation des yeux, du nez et de la gorge.</a:t>
            </a:r>
          </a:p>
          <a:p>
            <a:pPr algn="ctr"/>
            <a:r>
              <a:rPr lang="fr-FR" sz="1600" b="1" dirty="0" smtClean="0"/>
              <a:t> Problèmes respiratoires: </a:t>
            </a:r>
          </a:p>
          <a:p>
            <a:pPr algn="ctr"/>
            <a:r>
              <a:rPr lang="fr-FR" sz="1600" b="1" dirty="0" smtClean="0"/>
              <a:t>0</a:t>
            </a:r>
            <a:r>
              <a:rPr lang="fr-FR" sz="1600" b="1" baseline="-25000" dirty="0" smtClean="0"/>
              <a:t>3</a:t>
            </a:r>
            <a:r>
              <a:rPr lang="fr-FR" sz="1600" b="1" dirty="0" smtClean="0"/>
              <a:t>, PM, NO</a:t>
            </a:r>
            <a:r>
              <a:rPr lang="fr-FR" sz="1600" b="1" baseline="-25000" dirty="0" smtClean="0"/>
              <a:t>2</a:t>
            </a:r>
            <a:r>
              <a:rPr lang="fr-FR" sz="1600" b="1" dirty="0" smtClean="0"/>
              <a:t> , SO</a:t>
            </a:r>
            <a:r>
              <a:rPr lang="fr-FR" sz="1600" b="1" baseline="-25000" dirty="0" smtClean="0"/>
              <a:t>2</a:t>
            </a:r>
            <a:r>
              <a:rPr lang="fr-FR" sz="1600" b="1" dirty="0" smtClean="0"/>
              <a:t>, </a:t>
            </a:r>
            <a:r>
              <a:rPr lang="fr-FR" sz="1600" b="1" dirty="0" err="1" smtClean="0"/>
              <a:t>BaP</a:t>
            </a:r>
            <a:r>
              <a:rPr lang="fr-FR" sz="1600" b="1" dirty="0" smtClean="0"/>
              <a:t> , hydrocarbure.</a:t>
            </a:r>
            <a:endParaRPr lang="fr-FR" sz="1600" b="1" dirty="0"/>
          </a:p>
        </p:txBody>
      </p:sp>
      <p:sp>
        <p:nvSpPr>
          <p:cNvPr id="12" name="ZoneTexte 11"/>
          <p:cNvSpPr txBox="1"/>
          <p:nvPr/>
        </p:nvSpPr>
        <p:spPr>
          <a:xfrm>
            <a:off x="4067944" y="116632"/>
            <a:ext cx="4824536" cy="400110"/>
          </a:xfrm>
          <a:prstGeom prst="rect">
            <a:avLst/>
          </a:prstGeom>
          <a:noFill/>
        </p:spPr>
        <p:txBody>
          <a:bodyPr wrap="square" rtlCol="0">
            <a:spAutoFit/>
          </a:bodyPr>
          <a:lstStyle/>
          <a:p>
            <a:r>
              <a:rPr lang="fr-FR" sz="2000" b="1" dirty="0" smtClean="0">
                <a:solidFill>
                  <a:schemeClr val="accent1">
                    <a:lumMod val="75000"/>
                  </a:schemeClr>
                </a:solidFill>
              </a:rPr>
              <a:t>EFFETS DES POLLUANTS SUR L’ORGANISME</a:t>
            </a:r>
            <a:endParaRPr lang="fr-FR" sz="2000" b="1"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467544" y="0"/>
            <a:ext cx="8208912" cy="7571303"/>
          </a:xfrm>
          <a:prstGeom prst="rect">
            <a:avLst/>
          </a:prstGeom>
        </p:spPr>
        <p:txBody>
          <a:bodyPr wrap="square">
            <a:spAutoFit/>
          </a:bodyPr>
          <a:lstStyle/>
          <a:p>
            <a:r>
              <a:rPr lang="fr-FR" b="1" u="sng" dirty="0" smtClean="0"/>
              <a:t>PM (particules en suspension): </a:t>
            </a:r>
          </a:p>
          <a:p>
            <a:endParaRPr lang="fr-FR" b="1" u="sng" dirty="0" smtClean="0"/>
          </a:p>
          <a:p>
            <a:r>
              <a:rPr lang="fr-FR" dirty="0" smtClean="0"/>
              <a:t>Combustion de biomasse et de combustibles fossiles comme le charbon et les fiouls, de certains procédés industriels et industries particulières (construction, chimie, fonderie, cimenteries...), de l’usure de matériaux (routes, plaquettes de frein...), de l'agriculture (élevage et culture), du transport routier... </a:t>
            </a:r>
          </a:p>
          <a:p>
            <a:endParaRPr lang="fr-FR" dirty="0" smtClean="0"/>
          </a:p>
          <a:p>
            <a:r>
              <a:rPr lang="fr-FR" b="1" u="sng" dirty="0" smtClean="0"/>
              <a:t>Métaux lourds:(Plomb, Cadmium, Nickel et Arsenic)</a:t>
            </a:r>
          </a:p>
          <a:p>
            <a:endParaRPr lang="fr-FR" b="1" u="sng" dirty="0" smtClean="0"/>
          </a:p>
          <a:p>
            <a:r>
              <a:rPr lang="fr-FR" dirty="0" smtClean="0"/>
              <a:t>Combustibles fossiles comme le charbon et les fiouls mais également de la combustion de bois, l'incinération de déchets ménagers ou industriels, métallurgie). </a:t>
            </a:r>
          </a:p>
          <a:p>
            <a:endParaRPr lang="fr-FR" dirty="0" smtClean="0"/>
          </a:p>
          <a:p>
            <a:r>
              <a:rPr lang="fr-FR" b="1" u="sng" dirty="0" smtClean="0"/>
              <a:t>Benzène :</a:t>
            </a:r>
          </a:p>
          <a:p>
            <a:endParaRPr lang="fr-FR" b="1" u="sng" dirty="0" smtClean="0"/>
          </a:p>
          <a:p>
            <a:pPr lvl="0"/>
            <a:r>
              <a:rPr lang="fr-FR" dirty="0" smtClean="0"/>
              <a:t>Hydrocarbure </a:t>
            </a:r>
            <a:r>
              <a:rPr lang="fr-FR" i="1" dirty="0" smtClean="0"/>
              <a:t>aromatique fortement cancérigène. Il est contenu dans les produits pétroliers comme les essences et </a:t>
            </a:r>
            <a:r>
              <a:rPr lang="fr-FR" dirty="0" smtClean="0"/>
              <a:t>les fiouls. Il est rejeté lors de la combustion de ces combustibles ou par simple évaporation sous l'effet de la chaleur (réservoirs automobiles). Il est principalement émis par les transports routiers et dans une moindre mesure par les secteurs agricole (engins mobiles) et résidentiel/tertiaire (combustion de biomasse). </a:t>
            </a:r>
          </a:p>
          <a:p>
            <a:pPr lvl="0"/>
            <a:endParaRPr lang="fr-FR" dirty="0" smtClean="0"/>
          </a:p>
          <a:p>
            <a:pPr lvl="0"/>
            <a:r>
              <a:rPr lang="fr-FR" b="1" u="sng" dirty="0" smtClean="0"/>
              <a:t>Monoxyde de carbone (CO):</a:t>
            </a:r>
          </a:p>
          <a:p>
            <a:pPr lvl="0"/>
            <a:endParaRPr lang="fr-FR" b="1" u="sng" dirty="0" smtClean="0"/>
          </a:p>
          <a:p>
            <a:pPr lvl="0"/>
            <a:r>
              <a:rPr lang="fr-FR" dirty="0" smtClean="0"/>
              <a:t>Le monoxyde de carbone est le produit de la combustion incomplète de matière carbonée. Les émissions sont notamment importantes dans des petites installations de combustion (mal optimisées ou </a:t>
            </a:r>
            <a:r>
              <a:rPr lang="fr-FR" dirty="0" err="1" smtClean="0"/>
              <a:t>règlées</a:t>
            </a:r>
            <a:r>
              <a:rPr lang="fr-FR" dirty="0" smtClean="0"/>
              <a:t>) qui fonctionnent au bois ou au charbon. Les transports routiers restent un poste émetteur de CO important.</a:t>
            </a:r>
            <a:endParaRPr lang="fr-FR"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95536" y="1052736"/>
            <a:ext cx="4752528" cy="4343220"/>
          </a:xfrm>
          <a:prstGeom prst="rect">
            <a:avLst/>
          </a:prstGeom>
          <a:noFill/>
          <a:ln w="9525">
            <a:noFill/>
            <a:miter lim="800000"/>
            <a:headEnd/>
            <a:tailEnd/>
          </a:ln>
        </p:spPr>
      </p:pic>
      <p:sp>
        <p:nvSpPr>
          <p:cNvPr id="6" name="Rectangle 5"/>
          <p:cNvSpPr/>
          <p:nvPr/>
        </p:nvSpPr>
        <p:spPr>
          <a:xfrm>
            <a:off x="0" y="188640"/>
            <a:ext cx="5598456" cy="523220"/>
          </a:xfrm>
          <a:prstGeom prst="rect">
            <a:avLst/>
          </a:prstGeom>
          <a:ln>
            <a:solidFill>
              <a:srgbClr val="C00000"/>
            </a:solidFill>
          </a:ln>
        </p:spPr>
        <p:txBody>
          <a:bodyPr wrap="none">
            <a:spAutoFit/>
          </a:bodyPr>
          <a:lstStyle/>
          <a:p>
            <a:r>
              <a:rPr lang="fr-FR" sz="2800" b="1" dirty="0" smtClean="0">
                <a:solidFill>
                  <a:srgbClr val="FF0000"/>
                </a:solidFill>
              </a:rPr>
              <a:t>Bilan des alertes aux particules fines</a:t>
            </a:r>
            <a:endParaRPr lang="fr-FR" sz="2800" b="1" dirty="0">
              <a:solidFill>
                <a:srgbClr val="FF0000"/>
              </a:solidFill>
            </a:endParaRPr>
          </a:p>
        </p:txBody>
      </p:sp>
      <p:sp>
        <p:nvSpPr>
          <p:cNvPr id="7" name="Rectangle 6"/>
          <p:cNvSpPr/>
          <p:nvPr/>
        </p:nvSpPr>
        <p:spPr>
          <a:xfrm>
            <a:off x="5364088" y="908720"/>
            <a:ext cx="3491880" cy="4801314"/>
          </a:xfrm>
          <a:prstGeom prst="rect">
            <a:avLst/>
          </a:prstGeom>
        </p:spPr>
        <p:txBody>
          <a:bodyPr wrap="square">
            <a:spAutoFit/>
          </a:bodyPr>
          <a:lstStyle/>
          <a:p>
            <a:pPr algn="ctr"/>
            <a:r>
              <a:rPr lang="fr-FR" b="1" dirty="0" smtClean="0"/>
              <a:t>L’année 2014 a été marquée par un épisode important de</a:t>
            </a:r>
          </a:p>
          <a:p>
            <a:pPr algn="ctr"/>
            <a:r>
              <a:rPr lang="fr-FR" b="1" dirty="0" smtClean="0"/>
              <a:t>pollution aux particules fines qui a touché une grande partie</a:t>
            </a:r>
          </a:p>
          <a:p>
            <a:pPr algn="ctr"/>
            <a:r>
              <a:rPr lang="fr-FR" b="1" dirty="0" smtClean="0"/>
              <a:t>de la France et de l’Europe.</a:t>
            </a:r>
          </a:p>
          <a:p>
            <a:pPr algn="ctr"/>
            <a:endParaRPr lang="fr-FR" b="1" dirty="0" smtClean="0"/>
          </a:p>
          <a:p>
            <a:pPr algn="ctr"/>
            <a:r>
              <a:rPr lang="fr-FR" b="1" dirty="0" smtClean="0"/>
              <a:t> Pour ce qui concerne la Lorraine,</a:t>
            </a:r>
          </a:p>
          <a:p>
            <a:pPr algn="ctr"/>
            <a:r>
              <a:rPr lang="fr-FR" b="1" dirty="0" smtClean="0"/>
              <a:t>cet épisode a été observé </a:t>
            </a:r>
          </a:p>
          <a:p>
            <a:pPr algn="ctr"/>
            <a:r>
              <a:rPr lang="fr-FR" b="1" dirty="0" smtClean="0"/>
              <a:t>du 7 au 16 mars,</a:t>
            </a:r>
          </a:p>
          <a:p>
            <a:pPr algn="ctr"/>
            <a:r>
              <a:rPr lang="fr-FR" b="1" dirty="0" smtClean="0"/>
              <a:t>dépassement du seuil d’alerte du 14 au 16 mars.</a:t>
            </a:r>
          </a:p>
          <a:p>
            <a:pPr algn="ctr"/>
            <a:endParaRPr lang="fr-FR" b="1" dirty="0" smtClean="0"/>
          </a:p>
          <a:p>
            <a:pPr algn="ctr"/>
            <a:r>
              <a:rPr lang="fr-FR" b="1" dirty="0" smtClean="0"/>
              <a:t> Cet épisode</a:t>
            </a:r>
          </a:p>
          <a:p>
            <a:pPr algn="ctr"/>
            <a:r>
              <a:rPr lang="fr-FR" b="1" dirty="0" smtClean="0"/>
              <a:t>résulte de la combinaison de conditions météorologiques défavorables</a:t>
            </a:r>
          </a:p>
          <a:p>
            <a:pPr algn="ctr"/>
            <a:r>
              <a:rPr lang="fr-FR" b="1" dirty="0" smtClean="0"/>
              <a:t>(forte pression et absence de vent)</a:t>
            </a:r>
          </a:p>
        </p:txBody>
      </p:sp>
      <p:sp>
        <p:nvSpPr>
          <p:cNvPr id="8" name="Rectangle 7"/>
          <p:cNvSpPr/>
          <p:nvPr/>
        </p:nvSpPr>
        <p:spPr>
          <a:xfrm>
            <a:off x="395536" y="5517232"/>
            <a:ext cx="4752528" cy="646331"/>
          </a:xfrm>
          <a:prstGeom prst="rect">
            <a:avLst/>
          </a:prstGeom>
        </p:spPr>
        <p:txBody>
          <a:bodyPr wrap="square">
            <a:spAutoFit/>
          </a:bodyPr>
          <a:lstStyle/>
          <a:p>
            <a:pPr algn="ctr"/>
            <a:r>
              <a:rPr lang="fr-FR" dirty="0" smtClean="0"/>
              <a:t>Concentrations moyennes journalières en PM10</a:t>
            </a:r>
          </a:p>
          <a:p>
            <a:pPr algn="ctr"/>
            <a:r>
              <a:rPr lang="fr-FR" dirty="0" smtClean="0"/>
              <a:t>le </a:t>
            </a:r>
            <a:r>
              <a:rPr lang="fr-FR" b="1" dirty="0" smtClean="0"/>
              <a:t>14 mars 2014 </a:t>
            </a:r>
            <a:r>
              <a:rPr lang="fr-FR" dirty="0" smtClean="0"/>
              <a:t>(source : PREV'AIR)</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467544" y="818131"/>
            <a:ext cx="8028384" cy="40010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Qui est Direct Energie ?</a:t>
            </a:r>
          </a:p>
          <a:p>
            <a:pPr marL="0" marR="0" lvl="0" indent="0" algn="l" defTabSz="914400" rtl="0" eaLnBrk="1" fontAlgn="base" latinLnBrk="0" hangingPunct="1">
              <a:lnSpc>
                <a:spcPct val="100000"/>
              </a:lnSpc>
              <a:spcBef>
                <a:spcPct val="0"/>
              </a:spcBef>
              <a:spcAft>
                <a:spcPct val="0"/>
              </a:spcAft>
              <a:buClrTx/>
              <a:buSzTx/>
              <a:buFontTx/>
              <a:buNone/>
              <a:tabLst/>
            </a:pPr>
            <a:endParaRPr lang="fr-FR" sz="1600" b="1" u="sng" dirty="0">
              <a:solidFill>
                <a:srgbClr val="000000"/>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1" i="0" u="sng"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Direct Énergie est un fournisseur privé d'électricité et de gaz</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60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apparu en France suite à la déréglementation du marché de l'électricité.</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60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en 1999 (ouverture aux industriels )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en 2007 (ouverture aux particuliers),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qui a mis fin au monopole d'EDF et de GDF.</a:t>
            </a:r>
          </a:p>
          <a:p>
            <a:pPr marL="0" marR="0" lvl="0" indent="0" algn="ctr" defTabSz="914400" rtl="0" eaLnBrk="0" fontAlgn="base" latinLnBrk="0" hangingPunct="0">
              <a:lnSpc>
                <a:spcPct val="100000"/>
              </a:lnSpc>
              <a:spcBef>
                <a:spcPct val="0"/>
              </a:spcBef>
              <a:spcAft>
                <a:spcPct val="0"/>
              </a:spcAft>
              <a:buClrTx/>
              <a:buSzTx/>
              <a:buFontTx/>
              <a:buNone/>
              <a:tabLst/>
            </a:pPr>
            <a:endParaRPr lang="fr-FR" sz="1600" dirty="0" smtClean="0">
              <a:solidFill>
                <a:srgbClr val="000000"/>
              </a:solidFill>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60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60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70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Poweo</a:t>
            </a:r>
            <a:r>
              <a:rPr kumimoji="0" lang="fr-FR" sz="16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-Direct Énergie est le 1er fournisseur alternatif d'électricité et de gaz de France.</a:t>
            </a:r>
            <a:endParaRPr kumimoji="0" lang="fr-FR" sz="18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89">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89">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89">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289">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289">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srcRect/>
          <a:stretch>
            <a:fillRect/>
          </a:stretch>
        </p:blipFill>
        <p:spPr bwMode="auto">
          <a:xfrm>
            <a:off x="1187624" y="188640"/>
            <a:ext cx="6975065" cy="770186"/>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1763687" y="1052736"/>
            <a:ext cx="5882411" cy="580526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5661248"/>
            <a:ext cx="9036496" cy="11247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smtClean="0">
                <a:solidFill>
                  <a:srgbClr val="FF0000"/>
                </a:solidFill>
              </a:rPr>
              <a:t>Valeur limite</a:t>
            </a:r>
            <a:r>
              <a:rPr lang="fr-FR" b="1" dirty="0" smtClean="0">
                <a:solidFill>
                  <a:srgbClr val="FF0000"/>
                </a:solidFill>
              </a:rPr>
              <a:t> : niveau à atteindre dans un délai donné et à ne pas dépasser, et fixé sur la base des connaissances scientifiques afin d'éviter, de prévenir ou de réduire les effets nocifs sur la santé humaine ou sur l'environnement dans son ensemble.</a:t>
            </a:r>
            <a:endParaRPr lang="fr-FR" b="1" dirty="0">
              <a:solidFill>
                <a:srgbClr val="FF0000"/>
              </a:solidFill>
            </a:endParaRPr>
          </a:p>
        </p:txBody>
      </p:sp>
      <p:grpSp>
        <p:nvGrpSpPr>
          <p:cNvPr id="8" name="Groupe 7"/>
          <p:cNvGrpSpPr/>
          <p:nvPr/>
        </p:nvGrpSpPr>
        <p:grpSpPr>
          <a:xfrm>
            <a:off x="0" y="1484784"/>
            <a:ext cx="8984113" cy="3284984"/>
            <a:chOff x="159887" y="1484784"/>
            <a:chExt cx="8984113" cy="3284984"/>
          </a:xfrm>
        </p:grpSpPr>
        <p:pic>
          <p:nvPicPr>
            <p:cNvPr id="3074" name="Picture 2"/>
            <p:cNvPicPr>
              <a:picLocks noChangeAspect="1" noChangeArrowheads="1"/>
            </p:cNvPicPr>
            <p:nvPr/>
          </p:nvPicPr>
          <p:blipFill>
            <a:blip r:embed="rId2" cstate="print"/>
            <a:srcRect l="1963" t="1723" r="2751" b="66681"/>
            <a:stretch>
              <a:fillRect/>
            </a:stretch>
          </p:blipFill>
          <p:spPr bwMode="auto">
            <a:xfrm>
              <a:off x="159887" y="1484784"/>
              <a:ext cx="8984113" cy="2204864"/>
            </a:xfrm>
            <a:prstGeom prst="rect">
              <a:avLst/>
            </a:prstGeom>
            <a:noFill/>
            <a:ln w="9525">
              <a:noFill/>
              <a:miter lim="800000"/>
              <a:headEnd/>
              <a:tailEnd/>
            </a:ln>
          </p:spPr>
        </p:pic>
        <p:pic>
          <p:nvPicPr>
            <p:cNvPr id="7" name="Picture 2"/>
            <p:cNvPicPr>
              <a:picLocks noChangeAspect="1" noChangeArrowheads="1"/>
            </p:cNvPicPr>
            <p:nvPr/>
          </p:nvPicPr>
          <p:blipFill>
            <a:blip r:embed="rId2" cstate="print"/>
            <a:srcRect l="3699" t="65700" r="3891" b="17789"/>
            <a:stretch>
              <a:fillRect/>
            </a:stretch>
          </p:blipFill>
          <p:spPr bwMode="auto">
            <a:xfrm>
              <a:off x="339400" y="3617640"/>
              <a:ext cx="8712968" cy="1152128"/>
            </a:xfrm>
            <a:prstGeom prst="rect">
              <a:avLst/>
            </a:prstGeom>
            <a:noFill/>
            <a:ln w="9525">
              <a:noFill/>
              <a:miter lim="800000"/>
              <a:headEnd/>
              <a:tailEnd/>
            </a:ln>
          </p:spPr>
        </p:pic>
      </p:grpSp>
      <p:sp>
        <p:nvSpPr>
          <p:cNvPr id="6" name="Ellipse 5"/>
          <p:cNvSpPr/>
          <p:nvPr/>
        </p:nvSpPr>
        <p:spPr>
          <a:xfrm>
            <a:off x="3923928" y="1916832"/>
            <a:ext cx="1872208"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323528" y="188640"/>
            <a:ext cx="8352928" cy="5909310"/>
          </a:xfrm>
          <a:prstGeom prst="rect">
            <a:avLst/>
          </a:prstGeom>
        </p:spPr>
        <p:txBody>
          <a:bodyPr wrap="square">
            <a:spAutoFit/>
          </a:bodyPr>
          <a:lstStyle/>
          <a:p>
            <a:r>
              <a:rPr lang="fr-FR" b="1" dirty="0" smtClean="0"/>
              <a:t>Glossaire</a:t>
            </a:r>
            <a:r>
              <a:rPr lang="fr-FR" dirty="0" smtClean="0"/>
              <a:t> :</a:t>
            </a:r>
            <a:br>
              <a:rPr lang="fr-FR" dirty="0" smtClean="0"/>
            </a:br>
            <a:r>
              <a:rPr lang="fr-FR" u="sng" dirty="0" smtClean="0"/>
              <a:t>Valeur limite</a:t>
            </a:r>
            <a:r>
              <a:rPr lang="fr-FR" dirty="0" smtClean="0"/>
              <a:t> : </a:t>
            </a:r>
            <a:r>
              <a:rPr lang="fr-FR" u="sng" dirty="0" smtClean="0"/>
              <a:t>niveau à atteindre dans un délai donné </a:t>
            </a:r>
            <a:r>
              <a:rPr lang="fr-FR" dirty="0" smtClean="0"/>
              <a:t>et à </a:t>
            </a:r>
            <a:r>
              <a:rPr lang="fr-FR" dirty="0" smtClean="0">
                <a:solidFill>
                  <a:srgbClr val="FF0000"/>
                </a:solidFill>
              </a:rPr>
              <a:t>ne pas dépasser, et fixé sur la base des connaissances scientifiques</a:t>
            </a:r>
            <a:r>
              <a:rPr lang="fr-FR" dirty="0" smtClean="0"/>
              <a:t> </a:t>
            </a:r>
            <a:r>
              <a:rPr lang="fr-FR" u="sng" dirty="0" smtClean="0"/>
              <a:t>afin d'éviter, de prévenir ou de réduire les effets nocifs sur la santé humaine ou sur l'environnement dans son ensemble</a:t>
            </a:r>
            <a:r>
              <a:rPr lang="fr-FR" dirty="0" smtClean="0"/>
              <a:t>.</a:t>
            </a:r>
            <a:br>
              <a:rPr lang="fr-FR" dirty="0" smtClean="0"/>
            </a:br>
            <a:r>
              <a:rPr lang="fr-FR" u="sng" dirty="0" smtClean="0"/>
              <a:t>Valeur cible</a:t>
            </a:r>
            <a:r>
              <a:rPr lang="fr-FR" dirty="0" smtClean="0"/>
              <a:t> </a:t>
            </a:r>
            <a:r>
              <a:rPr lang="fr-FR" u="sng" dirty="0" smtClean="0"/>
              <a:t>: niveau à atteindre, </a:t>
            </a:r>
            <a:r>
              <a:rPr lang="fr-FR" dirty="0" smtClean="0"/>
              <a:t>dans la mesure du possible, </a:t>
            </a:r>
            <a:r>
              <a:rPr lang="fr-FR" u="sng" dirty="0" smtClean="0"/>
              <a:t>dans un délai donné, </a:t>
            </a:r>
            <a:r>
              <a:rPr lang="fr-FR" dirty="0" smtClean="0"/>
              <a:t>et fixé </a:t>
            </a:r>
            <a:r>
              <a:rPr lang="fr-FR" u="sng" dirty="0" smtClean="0"/>
              <a:t>afin d'éviter, de prévenir ou de réduire les effets nocifs sur la santé humaine ou l'environnement dans son ensemble.</a:t>
            </a:r>
            <a:r>
              <a:rPr lang="fr-FR" dirty="0" smtClean="0"/>
              <a:t/>
            </a:r>
            <a:br>
              <a:rPr lang="fr-FR" dirty="0" smtClean="0"/>
            </a:br>
            <a:r>
              <a:rPr lang="fr-FR" u="sng" dirty="0" smtClean="0"/>
              <a:t>Objectif de qualité</a:t>
            </a:r>
            <a:r>
              <a:rPr lang="fr-FR" dirty="0" smtClean="0"/>
              <a:t> : niveau à atteindre à long terme et à maintenir, sauf lorsque cela n'est pas réalisable par des mesures proportionnées, afin d'assurer une protection efficace de la santé humaine et de l'environnement dans son ensemble.</a:t>
            </a:r>
            <a:br>
              <a:rPr lang="fr-FR" dirty="0" smtClean="0"/>
            </a:br>
            <a:r>
              <a:rPr lang="fr-FR" u="sng" dirty="0" smtClean="0"/>
              <a:t>Niveau critique</a:t>
            </a:r>
            <a:r>
              <a:rPr lang="fr-FR" dirty="0" smtClean="0"/>
              <a:t> : niveau fixé sur la base des connaissances scientifiques, au-delà duquel des effets nocifs directs peuvent se produire sur certains récepteurs, tels que les arbres, les autres plantes ou écosystèmes naturels, à l'exclusion des êtres humains. </a:t>
            </a:r>
            <a:br>
              <a:rPr lang="fr-FR" dirty="0" smtClean="0"/>
            </a:br>
            <a:r>
              <a:rPr lang="fr-FR" u="sng" dirty="0" smtClean="0"/>
              <a:t>Seuil d'information et de recommandation</a:t>
            </a:r>
            <a:r>
              <a:rPr lang="fr-FR" dirty="0" smtClean="0"/>
              <a:t> : niveau au-delà duquel une exposition de courte durée présente un risque pour la santé humaine de groupes particulièrement sensibles au sein de la population et qui rend nécessaires l'émission d'informations immédiates et adéquates à destination de ces groupes et des recommandations pour réduire certaines émissions. </a:t>
            </a:r>
            <a:br>
              <a:rPr lang="fr-FR" dirty="0" smtClean="0"/>
            </a:br>
            <a:r>
              <a:rPr lang="fr-FR" u="sng" dirty="0" smtClean="0"/>
              <a:t>Seuil d'alerte</a:t>
            </a:r>
            <a:r>
              <a:rPr lang="fr-FR" dirty="0" smtClean="0"/>
              <a:t> : niveau au-delà duquel une exposition de courte durée présente un risque pour la santé de l'ensemble de la population ou de dégradation de l'environnement, justifiant l'intervention de mesures d'urgence.</a:t>
            </a:r>
            <a:endParaRPr lang="fr-FR"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0" y="188639"/>
            <a:ext cx="9144000" cy="6673555"/>
            <a:chOff x="0" y="188639"/>
            <a:chExt cx="9144000" cy="6673555"/>
          </a:xfrm>
        </p:grpSpPr>
        <p:pic>
          <p:nvPicPr>
            <p:cNvPr id="2050" name="Picture 2"/>
            <p:cNvPicPr>
              <a:picLocks noChangeAspect="1" noChangeArrowheads="1"/>
            </p:cNvPicPr>
            <p:nvPr/>
          </p:nvPicPr>
          <p:blipFill>
            <a:blip r:embed="rId2" cstate="print"/>
            <a:srcRect/>
            <a:stretch>
              <a:fillRect/>
            </a:stretch>
          </p:blipFill>
          <p:spPr bwMode="auto">
            <a:xfrm>
              <a:off x="0" y="188639"/>
              <a:ext cx="9144000" cy="6673555"/>
            </a:xfrm>
            <a:prstGeom prst="rect">
              <a:avLst/>
            </a:prstGeom>
            <a:noFill/>
            <a:ln w="9525">
              <a:noFill/>
              <a:miter lim="800000"/>
              <a:headEnd/>
              <a:tailEnd/>
            </a:ln>
          </p:spPr>
        </p:pic>
        <p:sp>
          <p:nvSpPr>
            <p:cNvPr id="3" name="Rectangle 2"/>
            <p:cNvSpPr/>
            <p:nvPr/>
          </p:nvSpPr>
          <p:spPr>
            <a:xfrm>
              <a:off x="107504" y="6237312"/>
              <a:ext cx="8784976"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67544" y="814643"/>
            <a:ext cx="7632848" cy="4893647"/>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1200" b="1" i="0" u="none" strike="noStrike" cap="none" normalizeH="0" baseline="0" dirty="0" smtClean="0">
              <a:ln>
                <a:noFill/>
              </a:ln>
              <a:solidFill>
                <a:srgbClr val="3E82AA"/>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cs typeface="Arial" pitchFamily="34" charset="0"/>
              </a:rPr>
              <a:t>Le </a:t>
            </a:r>
            <a:r>
              <a:rPr kumimoji="0" lang="fr-FR" b="0" i="0" u="none" strike="noStrike" cap="none" normalizeH="0" baseline="0" dirty="0" err="1" smtClean="0">
                <a:ln>
                  <a:noFill/>
                </a:ln>
                <a:solidFill>
                  <a:srgbClr val="000000"/>
                </a:solidFill>
                <a:effectLst/>
                <a:cs typeface="Arial" pitchFamily="34" charset="0"/>
              </a:rPr>
              <a:t>benzo</a:t>
            </a:r>
            <a:r>
              <a:rPr kumimoji="0" lang="fr-FR" b="0" i="0" u="none" strike="noStrike" cap="none" normalizeH="0" baseline="0" dirty="0" smtClean="0">
                <a:ln>
                  <a:noFill/>
                </a:ln>
                <a:solidFill>
                  <a:srgbClr val="000000"/>
                </a:solidFill>
                <a:effectLst/>
                <a:cs typeface="Arial" pitchFamily="34" charset="0"/>
              </a:rPr>
              <a:t>(a)pyrène (B(a)P) est un hydrocarbure aromatique polycyclique (HAP) reconnu pour être fortement cancérigène. Comme bon nombre de HAP, il provient de la combustion dans de mauvaises conditions de divers combustibles, en particulier le bois et le charbon. Il est principalement émis par le secteur résidentiel/tertiaire et dans une moindre mesure par les secteurs agricole et industriel.</a:t>
            </a:r>
          </a:p>
          <a:p>
            <a:pPr marL="0" marR="0" lvl="0" indent="0" algn="just" defTabSz="914400" rtl="0" eaLnBrk="0" fontAlgn="base" latinLnBrk="0" hangingPunct="0">
              <a:lnSpc>
                <a:spcPct val="100000"/>
              </a:lnSpc>
              <a:spcBef>
                <a:spcPct val="0"/>
              </a:spcBef>
              <a:spcAft>
                <a:spcPct val="0"/>
              </a:spcAft>
              <a:buClrTx/>
              <a:buSzTx/>
              <a:buFontTx/>
              <a:buNone/>
              <a:tabLst/>
            </a:pPr>
            <a:endParaRPr lang="fr-FR" dirty="0" smtClean="0">
              <a:solidFill>
                <a:srgbClr val="000000"/>
              </a:solidFill>
              <a:cs typeface="Arial" pitchFamily="34" charset="0"/>
            </a:endParaRPr>
          </a:p>
          <a:p>
            <a:pPr lvl="0" algn="just" eaLnBrk="0" fontAlgn="base" hangingPunct="0">
              <a:spcBef>
                <a:spcPct val="0"/>
              </a:spcBef>
              <a:spcAft>
                <a:spcPct val="0"/>
              </a:spcAft>
            </a:pPr>
            <a:r>
              <a:rPr kumimoji="0" lang="fr-FR" b="0" i="0" u="none" strike="noStrike" cap="none" normalizeH="0" baseline="0" dirty="0" err="1" smtClean="0">
                <a:ln>
                  <a:noFill/>
                </a:ln>
                <a:solidFill>
                  <a:srgbClr val="000000"/>
                </a:solidFill>
                <a:effectLst/>
                <a:cs typeface="Arial" pitchFamily="34" charset="0"/>
              </a:rPr>
              <a:t>BaP</a:t>
            </a:r>
            <a:r>
              <a:rPr kumimoji="0" lang="fr-FR" b="0" i="0" u="none" strike="noStrike" cap="none" normalizeH="0" baseline="0" dirty="0" smtClean="0">
                <a:ln>
                  <a:noFill/>
                </a:ln>
                <a:solidFill>
                  <a:srgbClr val="000000"/>
                </a:solidFill>
                <a:effectLst/>
                <a:cs typeface="Arial" pitchFamily="34" charset="0"/>
              </a:rPr>
              <a:t>:</a:t>
            </a:r>
            <a:r>
              <a:rPr lang="fr-FR" dirty="0" smtClean="0">
                <a:solidFill>
                  <a:srgbClr val="000000"/>
                </a:solidFill>
                <a:cs typeface="Arial" pitchFamily="34" charset="0"/>
              </a:rPr>
              <a:t> combustion dans de mauvaises conditions (insuffisance d’oxygène) de divers combustibles, en particulier le bois et le charbon</a:t>
            </a:r>
          </a:p>
          <a:p>
            <a:pPr lvl="0" algn="just" eaLnBrk="0" fontAlgn="base" hangingPunct="0">
              <a:spcBef>
                <a:spcPct val="0"/>
              </a:spcBef>
              <a:spcAft>
                <a:spcPct val="0"/>
              </a:spcAft>
            </a:pPr>
            <a:endParaRPr lang="fr-FR" dirty="0" smtClean="0">
              <a:solidFill>
                <a:srgbClr val="000000"/>
              </a:solidFill>
              <a:cs typeface="Arial" pitchFamily="34" charset="0"/>
            </a:endParaRPr>
          </a:p>
          <a:p>
            <a:pPr algn="just" eaLnBrk="0" fontAlgn="base" hangingPunct="0">
              <a:spcBef>
                <a:spcPct val="0"/>
              </a:spcBef>
              <a:spcAft>
                <a:spcPct val="0"/>
              </a:spcAft>
            </a:pPr>
            <a:r>
              <a:rPr lang="fr-FR" dirty="0" smtClean="0">
                <a:solidFill>
                  <a:srgbClr val="000000"/>
                </a:solidFill>
                <a:cs typeface="Arial" pitchFamily="34" charset="0"/>
              </a:rPr>
              <a:t>SO2 : combustion de combustibles fossiles soufrés tels que le charbon et les fiouls (soufre également présent dans les cokes, essence,…) </a:t>
            </a:r>
          </a:p>
          <a:p>
            <a:pPr algn="just" eaLnBrk="0" fontAlgn="base" hangingPunct="0">
              <a:spcBef>
                <a:spcPct val="0"/>
              </a:spcBef>
              <a:spcAft>
                <a:spcPct val="0"/>
              </a:spcAft>
            </a:pPr>
            <a:endParaRPr lang="fr-FR" dirty="0" smtClean="0">
              <a:solidFill>
                <a:srgbClr val="000000"/>
              </a:solidFill>
              <a:cs typeface="Arial" pitchFamily="34" charset="0"/>
            </a:endParaRPr>
          </a:p>
          <a:p>
            <a:pPr algn="just" eaLnBrk="0" fontAlgn="base" hangingPunct="0">
              <a:spcBef>
                <a:spcPct val="0"/>
              </a:spcBef>
              <a:spcAft>
                <a:spcPct val="0"/>
              </a:spcAft>
            </a:pPr>
            <a:endParaRPr lang="fr-FR" dirty="0" smtClean="0">
              <a:solidFill>
                <a:srgbClr val="000000"/>
              </a:solidFill>
              <a:cs typeface="Arial" pitchFamily="34" charset="0"/>
            </a:endParaRPr>
          </a:p>
          <a:p>
            <a:pPr algn="just" eaLnBrk="0" fontAlgn="base" hangingPunct="0">
              <a:spcBef>
                <a:spcPct val="0"/>
              </a:spcBef>
              <a:spcAft>
                <a:spcPct val="0"/>
              </a:spcAft>
            </a:pPr>
            <a:r>
              <a:rPr lang="fr-FR" dirty="0" err="1" smtClean="0">
                <a:solidFill>
                  <a:srgbClr val="000000"/>
                </a:solidFill>
                <a:cs typeface="Arial" pitchFamily="34" charset="0"/>
              </a:rPr>
              <a:t>NOx</a:t>
            </a:r>
            <a:r>
              <a:rPr lang="fr-FR" dirty="0" smtClean="0">
                <a:solidFill>
                  <a:srgbClr val="000000"/>
                </a:solidFill>
                <a:cs typeface="Arial" pitchFamily="34" charset="0"/>
              </a:rPr>
              <a:t> (NO+NO2):combustion de combustibles de tous types (gazole, essence, charbons, fiouls, GN...). Ils se forment par combinaison de l'azote (atmosphérique et contenu dans les combustibles) et de l'oxygène de l'air à hautes températures.</a:t>
            </a:r>
            <a:endParaRPr kumimoji="0" lang="fr-FR" b="0" i="0" u="none" strike="noStrike" cap="none" normalizeH="0" baseline="0" dirty="0" smtClean="0">
              <a:ln>
                <a:noFill/>
              </a:ln>
              <a:solidFill>
                <a:schemeClr val="tx1"/>
              </a:solidFill>
              <a:effectLst/>
              <a:cs typeface="Arial" pitchFamily="34" charset="0"/>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7687"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9166411"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idata.over-blog.com/0/00/49/42/Exposition-aux-PM-OFEV.jpg"/>
          <p:cNvPicPr>
            <a:picLocks noChangeAspect="1" noChangeArrowheads="1"/>
          </p:cNvPicPr>
          <p:nvPr/>
        </p:nvPicPr>
        <p:blipFill>
          <a:blip r:embed="rId2" cstate="print"/>
          <a:srcRect b="14115"/>
          <a:stretch>
            <a:fillRect/>
          </a:stretch>
        </p:blipFill>
        <p:spPr bwMode="auto">
          <a:xfrm>
            <a:off x="323528" y="1340768"/>
            <a:ext cx="8495158" cy="4896544"/>
          </a:xfrm>
          <a:prstGeom prst="rect">
            <a:avLst/>
          </a:prstGeom>
          <a:noFill/>
        </p:spPr>
      </p:pic>
      <p:sp>
        <p:nvSpPr>
          <p:cNvPr id="3" name="ZoneTexte 2"/>
          <p:cNvSpPr txBox="1"/>
          <p:nvPr/>
        </p:nvSpPr>
        <p:spPr>
          <a:xfrm>
            <a:off x="467544" y="332656"/>
            <a:ext cx="7992888" cy="830997"/>
          </a:xfrm>
          <a:prstGeom prst="rect">
            <a:avLst/>
          </a:prstGeom>
          <a:noFill/>
          <a:ln>
            <a:solidFill>
              <a:srgbClr val="FF0000"/>
            </a:solidFill>
          </a:ln>
        </p:spPr>
        <p:txBody>
          <a:bodyPr wrap="square" rtlCol="0">
            <a:spAutoFit/>
          </a:bodyPr>
          <a:lstStyle/>
          <a:p>
            <a:pPr algn="ctr"/>
            <a:r>
              <a:rPr lang="fr-FR" sz="2400" b="1" dirty="0" smtClean="0">
                <a:solidFill>
                  <a:srgbClr val="FF0000"/>
                </a:solidFill>
              </a:rPr>
              <a:t>Plus les particules sont petites ,plus elles pénètrent profondément dans l’appareil pulmonaire</a:t>
            </a:r>
            <a:endParaRPr lang="fr-FR"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0" y="2924944"/>
            <a:ext cx="9144000"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Toxicit</a:t>
            </a:r>
            <a:r>
              <a:rPr kumimoji="0" lang="fr-FR" sz="180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L'ozone est extrêmement nocif pour les </a:t>
            </a:r>
            <a:r>
              <a:rPr kumimoji="0" lang="fr-FR" sz="1600" b="1"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hlinkClick r:id="rId2"/>
              </a:rPr>
              <a:t>poumons</a:t>
            </a:r>
            <a:r>
              <a:rPr kumimoji="0" lang="fr-F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les </a:t>
            </a:r>
            <a:r>
              <a:rPr kumimoji="0" lang="fr-FR" sz="1600" b="1"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hlinkClick r:id="rId3"/>
              </a:rPr>
              <a:t>reins</a:t>
            </a:r>
            <a:r>
              <a:rPr kumimoji="0" lang="fr-F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le </a:t>
            </a:r>
            <a:r>
              <a:rPr kumimoji="0" lang="fr-FR" sz="1600" b="1"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hlinkClick r:id="rId4"/>
              </a:rPr>
              <a:t>cerveau</a:t>
            </a:r>
            <a:r>
              <a:rPr kumimoji="0" lang="fr-F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et les </a:t>
            </a:r>
            <a:r>
              <a:rPr kumimoji="0" lang="fr-FR" sz="1600" b="1"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hlinkClick r:id="rId5"/>
              </a:rPr>
              <a:t>yeux</a:t>
            </a:r>
            <a:r>
              <a:rPr kumimoji="0" lang="fr-F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1600" b="1"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fr-F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titre d'exemple, une concentration de 9 ppm d'ozone dans l'air entra</a:t>
            </a:r>
            <a:r>
              <a:rPr kumimoji="0" lang="fr-FR" sz="1600" b="1" i="0" u="none" strike="noStrike" cap="none" normalizeH="0" baseline="0" dirty="0" smtClean="0">
                <a:ln>
                  <a:noFill/>
                </a:ln>
                <a:solidFill>
                  <a:schemeClr val="tx1"/>
                </a:solidFill>
                <a:effectLst/>
                <a:latin typeface="Calibri"/>
                <a:ea typeface="Calibri" pitchFamily="34" charset="0"/>
                <a:cs typeface="Times New Roman" pitchFamily="18" charset="0"/>
              </a:rPr>
              <a:t>î</a:t>
            </a:r>
            <a:r>
              <a:rPr kumimoji="0" lang="fr-F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nera des </a:t>
            </a:r>
            <a:r>
              <a:rPr kumimoji="0" lang="fr-FR" sz="1600" b="1" i="0" u="none" strike="noStrike" cap="none" normalizeH="0" baseline="0" dirty="0" smtClean="0">
                <a:ln>
                  <a:noFill/>
                </a:ln>
                <a:solidFill>
                  <a:srgbClr val="0000FF"/>
                </a:solidFill>
                <a:effectLst/>
                <a:latin typeface="Calibri"/>
                <a:ea typeface="Calibri" pitchFamily="34" charset="0"/>
                <a:cs typeface="Times New Roman" pitchFamily="18" charset="0"/>
                <a:hlinkClick r:id="rId6"/>
              </a:rPr>
              <a:t>œ</a:t>
            </a:r>
            <a:r>
              <a:rPr kumimoji="0" lang="fr-FR" sz="1600" b="1"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hlinkClick r:id="rId7"/>
              </a:rPr>
              <a:t>d</a:t>
            </a:r>
            <a:r>
              <a:rPr kumimoji="0" lang="fr-FR" sz="1600" b="1" i="0" u="none" strike="noStrike" cap="none" normalizeH="0" baseline="0" dirty="0" smtClean="0">
                <a:ln>
                  <a:noFill/>
                </a:ln>
                <a:solidFill>
                  <a:srgbClr val="0000FF"/>
                </a:solidFill>
                <a:effectLst/>
                <a:latin typeface="Calibri"/>
                <a:ea typeface="Calibri" pitchFamily="34" charset="0"/>
                <a:cs typeface="Times New Roman" pitchFamily="18" charset="0"/>
                <a:hlinkClick r:id="rId7"/>
              </a:rPr>
              <a:t>è</a:t>
            </a:r>
            <a:r>
              <a:rPr kumimoji="0" lang="fr-FR" sz="1600" b="1"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hlinkClick r:id="rId7"/>
              </a:rPr>
              <a:t>mes pulmonaires</a:t>
            </a:r>
            <a:r>
              <a:rPr kumimoji="0" lang="fr-F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Entre cette valeur et le seuil moyen de perception olfactive (0,1 ppm en moyenne), on retrouve s</a:t>
            </a:r>
            <a:r>
              <a:rPr kumimoji="0" lang="fr-FR" sz="160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cheresse buccale, </a:t>
            </a:r>
            <a:r>
              <a:rPr kumimoji="0" lang="fr-FR" sz="1600" b="1"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hlinkClick r:id="rId8"/>
              </a:rPr>
              <a:t>toux</a:t>
            </a:r>
            <a:r>
              <a:rPr kumimoji="0" lang="fr-F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hypers</a:t>
            </a:r>
            <a:r>
              <a:rPr kumimoji="0" lang="fr-FR" sz="160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cr</a:t>
            </a:r>
            <a:r>
              <a:rPr kumimoji="0" lang="fr-FR" sz="160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tion bronchique, douleur r</a:t>
            </a:r>
            <a:r>
              <a:rPr kumimoji="0" lang="fr-FR" sz="160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tro-sternale et anomalie du syst</a:t>
            </a:r>
            <a:r>
              <a:rPr kumimoji="0" lang="fr-FR" sz="1600" b="1"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me respiratoire</a:t>
            </a:r>
            <a:r>
              <a:rPr kumimoji="0" lang="fr-FR"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Une simple concentration de 0,2 </a:t>
            </a:r>
            <a:r>
              <a:rPr kumimoji="0" lang="fr-FR" sz="1600" b="1" i="0" u="none" strike="noStrike" cap="none" normalizeH="0" baseline="0" dirty="0" smtClean="0">
                <a:ln>
                  <a:noFill/>
                </a:ln>
                <a:solidFill>
                  <a:srgbClr val="FF0000"/>
                </a:solidFill>
                <a:effectLst/>
                <a:latin typeface="Calibri"/>
                <a:ea typeface="Calibri" pitchFamily="34" charset="0"/>
                <a:cs typeface="Times New Roman" pitchFamily="18" charset="0"/>
              </a:rPr>
              <a:t>à</a:t>
            </a:r>
            <a:r>
              <a:rPr kumimoji="0" lang="fr-FR"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0,5 ppm d'ozone dans l'air peut d</a:t>
            </a:r>
            <a:r>
              <a:rPr kumimoji="0" lang="fr-FR" sz="1600" b="1" i="0" u="none" strike="noStrike" cap="none" normalizeH="0" baseline="0" dirty="0" smtClean="0">
                <a:ln>
                  <a:noFill/>
                </a:ln>
                <a:solidFill>
                  <a:srgbClr val="FF0000"/>
                </a:solidFill>
                <a:effectLst/>
                <a:latin typeface="Calibri"/>
                <a:ea typeface="Calibri" pitchFamily="34" charset="0"/>
                <a:cs typeface="Times New Roman" pitchFamily="18" charset="0"/>
              </a:rPr>
              <a:t>é</a:t>
            </a:r>
            <a:r>
              <a:rPr kumimoji="0" lang="fr-FR"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j</a:t>
            </a:r>
            <a:r>
              <a:rPr kumimoji="0" lang="fr-FR" sz="1600" b="1" i="0" u="none" strike="noStrike" cap="none" normalizeH="0" baseline="0" dirty="0" smtClean="0">
                <a:ln>
                  <a:noFill/>
                </a:ln>
                <a:solidFill>
                  <a:srgbClr val="FF0000"/>
                </a:solidFill>
                <a:effectLst/>
                <a:latin typeface="Calibri"/>
                <a:ea typeface="Calibri" pitchFamily="34" charset="0"/>
                <a:cs typeface="Times New Roman" pitchFamily="18" charset="0"/>
              </a:rPr>
              <a:t>à</a:t>
            </a:r>
            <a:r>
              <a:rPr kumimoji="0" lang="fr-FR"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provoquer                                         des troubles de la vision comme une diminution de la vision nocturne et une mauvaise adaptabilit</a:t>
            </a:r>
            <a:r>
              <a:rPr kumimoji="0" lang="fr-FR" sz="1600" b="1" i="0" u="none" strike="noStrike" cap="none" normalizeH="0" baseline="0" dirty="0" smtClean="0">
                <a:ln>
                  <a:noFill/>
                </a:ln>
                <a:solidFill>
                  <a:srgbClr val="FF0000"/>
                </a:solidFill>
                <a:effectLst/>
                <a:latin typeface="Calibri"/>
                <a:ea typeface="Calibri" pitchFamily="34" charset="0"/>
                <a:cs typeface="Times New Roman" pitchFamily="18" charset="0"/>
              </a:rPr>
              <a:t>é                                                   </a:t>
            </a:r>
            <a:r>
              <a:rPr kumimoji="0" lang="fr-FR"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fr-FR" sz="1600" b="1" i="0" u="none" strike="noStrike" cap="none" normalizeH="0" baseline="0" dirty="0" smtClean="0">
                <a:ln>
                  <a:noFill/>
                </a:ln>
                <a:solidFill>
                  <a:srgbClr val="FF0000"/>
                </a:solidFill>
                <a:effectLst/>
                <a:latin typeface="Calibri"/>
                <a:ea typeface="Calibri" pitchFamily="34" charset="0"/>
                <a:cs typeface="Times New Roman" pitchFamily="18" charset="0"/>
              </a:rPr>
              <a:t>à</a:t>
            </a:r>
            <a:r>
              <a:rPr kumimoji="0" lang="fr-FR"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la lumi</a:t>
            </a:r>
            <a:r>
              <a:rPr kumimoji="0" lang="fr-FR" sz="1600" b="1" i="0" u="none" strike="noStrike" cap="none" normalizeH="0" baseline="0" dirty="0" smtClean="0">
                <a:ln>
                  <a:noFill/>
                </a:ln>
                <a:solidFill>
                  <a:srgbClr val="FF0000"/>
                </a:solidFill>
                <a:effectLst/>
                <a:latin typeface="Calibri"/>
                <a:ea typeface="Calibri" pitchFamily="34" charset="0"/>
                <a:cs typeface="Times New Roman" pitchFamily="18" charset="0"/>
              </a:rPr>
              <a:t>è</a:t>
            </a:r>
            <a:r>
              <a:rPr kumimoji="0" lang="fr-FR"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re et une modification de la motricit</a:t>
            </a:r>
            <a:r>
              <a:rPr kumimoji="0" lang="fr-FR" sz="1600" b="1" i="0" u="none" strike="noStrike" cap="none" normalizeH="0" baseline="0" dirty="0" smtClean="0">
                <a:ln>
                  <a:noFill/>
                </a:ln>
                <a:solidFill>
                  <a:srgbClr val="FF0000"/>
                </a:solidFill>
                <a:effectLst/>
                <a:latin typeface="Calibri"/>
                <a:ea typeface="Calibri" pitchFamily="34" charset="0"/>
                <a:cs typeface="Times New Roman" pitchFamily="18" charset="0"/>
              </a:rPr>
              <a:t>é</a:t>
            </a:r>
            <a:r>
              <a:rPr kumimoji="0" lang="fr-FR"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oculaire.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fr-F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cela s'ajoutent des troubles r</a:t>
            </a:r>
            <a:r>
              <a:rPr kumimoji="0" lang="fr-FR" sz="160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naux (</a:t>
            </a:r>
            <a:r>
              <a:rPr kumimoji="0" lang="fr-FR" sz="1600" b="1"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hlinkClick r:id="rId9"/>
              </a:rPr>
              <a:t>n</a:t>
            </a:r>
            <a:r>
              <a:rPr kumimoji="0" lang="fr-FR" sz="1600" b="1" i="0" u="none" strike="noStrike" cap="none" normalizeH="0" baseline="0" dirty="0" smtClean="0">
                <a:ln>
                  <a:noFill/>
                </a:ln>
                <a:solidFill>
                  <a:srgbClr val="0000FF"/>
                </a:solidFill>
                <a:effectLst/>
                <a:latin typeface="Calibri"/>
                <a:ea typeface="Calibri" pitchFamily="34" charset="0"/>
                <a:cs typeface="Times New Roman" pitchFamily="18" charset="0"/>
                <a:hlinkClick r:id="rId9"/>
              </a:rPr>
              <a:t>é</a:t>
            </a:r>
            <a:r>
              <a:rPr kumimoji="0" lang="fr-FR" sz="1600" b="1"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hlinkClick r:id="rId9"/>
              </a:rPr>
              <a:t>phrite</a:t>
            </a:r>
            <a:r>
              <a:rPr kumimoji="0" lang="fr-F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aigu</a:t>
            </a:r>
            <a:r>
              <a:rPr kumimoji="0" lang="fr-FR" sz="1600" b="1" i="0" u="none" strike="noStrike" cap="none" normalizeH="0" baseline="0" dirty="0" smtClean="0">
                <a:ln>
                  <a:noFill/>
                </a:ln>
                <a:solidFill>
                  <a:schemeClr val="tx1"/>
                </a:solidFill>
                <a:effectLst/>
                <a:latin typeface="Calibri"/>
                <a:ea typeface="Calibri" pitchFamily="34" charset="0"/>
                <a:cs typeface="Times New Roman" pitchFamily="18" charset="0"/>
              </a:rPr>
              <a:t>ë</a:t>
            </a:r>
            <a:r>
              <a:rPr kumimoji="0" lang="fr-F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et neurologiques (</a:t>
            </a:r>
            <a:r>
              <a:rPr kumimoji="0" lang="fr-FR" sz="1600" b="1"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hlinkClick r:id="rId10"/>
              </a:rPr>
              <a:t>vertiges</a:t>
            </a:r>
            <a:r>
              <a:rPr kumimoji="0" lang="fr-F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1600" b="1"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hlinkClick r:id="rId11"/>
              </a:rPr>
              <a:t>asth</a:t>
            </a:r>
            <a:r>
              <a:rPr kumimoji="0" lang="fr-FR" sz="1600" b="1" i="0" u="none" strike="noStrike" cap="none" normalizeH="0" baseline="0" dirty="0" smtClean="0">
                <a:ln>
                  <a:noFill/>
                </a:ln>
                <a:solidFill>
                  <a:srgbClr val="0000FF"/>
                </a:solidFill>
                <a:effectLst/>
                <a:latin typeface="Calibri"/>
                <a:ea typeface="Calibri" pitchFamily="34" charset="0"/>
                <a:cs typeface="Times New Roman" pitchFamily="18" charset="0"/>
                <a:hlinkClick r:id="rId11"/>
              </a:rPr>
              <a:t>é</a:t>
            </a:r>
            <a:r>
              <a:rPr kumimoji="0" lang="fr-FR" sz="1600" b="1"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hlinkClick r:id="rId11"/>
              </a:rPr>
              <a:t>nies</a:t>
            </a:r>
            <a:r>
              <a:rPr kumimoji="0" lang="fr-F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alt</a:t>
            </a:r>
            <a:r>
              <a:rPr kumimoji="0" lang="fr-FR" sz="160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ration du go</a:t>
            </a:r>
            <a:r>
              <a:rPr kumimoji="0" lang="fr-FR" sz="1600" b="1" i="0" u="none" strike="noStrike" cap="none" normalizeH="0" baseline="0" dirty="0" smtClean="0">
                <a:ln>
                  <a:noFill/>
                </a:ln>
                <a:solidFill>
                  <a:schemeClr val="tx1"/>
                </a:solidFill>
                <a:effectLst/>
                <a:latin typeface="Calibri"/>
                <a:ea typeface="Calibri" pitchFamily="34" charset="0"/>
                <a:cs typeface="Times New Roman" pitchFamily="18" charset="0"/>
              </a:rPr>
              <a:t>û</a:t>
            </a:r>
            <a:r>
              <a:rPr kumimoji="0" lang="fr-F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 trouble de la parole, mauvaise coordination du mouvement, etc.).</a:t>
            </a:r>
            <a:endParaRPr kumimoji="0" lang="fr-FR"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755576" y="260648"/>
            <a:ext cx="7416824" cy="461665"/>
          </a:xfrm>
          <a:prstGeom prst="rect">
            <a:avLst/>
          </a:prstGeom>
        </p:spPr>
        <p:txBody>
          <a:bodyPr wrap="square">
            <a:spAutoFit/>
          </a:bodyPr>
          <a:lstStyle/>
          <a:p>
            <a:pPr lvl="0" fontAlgn="base">
              <a:spcBef>
                <a:spcPct val="0"/>
              </a:spcBef>
              <a:spcAft>
                <a:spcPct val="0"/>
              </a:spcAft>
            </a:pPr>
            <a:r>
              <a:rPr lang="fr-FR" sz="2400" dirty="0" smtClean="0">
                <a:solidFill>
                  <a:srgbClr val="FF0000"/>
                </a:solidFill>
                <a:latin typeface="Arial" pitchFamily="34" charset="0"/>
                <a:ea typeface="Calibri" pitchFamily="34" charset="0"/>
                <a:cs typeface="Arial" pitchFamily="34" charset="0"/>
              </a:rPr>
              <a:t>Pics de pollution en Ozone  juillet et août  2015 </a:t>
            </a:r>
            <a:endParaRPr lang="fr-FR" sz="1600" dirty="0" smtClean="0">
              <a:solidFill>
                <a:prstClr val="black"/>
              </a:solidFill>
              <a:latin typeface="Arial" pitchFamily="34" charset="0"/>
              <a:cs typeface="Arial" pitchFamily="34" charset="0"/>
            </a:endParaRPr>
          </a:p>
        </p:txBody>
      </p:sp>
      <p:sp>
        <p:nvSpPr>
          <p:cNvPr id="5" name="Rectangle 4"/>
          <p:cNvSpPr/>
          <p:nvPr/>
        </p:nvSpPr>
        <p:spPr>
          <a:xfrm>
            <a:off x="1043608" y="692696"/>
            <a:ext cx="7054676" cy="1815882"/>
          </a:xfrm>
          <a:prstGeom prst="rect">
            <a:avLst/>
          </a:prstGeom>
          <a:ln>
            <a:solidFill>
              <a:srgbClr val="FF0000"/>
            </a:solidFill>
          </a:ln>
        </p:spPr>
        <p:txBody>
          <a:bodyPr wrap="square">
            <a:spAutoFit/>
          </a:bodyPr>
          <a:lstStyle/>
          <a:p>
            <a:pPr lvl="0" algn="ctr" eaLnBrk="0" fontAlgn="base" hangingPunct="0">
              <a:spcBef>
                <a:spcPct val="0"/>
              </a:spcBef>
              <a:spcAft>
                <a:spcPct val="0"/>
              </a:spcAft>
            </a:pPr>
            <a:r>
              <a:rPr lang="fr-FR" sz="1600" b="1" u="sng" dirty="0" smtClean="0">
                <a:solidFill>
                  <a:srgbClr val="FF0000"/>
                </a:solidFill>
                <a:latin typeface="Calibri" pitchFamily="34" charset="0"/>
                <a:ea typeface="Calibri" pitchFamily="34" charset="0"/>
                <a:cs typeface="Calibri" pitchFamily="34" charset="0"/>
              </a:rPr>
              <a:t>INFORMATION TYPE  DE AIR LORRAINE</a:t>
            </a:r>
          </a:p>
          <a:p>
            <a:pPr lvl="0" algn="ctr" eaLnBrk="0" fontAlgn="base" hangingPunct="0">
              <a:spcBef>
                <a:spcPct val="0"/>
              </a:spcBef>
              <a:spcAft>
                <a:spcPct val="0"/>
              </a:spcAft>
            </a:pPr>
            <a:r>
              <a:rPr lang="fr-FR" sz="1600" b="1" dirty="0" smtClean="0">
                <a:solidFill>
                  <a:srgbClr val="000000"/>
                </a:solidFill>
                <a:latin typeface="Calibri" pitchFamily="34" charset="0"/>
                <a:ea typeface="Calibri" pitchFamily="34" charset="0"/>
                <a:cs typeface="Calibri" pitchFamily="34" charset="0"/>
              </a:rPr>
              <a:t>Les températures élevées associées à un ensoleillement important </a:t>
            </a:r>
          </a:p>
          <a:p>
            <a:pPr lvl="0" algn="ctr" eaLnBrk="0" fontAlgn="base" hangingPunct="0">
              <a:spcBef>
                <a:spcPct val="0"/>
              </a:spcBef>
              <a:spcAft>
                <a:spcPct val="0"/>
              </a:spcAft>
            </a:pPr>
            <a:r>
              <a:rPr lang="fr-FR" sz="1600" b="1" dirty="0" smtClean="0">
                <a:solidFill>
                  <a:srgbClr val="000000"/>
                </a:solidFill>
                <a:latin typeface="Calibri" pitchFamily="34" charset="0"/>
                <a:ea typeface="Calibri" pitchFamily="34" charset="0"/>
                <a:cs typeface="Calibri" pitchFamily="34" charset="0"/>
              </a:rPr>
              <a:t>favorisent la formation d’ozone. </a:t>
            </a:r>
          </a:p>
          <a:p>
            <a:pPr lvl="0" algn="ctr" eaLnBrk="0" fontAlgn="base" hangingPunct="0">
              <a:spcBef>
                <a:spcPct val="0"/>
              </a:spcBef>
              <a:spcAft>
                <a:spcPct val="0"/>
              </a:spcAft>
            </a:pPr>
            <a:endParaRPr lang="fr-FR" sz="1600" b="1" dirty="0" smtClean="0">
              <a:solidFill>
                <a:srgbClr val="000000"/>
              </a:solidFill>
              <a:latin typeface="Calibri" pitchFamily="34" charset="0"/>
              <a:ea typeface="Calibri" pitchFamily="34" charset="0"/>
              <a:cs typeface="Calibri" pitchFamily="34" charset="0"/>
            </a:endParaRPr>
          </a:p>
          <a:p>
            <a:pPr lvl="0" algn="ctr" eaLnBrk="0" fontAlgn="base" hangingPunct="0">
              <a:spcBef>
                <a:spcPct val="0"/>
              </a:spcBef>
              <a:spcAft>
                <a:spcPct val="0"/>
              </a:spcAft>
            </a:pPr>
            <a:r>
              <a:rPr lang="fr-FR" sz="1600" b="1" dirty="0" smtClean="0">
                <a:solidFill>
                  <a:srgbClr val="000000"/>
                </a:solidFill>
                <a:latin typeface="Calibri" pitchFamily="34" charset="0"/>
                <a:ea typeface="Calibri" pitchFamily="34" charset="0"/>
                <a:cs typeface="Calibri" pitchFamily="34" charset="0"/>
              </a:rPr>
              <a:t>Selon les modèles de prévision, les concentrations en ozone devraient dépasser sur le département de la Moselle, le seuil d’information et de recommandation fixé à 180 </a:t>
            </a:r>
            <a:r>
              <a:rPr lang="el-GR" sz="1600" b="1" dirty="0" smtClean="0">
                <a:solidFill>
                  <a:srgbClr val="000000"/>
                </a:solidFill>
                <a:latin typeface="Calibri" pitchFamily="34" charset="0"/>
                <a:ea typeface="Calibri" pitchFamily="34" charset="0"/>
                <a:cs typeface="Calibri" pitchFamily="34" charset="0"/>
              </a:rPr>
              <a:t>μg/m3</a:t>
            </a:r>
            <a:r>
              <a:rPr lang="fr-FR" sz="1600" b="1" dirty="0" smtClean="0">
                <a:solidFill>
                  <a:srgbClr val="000000"/>
                </a:solidFill>
                <a:latin typeface="Calibri" pitchFamily="34" charset="0"/>
                <a:ea typeface="Calibri" pitchFamily="34" charset="0"/>
                <a:cs typeface="Calibri" pitchFamily="34" charset="0"/>
              </a:rPr>
              <a:t> d’air</a:t>
            </a:r>
            <a:r>
              <a:rPr lang="el-GR" sz="1600" b="1" dirty="0" smtClean="0">
                <a:solidFill>
                  <a:srgbClr val="000000"/>
                </a:solidFill>
                <a:latin typeface="Calibri" pitchFamily="34" charset="0"/>
                <a:ea typeface="Calibri" pitchFamily="34" charset="0"/>
                <a:cs typeface="Calibri" pitchFamily="34" charset="0"/>
              </a:rPr>
              <a:t>.</a:t>
            </a:r>
            <a:endParaRPr lang="fr-FR" sz="1600" b="1" dirty="0" smtClean="0">
              <a:solidFill>
                <a:prstClr val="black"/>
              </a:solidFill>
              <a:latin typeface="Arial" pitchFamily="34" charset="0"/>
              <a:cs typeface="Arial" pitchFamily="34" charset="0"/>
            </a:endParaRPr>
          </a:p>
        </p:txBody>
      </p:sp>
      <p:sp>
        <p:nvSpPr>
          <p:cNvPr id="6" name="Rectangle 5"/>
          <p:cNvSpPr/>
          <p:nvPr/>
        </p:nvSpPr>
        <p:spPr>
          <a:xfrm>
            <a:off x="1835696" y="2708920"/>
            <a:ext cx="5616624" cy="307777"/>
          </a:xfrm>
          <a:prstGeom prst="rect">
            <a:avLst/>
          </a:prstGeom>
        </p:spPr>
        <p:txBody>
          <a:bodyPr wrap="square">
            <a:spAutoFit/>
          </a:bodyPr>
          <a:lstStyle/>
          <a:p>
            <a:r>
              <a:rPr lang="fr-FR" sz="1400" b="1" dirty="0" smtClean="0">
                <a:solidFill>
                  <a:srgbClr val="FF0000"/>
                </a:solidFill>
                <a:latin typeface="Arial" pitchFamily="34" charset="0"/>
                <a:ea typeface="Calibri" pitchFamily="34" charset="0"/>
                <a:cs typeface="Arial" pitchFamily="34" charset="0"/>
              </a:rPr>
              <a:t>Les calculs donnent </a:t>
            </a:r>
            <a:r>
              <a:rPr lang="fr-FR" sz="1400" b="1" dirty="0" smtClean="0">
                <a:solidFill>
                  <a:srgbClr val="FF0000"/>
                </a:solidFill>
                <a:latin typeface="Calibri" pitchFamily="34" charset="0"/>
                <a:ea typeface="Calibri" pitchFamily="34" charset="0"/>
                <a:cs typeface="Calibri" pitchFamily="34" charset="0"/>
              </a:rPr>
              <a:t>180 </a:t>
            </a:r>
            <a:r>
              <a:rPr lang="el-GR" sz="1400" b="1" dirty="0" smtClean="0">
                <a:solidFill>
                  <a:srgbClr val="FF0000"/>
                </a:solidFill>
                <a:latin typeface="Calibri" pitchFamily="34" charset="0"/>
                <a:ea typeface="Calibri" pitchFamily="34" charset="0"/>
                <a:cs typeface="Calibri" pitchFamily="34" charset="0"/>
              </a:rPr>
              <a:t>μg/m3</a:t>
            </a:r>
            <a:r>
              <a:rPr lang="fr-FR" sz="1400" b="1" dirty="0" smtClean="0">
                <a:solidFill>
                  <a:srgbClr val="FF0000"/>
                </a:solidFill>
                <a:latin typeface="Calibri" pitchFamily="34" charset="0"/>
                <a:ea typeface="Calibri" pitchFamily="34" charset="0"/>
                <a:cs typeface="Calibri" pitchFamily="34" charset="0"/>
              </a:rPr>
              <a:t> air  = 0,15 ppm ( partie par million)</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3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03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03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03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www.cap-concours.fr/docs/cadm/images/3srh0502z.jpg"/>
          <p:cNvPicPr>
            <a:picLocks noChangeAspect="1" noChangeArrowheads="1"/>
          </p:cNvPicPr>
          <p:nvPr/>
        </p:nvPicPr>
        <p:blipFill>
          <a:blip r:embed="rId2" cstate="print"/>
          <a:srcRect l="2427" t="10756" r="1709" b="3196"/>
          <a:stretch>
            <a:fillRect/>
          </a:stretch>
        </p:blipFill>
        <p:spPr bwMode="auto">
          <a:xfrm>
            <a:off x="0" y="188640"/>
            <a:ext cx="9144000" cy="648182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39552" y="2492896"/>
            <a:ext cx="8280920" cy="19082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kumimoji="0" lang="fr-FR" sz="20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En 2008 , Direct Energie </a:t>
            </a:r>
          </a:p>
          <a:p>
            <a:pPr algn="ctr" eaLnBrk="0" fontAlgn="base" hangingPunct="0">
              <a:spcBef>
                <a:spcPct val="0"/>
              </a:spcBef>
              <a:spcAft>
                <a:spcPct val="0"/>
              </a:spcAft>
            </a:pPr>
            <a:endParaRPr kumimoji="0" lang="fr-FR" sz="200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algn="ctr" eaLnBrk="0" fontAlgn="base" hangingPunct="0">
              <a:spcBef>
                <a:spcPct val="0"/>
              </a:spcBef>
              <a:spcAft>
                <a:spcPct val="0"/>
              </a:spcAft>
            </a:pPr>
            <a:r>
              <a:rPr kumimoji="0" lang="fr-FR" sz="20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 souhaité construire une centrale de puissance 900 MW</a:t>
            </a:r>
          </a:p>
          <a:p>
            <a:pPr algn="ctr" eaLnBrk="0" fontAlgn="base" hangingPunct="0">
              <a:spcBef>
                <a:spcPct val="0"/>
              </a:spcBef>
              <a:spcAft>
                <a:spcPct val="0"/>
              </a:spcAft>
            </a:pPr>
            <a:r>
              <a:rPr kumimoji="0" lang="fr-FR" sz="20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p>
          <a:p>
            <a:pPr algn="ctr" eaLnBrk="0" fontAlgn="base" hangingPunct="0">
              <a:spcBef>
                <a:spcPct val="0"/>
              </a:spcBef>
              <a:spcAft>
                <a:spcPct val="0"/>
              </a:spcAft>
            </a:pPr>
            <a:r>
              <a:rPr lang="fr-FR" sz="2000" dirty="0" smtClean="0">
                <a:solidFill>
                  <a:srgbClr val="000000"/>
                </a:solidFill>
                <a:latin typeface="Arial" pitchFamily="34" charset="0"/>
                <a:ea typeface="Times New Roman" pitchFamily="18" charset="0"/>
                <a:cs typeface="Arial" pitchFamily="34" charset="0"/>
              </a:rPr>
              <a:t>sur le site</a:t>
            </a:r>
            <a:r>
              <a:rPr lang="fr-FR" sz="2000" dirty="0" smtClean="0">
                <a:latin typeface="Arial" pitchFamily="34" charset="0"/>
                <a:ea typeface="Calibri" pitchFamily="34" charset="0"/>
                <a:cs typeface="Arial" pitchFamily="34" charset="0"/>
              </a:rPr>
              <a:t> </a:t>
            </a:r>
            <a:r>
              <a:rPr lang="fr-FR" sz="2000" dirty="0" smtClean="0">
                <a:solidFill>
                  <a:srgbClr val="000000"/>
                </a:solidFill>
                <a:latin typeface="Arial" pitchFamily="34" charset="0"/>
                <a:ea typeface="Times New Roman" pitchFamily="18" charset="0"/>
                <a:cs typeface="Arial" pitchFamily="34" charset="0"/>
              </a:rPr>
              <a:t> </a:t>
            </a:r>
            <a:r>
              <a:rPr lang="fr-FR" sz="2000" dirty="0" err="1" smtClean="0">
                <a:solidFill>
                  <a:srgbClr val="000000"/>
                </a:solidFill>
                <a:latin typeface="Arial" pitchFamily="34" charset="0"/>
                <a:ea typeface="Times New Roman" pitchFamily="18" charset="0"/>
                <a:cs typeface="Arial" pitchFamily="34" charset="0"/>
              </a:rPr>
              <a:t>Europôle</a:t>
            </a:r>
            <a:r>
              <a:rPr lang="fr-FR" sz="2000" dirty="0" smtClean="0">
                <a:solidFill>
                  <a:srgbClr val="000000"/>
                </a:solidFill>
                <a:latin typeface="Arial" pitchFamily="34" charset="0"/>
                <a:ea typeface="Times New Roman" pitchFamily="18" charset="0"/>
                <a:cs typeface="Arial" pitchFamily="34" charset="0"/>
              </a:rPr>
              <a:t> de Sarreguemines, à </a:t>
            </a:r>
            <a:r>
              <a:rPr lang="fr-FR" sz="2000" dirty="0" err="1" smtClean="0">
                <a:solidFill>
                  <a:srgbClr val="000000"/>
                </a:solidFill>
                <a:latin typeface="Arial" pitchFamily="34" charset="0"/>
                <a:ea typeface="Times New Roman" pitchFamily="18" charset="0"/>
                <a:cs typeface="Arial" pitchFamily="34" charset="0"/>
              </a:rPr>
              <a:t>Hambach</a:t>
            </a:r>
            <a:r>
              <a:rPr lang="fr-FR" sz="2000" dirty="0" smtClean="0">
                <a:solidFill>
                  <a:srgbClr val="000000"/>
                </a:solidFill>
                <a:latin typeface="Arial" pitchFamily="34" charset="0"/>
                <a:ea typeface="Times New Roman" pitchFamily="18" charset="0"/>
                <a:cs typeface="Arial" pitchFamily="34" charset="0"/>
              </a:rPr>
              <a:t>.</a:t>
            </a:r>
            <a:endParaRPr lang="fr-FR" sz="20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539552" y="764704"/>
            <a:ext cx="1337226" cy="400110"/>
          </a:xfrm>
          <a:prstGeom prst="rect">
            <a:avLst/>
          </a:prstGeom>
        </p:spPr>
        <p:txBody>
          <a:bodyPr wrap="none">
            <a:spAutoFit/>
          </a:bodyPr>
          <a:lstStyle/>
          <a:p>
            <a:pPr lvl="0" fontAlgn="base">
              <a:spcBef>
                <a:spcPct val="0"/>
              </a:spcBef>
              <a:spcAft>
                <a:spcPct val="0"/>
              </a:spcAft>
            </a:pPr>
            <a:r>
              <a:rPr lang="fr-FR" sz="2000" b="1" u="sng" dirty="0" smtClean="0">
                <a:solidFill>
                  <a:srgbClr val="000000"/>
                </a:solidFill>
                <a:latin typeface="Arial" pitchFamily="34" charset="0"/>
                <a:ea typeface="Times New Roman" pitchFamily="18" charset="0"/>
                <a:cs typeface="Arial" pitchFamily="34" charset="0"/>
              </a:rPr>
              <a:t>Le projet.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2636912"/>
            <a:ext cx="5544616" cy="400110"/>
          </a:xfrm>
          <a:prstGeom prst="rect">
            <a:avLst/>
          </a:prstGeom>
          <a:ln>
            <a:solidFill>
              <a:srgbClr val="FF0000"/>
            </a:solidFill>
          </a:ln>
        </p:spPr>
        <p:txBody>
          <a:bodyPr wrap="square">
            <a:spAutoFit/>
          </a:bodyPr>
          <a:lstStyle/>
          <a:p>
            <a:pPr lvl="0" algn="ctr"/>
            <a:r>
              <a:rPr lang="fr-FR" sz="2000" b="1" dirty="0" smtClean="0">
                <a:solidFill>
                  <a:srgbClr val="FF0000"/>
                </a:solidFill>
                <a:latin typeface="Comic Sans MS" pitchFamily="66" charset="0"/>
              </a:rPr>
              <a:t>Quelques informations…… </a:t>
            </a:r>
            <a:endParaRPr lang="fr-FR" sz="2000" b="1" dirty="0">
              <a:solidFill>
                <a:srgbClr val="FF0000"/>
              </a:solidFill>
              <a:latin typeface="Comic Sans MS" pitchFamily="66"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188640"/>
            <a:ext cx="6912768" cy="1477328"/>
          </a:xfrm>
          <a:prstGeom prst="rect">
            <a:avLst/>
          </a:prstGeom>
          <a:noFill/>
        </p:spPr>
        <p:txBody>
          <a:bodyPr wrap="square" rtlCol="0">
            <a:spAutoFit/>
          </a:bodyPr>
          <a:lstStyle/>
          <a:p>
            <a:endParaRPr lang="fr-FR" dirty="0" smtClean="0"/>
          </a:p>
          <a:p>
            <a:r>
              <a:rPr lang="fr-FR" b="1" dirty="0" smtClean="0">
                <a:solidFill>
                  <a:srgbClr val="FF0000"/>
                </a:solidFill>
              </a:rPr>
              <a:t>RL du 27 mai 2015.</a:t>
            </a:r>
          </a:p>
          <a:p>
            <a:endParaRPr lang="fr-FR" dirty="0" smtClean="0"/>
          </a:p>
          <a:p>
            <a:r>
              <a:rPr lang="fr-FR" b="1" u="sng" dirty="0" smtClean="0"/>
              <a:t>Creutzwald: </a:t>
            </a:r>
            <a:r>
              <a:rPr lang="fr-FR" dirty="0" smtClean="0"/>
              <a:t>Caves régulièrement inondées et affaissement routier à suite à la remontée des eaux de mines</a:t>
            </a:r>
            <a:r>
              <a:rPr lang="fr-FR" b="1" dirty="0" smtClean="0">
                <a:solidFill>
                  <a:srgbClr val="0070C0"/>
                </a:solidFill>
              </a:rPr>
              <a:t>.       (Michel Chardon)</a:t>
            </a:r>
            <a:endParaRPr lang="fr-FR" b="1" dirty="0">
              <a:solidFill>
                <a:srgbClr val="0070C0"/>
              </a:solidFill>
            </a:endParaRPr>
          </a:p>
        </p:txBody>
      </p:sp>
      <p:sp>
        <p:nvSpPr>
          <p:cNvPr id="3" name="ZoneTexte 2"/>
          <p:cNvSpPr txBox="1"/>
          <p:nvPr/>
        </p:nvSpPr>
        <p:spPr>
          <a:xfrm>
            <a:off x="683568" y="1916832"/>
            <a:ext cx="8064896" cy="4247317"/>
          </a:xfrm>
          <a:prstGeom prst="rect">
            <a:avLst/>
          </a:prstGeom>
          <a:noFill/>
        </p:spPr>
        <p:txBody>
          <a:bodyPr wrap="square" rtlCol="0">
            <a:spAutoFit/>
          </a:bodyPr>
          <a:lstStyle/>
          <a:p>
            <a:endParaRPr lang="fr-FR" b="1" dirty="0" smtClean="0">
              <a:solidFill>
                <a:srgbClr val="FF0000"/>
              </a:solidFill>
            </a:endParaRPr>
          </a:p>
          <a:p>
            <a:r>
              <a:rPr lang="fr-FR" b="1" dirty="0" smtClean="0">
                <a:solidFill>
                  <a:srgbClr val="FF0000"/>
                </a:solidFill>
              </a:rPr>
              <a:t>RL du 5 juillet 2015.</a:t>
            </a:r>
          </a:p>
          <a:p>
            <a:endParaRPr lang="fr-FR" dirty="0" smtClean="0"/>
          </a:p>
          <a:p>
            <a:r>
              <a:rPr lang="fr-FR" b="1" u="sng" dirty="0" err="1" smtClean="0"/>
              <a:t>Merten</a:t>
            </a:r>
            <a:r>
              <a:rPr lang="fr-FR" dirty="0" smtClean="0"/>
              <a:t>:    Stock d’acide abandonné !</a:t>
            </a:r>
          </a:p>
          <a:p>
            <a:endParaRPr lang="fr-FR" dirty="0" smtClean="0"/>
          </a:p>
          <a:p>
            <a:endParaRPr lang="fr-FR" dirty="0" smtClean="0"/>
          </a:p>
          <a:p>
            <a:pPr algn="ctr"/>
            <a:r>
              <a:rPr lang="fr-FR" dirty="0" smtClean="0"/>
              <a:t> E n liquidation judiciaire depuis deux ans , l ’usine MIM renferme encore des quantités importes d’acide (</a:t>
            </a:r>
            <a:r>
              <a:rPr lang="fr-FR" dirty="0" err="1" smtClean="0"/>
              <a:t>qqs</a:t>
            </a:r>
            <a:r>
              <a:rPr lang="fr-FR" dirty="0" smtClean="0"/>
              <a:t> centaines de m</a:t>
            </a:r>
            <a:r>
              <a:rPr lang="fr-FR" baseline="30000" dirty="0" smtClean="0"/>
              <a:t>3</a:t>
            </a:r>
            <a:r>
              <a:rPr lang="fr-FR" dirty="0" smtClean="0"/>
              <a:t>) qui présentent un risque écologique  si déversement accidentel dans « Le </a:t>
            </a:r>
            <a:r>
              <a:rPr lang="fr-FR" dirty="0" err="1" smtClean="0"/>
              <a:t>Grosbach</a:t>
            </a:r>
            <a:r>
              <a:rPr lang="fr-FR" dirty="0" smtClean="0"/>
              <a:t> »  </a:t>
            </a:r>
          </a:p>
          <a:p>
            <a:pPr algn="ctr"/>
            <a:r>
              <a:rPr lang="fr-FR" dirty="0" smtClean="0"/>
              <a:t>qui coule à quelques mètres du site qui reste totalement insécurisé.</a:t>
            </a:r>
          </a:p>
          <a:p>
            <a:pPr algn="ctr"/>
            <a:endParaRPr lang="fr-FR" dirty="0" smtClean="0"/>
          </a:p>
          <a:p>
            <a:pPr algn="ctr"/>
            <a:r>
              <a:rPr lang="fr-FR" dirty="0" smtClean="0"/>
              <a:t>Le préfet a mis en demeure le Liquidateur en sa qualité du dernier exploitant de dépolluer le site. Celui-ci assure que cela fait d’ici </a:t>
            </a:r>
            <a:r>
              <a:rPr lang="fr-FR" dirty="0" err="1" smtClean="0"/>
              <a:t>qqs</a:t>
            </a:r>
            <a:r>
              <a:rPr lang="fr-FR" dirty="0" smtClean="0"/>
              <a:t> mois !</a:t>
            </a:r>
          </a:p>
          <a:p>
            <a:pPr algn="ctr"/>
            <a:endParaRPr lang="fr-FR" dirty="0" smtClean="0"/>
          </a:p>
          <a:p>
            <a:pPr algn="ctr"/>
            <a:r>
              <a:rPr lang="fr-FR" dirty="0" smtClean="0"/>
              <a:t>Des crédits publics seront débloqués afin d’écarter un risque écologique.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764704"/>
            <a:ext cx="8424936" cy="5355312"/>
          </a:xfrm>
          <a:prstGeom prst="rect">
            <a:avLst/>
          </a:prstGeom>
        </p:spPr>
        <p:txBody>
          <a:bodyPr wrap="square">
            <a:spAutoFit/>
          </a:bodyPr>
          <a:lstStyle/>
          <a:p>
            <a:endParaRPr lang="fr-FR" b="1" dirty="0" smtClean="0"/>
          </a:p>
          <a:p>
            <a:r>
              <a:rPr lang="fr-FR" b="1" dirty="0" smtClean="0">
                <a:solidFill>
                  <a:srgbClr val="FF0000"/>
                </a:solidFill>
              </a:rPr>
              <a:t>RL du 21 juillet 2015</a:t>
            </a:r>
          </a:p>
          <a:p>
            <a:endParaRPr lang="fr-FR" b="1" dirty="0" smtClean="0">
              <a:solidFill>
                <a:srgbClr val="FF0000"/>
              </a:solidFill>
            </a:endParaRPr>
          </a:p>
          <a:p>
            <a:r>
              <a:rPr lang="fr-FR" sz="1600" b="1" dirty="0" smtClean="0">
                <a:latin typeface="Arial" pitchFamily="34" charset="0"/>
                <a:cs typeface="Arial" pitchFamily="34" charset="0"/>
              </a:rPr>
              <a:t>La Rosselle peut respirer, .! </a:t>
            </a:r>
            <a:r>
              <a:rPr lang="fr-FR" sz="1600" b="1" dirty="0" smtClean="0">
                <a:solidFill>
                  <a:srgbClr val="0070C0"/>
                </a:solidFill>
              </a:rPr>
              <a:t>.       (Michel Kaspar)</a:t>
            </a:r>
            <a:endParaRPr lang="fr-FR" sz="1600" b="1" dirty="0" smtClean="0">
              <a:latin typeface="Arial" pitchFamily="34" charset="0"/>
              <a:cs typeface="Arial" pitchFamily="34" charset="0"/>
            </a:endParaRPr>
          </a:p>
          <a:p>
            <a:endParaRPr lang="fr-FR" sz="1600" b="1" dirty="0" smtClean="0">
              <a:latin typeface="Arial" pitchFamily="34" charset="0"/>
              <a:cs typeface="Arial" pitchFamily="34" charset="0"/>
            </a:endParaRPr>
          </a:p>
          <a:p>
            <a:pPr algn="ctr"/>
            <a:r>
              <a:rPr lang="fr-FR" sz="1600" dirty="0" smtClean="0">
                <a:latin typeface="Arial" pitchFamily="34" charset="0"/>
                <a:cs typeface="Arial" pitchFamily="34" charset="0"/>
              </a:rPr>
              <a:t>La Rosselle coule désormais à l'air libre et non plus dans une grosse canalisation,            en tout cas sur les cinq cents mètres à l'est de la zone Agora, à Saint-Avold. </a:t>
            </a:r>
          </a:p>
          <a:p>
            <a:pPr algn="ctr"/>
            <a:endParaRPr lang="fr-FR" sz="1600" dirty="0" smtClean="0">
              <a:latin typeface="Arial" pitchFamily="34" charset="0"/>
              <a:cs typeface="Arial" pitchFamily="34" charset="0"/>
            </a:endParaRPr>
          </a:p>
          <a:p>
            <a:pPr algn="ctr"/>
            <a:endParaRPr lang="fr-FR" sz="1600" dirty="0" smtClean="0">
              <a:latin typeface="Arial" pitchFamily="34" charset="0"/>
              <a:cs typeface="Arial" pitchFamily="34" charset="0"/>
            </a:endParaRPr>
          </a:p>
          <a:p>
            <a:pPr algn="ctr"/>
            <a:r>
              <a:rPr lang="fr-FR" sz="1600" dirty="0" smtClean="0">
                <a:latin typeface="Arial" pitchFamily="34" charset="0"/>
                <a:cs typeface="Arial" pitchFamily="34" charset="0"/>
              </a:rPr>
              <a:t>La Rosselle trouve sa source à </a:t>
            </a:r>
            <a:r>
              <a:rPr lang="fr-FR" sz="1600" dirty="0" err="1" smtClean="0">
                <a:latin typeface="Arial" pitchFamily="34" charset="0"/>
                <a:cs typeface="Arial" pitchFamily="34" charset="0"/>
              </a:rPr>
              <a:t>Longeville</a:t>
            </a:r>
            <a:r>
              <a:rPr lang="fr-FR" sz="1600" dirty="0" smtClean="0">
                <a:latin typeface="Arial" pitchFamily="34" charset="0"/>
                <a:cs typeface="Arial" pitchFamily="34" charset="0"/>
              </a:rPr>
              <a:t>, vient le long de la</a:t>
            </a:r>
          </a:p>
          <a:p>
            <a:pPr algn="ctr"/>
            <a:r>
              <a:rPr lang="fr-FR" sz="1600" dirty="0" smtClean="0">
                <a:latin typeface="Arial" pitchFamily="34" charset="0"/>
                <a:cs typeface="Arial" pitchFamily="34" charset="0"/>
              </a:rPr>
              <a:t>zoné Agora, coule sous Saint-Avold dans 3 km de canalisations</a:t>
            </a:r>
          </a:p>
          <a:p>
            <a:pPr algn="ctr"/>
            <a:r>
              <a:rPr lang="fr-FR" sz="1600" dirty="0" smtClean="0">
                <a:latin typeface="Arial" pitchFamily="34" charset="0"/>
                <a:cs typeface="Arial" pitchFamily="34" charset="0"/>
              </a:rPr>
              <a:t>puis refait surface à  </a:t>
            </a:r>
            <a:r>
              <a:rPr lang="fr-FR" sz="1600" dirty="0" err="1" smtClean="0">
                <a:latin typeface="Arial" pitchFamily="34" charset="0"/>
                <a:cs typeface="Arial" pitchFamily="34" charset="0"/>
              </a:rPr>
              <a:t>Macheren</a:t>
            </a:r>
            <a:r>
              <a:rPr lang="fr-FR" sz="1600" dirty="0" smtClean="0">
                <a:latin typeface="Arial" pitchFamily="34" charset="0"/>
                <a:cs typeface="Arial" pitchFamily="34" charset="0"/>
              </a:rPr>
              <a:t> puis le ruisseau traverse Hombourg-Haut, Betting, Freyming-Merlebach, </a:t>
            </a:r>
            <a:r>
              <a:rPr lang="fr-FR" sz="1600" dirty="0" err="1" smtClean="0">
                <a:latin typeface="Arial" pitchFamily="34" charset="0"/>
                <a:cs typeface="Arial" pitchFamily="34" charset="0"/>
              </a:rPr>
              <a:t>Cocheren</a:t>
            </a:r>
            <a:r>
              <a:rPr lang="fr-FR" sz="1600" dirty="0" smtClean="0">
                <a:latin typeface="Arial" pitchFamily="34" charset="0"/>
                <a:cs typeface="Arial" pitchFamily="34" charset="0"/>
              </a:rPr>
              <a:t>, </a:t>
            </a:r>
            <a:r>
              <a:rPr lang="fr-FR" sz="1600" dirty="0" err="1" smtClean="0">
                <a:latin typeface="Arial" pitchFamily="34" charset="0"/>
                <a:cs typeface="Arial" pitchFamily="34" charset="0"/>
              </a:rPr>
              <a:t>Rosbruck</a:t>
            </a:r>
            <a:r>
              <a:rPr lang="fr-FR" sz="1600" dirty="0" smtClean="0">
                <a:latin typeface="Arial" pitchFamily="34" charset="0"/>
                <a:cs typeface="Arial" pitchFamily="34" charset="0"/>
              </a:rPr>
              <a:t> ,</a:t>
            </a:r>
            <a:r>
              <a:rPr lang="fr-FR" sz="1600" dirty="0" err="1" smtClean="0">
                <a:latin typeface="Arial" pitchFamily="34" charset="0"/>
                <a:cs typeface="Arial" pitchFamily="34" charset="0"/>
              </a:rPr>
              <a:t>Morsbach</a:t>
            </a:r>
            <a:r>
              <a:rPr lang="fr-FR" sz="1600" dirty="0" smtClean="0">
                <a:latin typeface="Arial" pitchFamily="34" charset="0"/>
                <a:cs typeface="Arial" pitchFamily="34" charset="0"/>
              </a:rPr>
              <a:t> et </a:t>
            </a:r>
            <a:r>
              <a:rPr lang="fr-FR" sz="1600" dirty="0" err="1" smtClean="0">
                <a:latin typeface="Arial" pitchFamily="34" charset="0"/>
                <a:cs typeface="Arial" pitchFamily="34" charset="0"/>
              </a:rPr>
              <a:t>Petite-Roselle</a:t>
            </a:r>
            <a:r>
              <a:rPr lang="fr-FR" sz="1600" dirty="0" smtClean="0">
                <a:latin typeface="Arial" pitchFamily="34" charset="0"/>
                <a:cs typeface="Arial" pitchFamily="34" charset="0"/>
              </a:rPr>
              <a:t>                        avant de partir en Allemagne.</a:t>
            </a:r>
          </a:p>
          <a:p>
            <a:pPr algn="ctr"/>
            <a:endParaRPr lang="fr-FR" sz="1600" dirty="0" smtClean="0">
              <a:latin typeface="Arial" pitchFamily="34" charset="0"/>
              <a:cs typeface="Arial" pitchFamily="34" charset="0"/>
            </a:endParaRPr>
          </a:p>
          <a:p>
            <a:pPr algn="ctr"/>
            <a:r>
              <a:rPr lang="fr-FR" sz="1600" dirty="0" smtClean="0"/>
              <a:t> </a:t>
            </a:r>
            <a:r>
              <a:rPr lang="fr-FR" sz="1600" dirty="0" smtClean="0">
                <a:latin typeface="Arial" pitchFamily="34" charset="0"/>
                <a:cs typeface="Arial" pitchFamily="34" charset="0"/>
              </a:rPr>
              <a:t>Pour redonner un aspect naturel à la Rosselle, les agents techniques ont recréé des</a:t>
            </a:r>
          </a:p>
          <a:p>
            <a:pPr algn="ctr"/>
            <a:r>
              <a:rPr lang="fr-FR" sz="1600" dirty="0" smtClean="0">
                <a:latin typeface="Arial" pitchFamily="34" charset="0"/>
                <a:cs typeface="Arial" pitchFamily="34" charset="0"/>
              </a:rPr>
              <a:t>sinuosités, parsemé le fond du creuset de galets pour éviter</a:t>
            </a:r>
          </a:p>
          <a:p>
            <a:pPr algn="ctr"/>
            <a:r>
              <a:rPr lang="fr-FR" sz="1600" dirty="0" smtClean="0">
                <a:latin typeface="Arial" pitchFamily="34" charset="0"/>
                <a:cs typeface="Arial" pitchFamily="34" charset="0"/>
              </a:rPr>
              <a:t>des ravinements trop importants en cas d'orage,</a:t>
            </a:r>
          </a:p>
          <a:p>
            <a:pPr algn="ctr"/>
            <a:endParaRPr lang="fr-FR" sz="1600" dirty="0" smtClean="0">
              <a:latin typeface="Arial" pitchFamily="34" charset="0"/>
              <a:cs typeface="Arial" pitchFamily="34" charset="0"/>
            </a:endParaRPr>
          </a:p>
          <a:p>
            <a:pPr algn="ctr"/>
            <a:r>
              <a:rPr lang="fr-FR" sz="1600" dirty="0" smtClean="0">
                <a:latin typeface="Arial" pitchFamily="34" charset="0"/>
                <a:cs typeface="Arial" pitchFamily="34" charset="0"/>
              </a:rPr>
              <a:t>Retour au visuel toujours avec la création de pièges à eau pour faire revivre</a:t>
            </a:r>
          </a:p>
          <a:p>
            <a:pPr algn="ctr"/>
            <a:r>
              <a:rPr lang="fr-FR" sz="1600" dirty="0" smtClean="0">
                <a:latin typeface="Arial" pitchFamily="34" charset="0"/>
                <a:cs typeface="Arial" pitchFamily="34" charset="0"/>
              </a:rPr>
              <a:t>tout ce qui se trouve à proximité d'un ruisseau: faune comme flore.</a:t>
            </a:r>
            <a:endParaRPr lang="fr-FR" sz="16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6" end="1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16632"/>
            <a:ext cx="8712968" cy="1200329"/>
          </a:xfrm>
          <a:prstGeom prst="rect">
            <a:avLst/>
          </a:prstGeom>
        </p:spPr>
        <p:txBody>
          <a:bodyPr wrap="square">
            <a:spAutoFit/>
          </a:bodyPr>
          <a:lstStyle/>
          <a:p>
            <a:r>
              <a:rPr lang="fr-FR" b="1" dirty="0" smtClean="0">
                <a:solidFill>
                  <a:srgbClr val="FF0000"/>
                </a:solidFill>
              </a:rPr>
              <a:t>Juillet 2015</a:t>
            </a:r>
          </a:p>
          <a:p>
            <a:r>
              <a:rPr lang="fr-FR" b="1" dirty="0" smtClean="0"/>
              <a:t>HOMBOURG HAUT -Site de la </a:t>
            </a:r>
            <a:r>
              <a:rPr lang="fr-FR" b="1" dirty="0" err="1" smtClean="0"/>
              <a:t>Papiermühle</a:t>
            </a:r>
            <a:r>
              <a:rPr lang="fr-FR" b="1" dirty="0" smtClean="0"/>
              <a:t>  : </a:t>
            </a:r>
            <a:r>
              <a:rPr lang="fr-FR" b="1" dirty="0" smtClean="0">
                <a:solidFill>
                  <a:srgbClr val="0070C0"/>
                </a:solidFill>
              </a:rPr>
              <a:t>.       (Arsène Hector)</a:t>
            </a:r>
            <a:endParaRPr lang="fr-FR" i="1" dirty="0" smtClean="0"/>
          </a:p>
          <a:p>
            <a:r>
              <a:rPr lang="fr-FR" dirty="0" smtClean="0"/>
              <a:t>Stockage de plaques fibrociment  </a:t>
            </a:r>
            <a:r>
              <a:rPr lang="fr-FR" u="sng" dirty="0" smtClean="0">
                <a:solidFill>
                  <a:srgbClr val="FF0000"/>
                </a:solidFill>
              </a:rPr>
              <a:t>contenant de l’amiante </a:t>
            </a:r>
            <a:r>
              <a:rPr lang="fr-FR" dirty="0" smtClean="0"/>
              <a:t>sur le site de la SAREC en périmètre rapproché de captage d'eau  .</a:t>
            </a:r>
            <a:endParaRPr lang="fr-FR" dirty="0"/>
          </a:p>
        </p:txBody>
      </p:sp>
      <p:pic>
        <p:nvPicPr>
          <p:cNvPr id="4" name="Image 3" descr="C:\Users\jean-marie BONNETIER\AppData\Local\Microsoft\Windows\Temporary Internet Files\Content.Word\DSC01473.jpg"/>
          <p:cNvPicPr/>
          <p:nvPr/>
        </p:nvPicPr>
        <p:blipFill>
          <a:blip r:embed="rId2" cstate="print"/>
          <a:srcRect/>
          <a:stretch>
            <a:fillRect/>
          </a:stretch>
        </p:blipFill>
        <p:spPr bwMode="auto">
          <a:xfrm>
            <a:off x="0" y="1340768"/>
            <a:ext cx="9144000" cy="551723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pic>
        <p:nvPicPr>
          <p:cNvPr id="5" name="Image 4" descr="C:\Users\jean-marie BONNETIER\AppData\Local\Microsoft\Windows\Temporary Internet Files\Content.Word\DSC01470.jpg"/>
          <p:cNvPicPr/>
          <p:nvPr/>
        </p:nvPicPr>
        <p:blipFill>
          <a:blip r:embed="rId2" cstate="print"/>
          <a:srcRect/>
          <a:stretch>
            <a:fillRect/>
          </a:stretch>
        </p:blipFill>
        <p:spPr bwMode="auto">
          <a:xfrm>
            <a:off x="0" y="836712"/>
            <a:ext cx="9144000" cy="5517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Users\jean-marie BONNETIER\AppData\Local\Microsoft\Windows\Temporary Internet Files\Content.Word\DSC01471.jpg"/>
          <p:cNvPicPr/>
          <p:nvPr/>
        </p:nvPicPr>
        <p:blipFill>
          <a:blip r:embed="rId2" cstate="print"/>
          <a:srcRect/>
          <a:stretch>
            <a:fillRect/>
          </a:stretch>
        </p:blipFill>
        <p:spPr bwMode="auto">
          <a:xfrm>
            <a:off x="0" y="548680"/>
            <a:ext cx="9144000" cy="5517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1412776"/>
            <a:ext cx="8352928" cy="3970318"/>
          </a:xfrm>
          <a:prstGeom prst="rect">
            <a:avLst/>
          </a:prstGeom>
        </p:spPr>
        <p:txBody>
          <a:bodyPr wrap="square">
            <a:spAutoFit/>
          </a:bodyPr>
          <a:lstStyle/>
          <a:p>
            <a:pPr algn="ctr"/>
            <a:r>
              <a:rPr lang="fr-FR" dirty="0" smtClean="0"/>
              <a:t>La société SAREC a exploité des ateliers de travail des métaux, chaudronnerie et application de peinture sur le site de la </a:t>
            </a:r>
            <a:r>
              <a:rPr lang="fr-FR" dirty="0" err="1" smtClean="0"/>
              <a:t>Papiermühle</a:t>
            </a:r>
            <a:r>
              <a:rPr lang="fr-FR" dirty="0" smtClean="0"/>
              <a:t> à HOMBOURG HAUT.</a:t>
            </a:r>
          </a:p>
          <a:p>
            <a:pPr algn="ctr"/>
            <a:r>
              <a:rPr lang="fr-FR" dirty="0" smtClean="0"/>
              <a:t/>
            </a:r>
            <a:br>
              <a:rPr lang="fr-FR" dirty="0" smtClean="0"/>
            </a:br>
            <a:r>
              <a:rPr lang="fr-FR" dirty="0" smtClean="0"/>
              <a:t/>
            </a:r>
            <a:br>
              <a:rPr lang="fr-FR" dirty="0" smtClean="0"/>
            </a:br>
            <a:r>
              <a:rPr lang="fr-FR" dirty="0" smtClean="0"/>
              <a:t>Ces activités ont fait l'objet d'une cessation d'activité en bonne et due forme en 2004. </a:t>
            </a:r>
          </a:p>
          <a:p>
            <a:pPr algn="ctr"/>
            <a:r>
              <a:rPr lang="fr-FR" dirty="0" smtClean="0"/>
              <a:t/>
            </a:r>
            <a:br>
              <a:rPr lang="fr-FR" dirty="0" smtClean="0"/>
            </a:br>
            <a:r>
              <a:rPr lang="fr-FR" b="1" dirty="0" smtClean="0">
                <a:solidFill>
                  <a:srgbClr val="FF0000"/>
                </a:solidFill>
              </a:rPr>
              <a:t>Ce site a fait l'objet de plusieurs visites de l'inspection depuis  et qui n'ont pas mis en évidence de déchets stockés sur l'ancien site SAREC mais à proximité.</a:t>
            </a:r>
          </a:p>
          <a:p>
            <a:pPr algn="ctr"/>
            <a:r>
              <a:rPr lang="fr-FR" dirty="0" smtClean="0"/>
              <a:t/>
            </a:r>
            <a:br>
              <a:rPr lang="fr-FR" dirty="0" smtClean="0"/>
            </a:br>
            <a:r>
              <a:rPr lang="fr-FR" dirty="0" smtClean="0"/>
              <a:t>Dans ce cas, la police applicable en matière de déchets sur le site de la </a:t>
            </a:r>
            <a:r>
              <a:rPr lang="fr-FR" dirty="0" err="1" smtClean="0"/>
              <a:t>Papiermühle</a:t>
            </a:r>
            <a:r>
              <a:rPr lang="fr-FR" dirty="0" smtClean="0"/>
              <a:t> depuis la sortie du champ ICPE de la société SAREC </a:t>
            </a:r>
          </a:p>
          <a:p>
            <a:pPr algn="ctr"/>
            <a:r>
              <a:rPr lang="fr-FR" b="1" dirty="0" smtClean="0">
                <a:solidFill>
                  <a:srgbClr val="FF0000"/>
                </a:solidFill>
              </a:rPr>
              <a:t>relève de la Police du Maire conformément aux dispositions du Code Général des Collectivités Territoriales</a:t>
            </a:r>
            <a:r>
              <a:rPr lang="fr-FR" dirty="0" smtClean="0"/>
              <a:t>. </a:t>
            </a:r>
            <a:br>
              <a:rPr lang="fr-FR" dirty="0" smtClean="0"/>
            </a:br>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179512" y="404664"/>
            <a:ext cx="8352928" cy="5909310"/>
          </a:xfrm>
          <a:prstGeom prst="rect">
            <a:avLst/>
          </a:prstGeom>
        </p:spPr>
        <p:txBody>
          <a:bodyPr wrap="square">
            <a:spAutoFit/>
          </a:bodyPr>
          <a:lstStyle/>
          <a:p>
            <a:pPr algn="ctr"/>
            <a:r>
              <a:rPr lang="fr-FR" dirty="0" smtClean="0"/>
              <a:t>La société SAREC a exploité des ateliers de travail des métaux, chaudronnerie et application de peinture sur le site de la </a:t>
            </a:r>
            <a:r>
              <a:rPr lang="fr-FR" dirty="0" err="1" smtClean="0"/>
              <a:t>Papiermühle</a:t>
            </a:r>
            <a:r>
              <a:rPr lang="fr-FR" dirty="0" smtClean="0"/>
              <a:t> à HOMBOURG HAUT.</a:t>
            </a:r>
          </a:p>
          <a:p>
            <a:pPr algn="ctr"/>
            <a:r>
              <a:rPr lang="fr-FR" dirty="0" smtClean="0"/>
              <a:t/>
            </a:r>
            <a:br>
              <a:rPr lang="fr-FR" dirty="0" smtClean="0"/>
            </a:br>
            <a:r>
              <a:rPr lang="fr-FR" dirty="0" smtClean="0"/>
              <a:t>Ces activités, soumises au régime de la déclaration  des Installations Classées pour la Protection de l’Environnement (ICPE), ont fait l’objet de récépissés successifs.</a:t>
            </a:r>
          </a:p>
          <a:p>
            <a:pPr algn="ctr"/>
            <a:r>
              <a:rPr lang="fr-FR" dirty="0" smtClean="0"/>
              <a:t>(attestations de dépôts)</a:t>
            </a:r>
          </a:p>
          <a:p>
            <a:pPr algn="ctr"/>
            <a:r>
              <a:rPr lang="fr-FR" dirty="0" smtClean="0"/>
              <a:t/>
            </a:r>
            <a:br>
              <a:rPr lang="fr-FR" dirty="0" smtClean="0"/>
            </a:br>
            <a:r>
              <a:rPr lang="fr-FR" dirty="0" smtClean="0"/>
              <a:t>Ces activités ont fait l'objet d'une cessation d'activité en bonne et due forme en 2004. </a:t>
            </a:r>
          </a:p>
          <a:p>
            <a:pPr algn="ctr"/>
            <a:endParaRPr lang="fr-FR" dirty="0" smtClean="0"/>
          </a:p>
          <a:p>
            <a:pPr algn="ctr"/>
            <a:r>
              <a:rPr lang="fr-FR" dirty="0" smtClean="0"/>
              <a:t>Suite à une inspection des installations en juillet 2004, Il a été délivré à l'exploitant par Monsieur le Préfet, un récépissé sans frais de la notification de cessation d’activité, conformément aux dispositions de l’article 34-1 du décret n° 77-1133 alors en vigueur.</a:t>
            </a:r>
          </a:p>
          <a:p>
            <a:pPr algn="ctr"/>
            <a:r>
              <a:rPr lang="fr-FR" dirty="0" smtClean="0"/>
              <a:t/>
            </a:r>
            <a:br>
              <a:rPr lang="fr-FR" dirty="0" smtClean="0"/>
            </a:br>
            <a:r>
              <a:rPr lang="fr-FR" b="1" dirty="0" smtClean="0">
                <a:solidFill>
                  <a:srgbClr val="FF0000"/>
                </a:solidFill>
              </a:rPr>
              <a:t>Ce site a fait l'objet de plusieurs visites de l'inspection depuis  et qui n'ont pas mis en évidence de déchets stockés sur l'ancien site SAREC mais à proximité.</a:t>
            </a:r>
          </a:p>
          <a:p>
            <a:pPr algn="ctr"/>
            <a:r>
              <a:rPr lang="fr-FR" dirty="0" smtClean="0"/>
              <a:t/>
            </a:r>
            <a:br>
              <a:rPr lang="fr-FR" dirty="0" smtClean="0"/>
            </a:br>
            <a:r>
              <a:rPr lang="fr-FR" dirty="0" smtClean="0"/>
              <a:t>Dans ce cas, la police applicable en matière de déchets sur le site de la </a:t>
            </a:r>
            <a:r>
              <a:rPr lang="fr-FR" dirty="0" err="1" smtClean="0"/>
              <a:t>Papiermühle</a:t>
            </a:r>
            <a:r>
              <a:rPr lang="fr-FR" dirty="0" smtClean="0"/>
              <a:t> depuis la sortie du champ ICPE de la société SAREC </a:t>
            </a:r>
          </a:p>
          <a:p>
            <a:pPr algn="ctr"/>
            <a:r>
              <a:rPr lang="fr-FR" b="1" dirty="0" smtClean="0">
                <a:solidFill>
                  <a:srgbClr val="FF0000"/>
                </a:solidFill>
              </a:rPr>
              <a:t>relève de la Police du Maire conformément aux dispositions du Code Général des Collectivités Territoriales</a:t>
            </a:r>
            <a:r>
              <a:rPr lang="fr-FR" dirty="0" smtClean="0"/>
              <a:t>. </a:t>
            </a:r>
            <a:br>
              <a:rPr lang="fr-FR" dirty="0" smtClean="0"/>
            </a:br>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1124744"/>
            <a:ext cx="7056784" cy="369332"/>
          </a:xfrm>
          <a:prstGeom prst="rect">
            <a:avLst/>
          </a:prstGeom>
        </p:spPr>
        <p:txBody>
          <a:bodyPr wrap="square">
            <a:spAutoFit/>
          </a:bodyPr>
          <a:lstStyle/>
          <a:p>
            <a:r>
              <a:rPr lang="fr-FR" dirty="0" smtClean="0"/>
              <a:t>Ce sont des </a:t>
            </a:r>
            <a:r>
              <a:rPr lang="fr-FR" dirty="0" smtClean="0">
                <a:hlinkClick r:id="rId2" tooltip="Silicate"/>
              </a:rPr>
              <a:t>silicates</a:t>
            </a:r>
            <a:r>
              <a:rPr lang="fr-FR" dirty="0" smtClean="0"/>
              <a:t> magnésiens Mg</a:t>
            </a:r>
            <a:r>
              <a:rPr lang="fr-FR" baseline="-25000" dirty="0" smtClean="0"/>
              <a:t>3</a:t>
            </a:r>
            <a:r>
              <a:rPr lang="fr-FR" dirty="0" smtClean="0"/>
              <a:t>SiO</a:t>
            </a:r>
            <a:r>
              <a:rPr lang="fr-FR" baseline="-25000" dirty="0" smtClean="0"/>
              <a:t>5</a:t>
            </a:r>
            <a:r>
              <a:rPr lang="fr-FR" dirty="0" smtClean="0"/>
              <a:t>(OH)</a:t>
            </a:r>
            <a:r>
              <a:rPr lang="fr-FR" baseline="-25000" dirty="0" smtClean="0"/>
              <a:t>4</a:t>
            </a:r>
            <a:r>
              <a:rPr lang="fr-FR" dirty="0" smtClean="0"/>
              <a:t>ou calciques . </a:t>
            </a:r>
            <a:endParaRPr lang="fr-FR" dirty="0"/>
          </a:p>
        </p:txBody>
      </p:sp>
      <p:sp>
        <p:nvSpPr>
          <p:cNvPr id="5" name="Rectangle 4"/>
          <p:cNvSpPr/>
          <p:nvPr/>
        </p:nvSpPr>
        <p:spPr>
          <a:xfrm>
            <a:off x="323528" y="692696"/>
            <a:ext cx="8091126" cy="369332"/>
          </a:xfrm>
          <a:prstGeom prst="rect">
            <a:avLst/>
          </a:prstGeom>
        </p:spPr>
        <p:txBody>
          <a:bodyPr wrap="none">
            <a:spAutoFit/>
          </a:bodyPr>
          <a:lstStyle/>
          <a:p>
            <a:r>
              <a:rPr lang="fr-FR" dirty="0" smtClean="0"/>
              <a:t>L'amiante est un produit minéral  naturel  à texture fibreuse exploité dans des </a:t>
            </a:r>
            <a:r>
              <a:rPr lang="fr-FR" dirty="0" smtClean="0">
                <a:hlinkClick r:id="rId3" tooltip="Mine (gisement)"/>
              </a:rPr>
              <a:t>mines</a:t>
            </a:r>
            <a:r>
              <a:rPr lang="fr-FR" dirty="0" smtClean="0"/>
              <a:t>,</a:t>
            </a:r>
            <a:endParaRPr lang="fr-FR" dirty="0"/>
          </a:p>
        </p:txBody>
      </p:sp>
      <p:sp>
        <p:nvSpPr>
          <p:cNvPr id="6" name="ZoneTexte 5"/>
          <p:cNvSpPr txBox="1"/>
          <p:nvPr/>
        </p:nvSpPr>
        <p:spPr>
          <a:xfrm>
            <a:off x="2555776" y="332656"/>
            <a:ext cx="2808312" cy="369332"/>
          </a:xfrm>
          <a:prstGeom prst="rect">
            <a:avLst/>
          </a:prstGeom>
          <a:noFill/>
        </p:spPr>
        <p:txBody>
          <a:bodyPr wrap="square" rtlCol="0">
            <a:spAutoFit/>
          </a:bodyPr>
          <a:lstStyle/>
          <a:p>
            <a:r>
              <a:rPr lang="fr-FR" b="1" dirty="0" smtClean="0">
                <a:solidFill>
                  <a:srgbClr val="FF0000"/>
                </a:solidFill>
              </a:rPr>
              <a:t>Qu’est ce que  l’amiante?</a:t>
            </a:r>
            <a:endParaRPr lang="fr-FR" b="1" dirty="0">
              <a:solidFill>
                <a:srgbClr val="FF0000"/>
              </a:solidFill>
            </a:endParaRPr>
          </a:p>
        </p:txBody>
      </p:sp>
      <p:sp>
        <p:nvSpPr>
          <p:cNvPr id="8" name="Rectangle 7"/>
          <p:cNvSpPr/>
          <p:nvPr/>
        </p:nvSpPr>
        <p:spPr>
          <a:xfrm>
            <a:off x="179512" y="1628800"/>
            <a:ext cx="8820472" cy="923330"/>
          </a:xfrm>
          <a:prstGeom prst="rect">
            <a:avLst/>
          </a:prstGeom>
        </p:spPr>
        <p:txBody>
          <a:bodyPr wrap="square">
            <a:spAutoFit/>
          </a:bodyPr>
          <a:lstStyle/>
          <a:p>
            <a:pPr algn="ctr"/>
            <a:r>
              <a:rPr lang="fr-FR" dirty="0" smtClean="0"/>
              <a:t>Il a été massivement utilisé dans les bâtiments pour ses propriétés </a:t>
            </a:r>
            <a:r>
              <a:rPr lang="fr-FR" dirty="0" smtClean="0">
                <a:hlinkClick r:id="rId4" tooltip="Ignifuge"/>
              </a:rPr>
              <a:t>ignifuges</a:t>
            </a:r>
            <a:r>
              <a:rPr lang="fr-FR" dirty="0" smtClean="0"/>
              <a:t> </a:t>
            </a:r>
          </a:p>
          <a:p>
            <a:pPr algn="ctr"/>
            <a:r>
              <a:rPr lang="fr-FR" dirty="0" smtClean="0"/>
              <a:t>(sa résistance à la chaleur, au feu) , isolantes, sa flexibilité, sa résistance à la tension et parfois pour sa résistance aux produits chimiques, aux agressions électriques ..etc.</a:t>
            </a:r>
            <a:endParaRPr lang="fr-FR" dirty="0"/>
          </a:p>
        </p:txBody>
      </p:sp>
      <p:sp>
        <p:nvSpPr>
          <p:cNvPr id="12" name="Rectangle 11"/>
          <p:cNvSpPr/>
          <p:nvPr/>
        </p:nvSpPr>
        <p:spPr>
          <a:xfrm>
            <a:off x="539552" y="2887682"/>
            <a:ext cx="7848872" cy="2585323"/>
          </a:xfrm>
          <a:prstGeom prst="rect">
            <a:avLst/>
          </a:prstGeom>
        </p:spPr>
        <p:txBody>
          <a:bodyPr wrap="square">
            <a:spAutoFit/>
          </a:bodyPr>
          <a:lstStyle/>
          <a:p>
            <a:pPr algn="ctr"/>
            <a:r>
              <a:rPr lang="fr-FR" dirty="0" smtClean="0"/>
              <a:t>L’</a:t>
            </a:r>
            <a:r>
              <a:rPr lang="fr-FR" b="1" dirty="0" smtClean="0"/>
              <a:t>amiante-ciment</a:t>
            </a:r>
            <a:r>
              <a:rPr lang="fr-FR" dirty="0" smtClean="0"/>
              <a:t>, ou </a:t>
            </a:r>
            <a:r>
              <a:rPr lang="fr-FR" b="1" dirty="0" smtClean="0"/>
              <a:t>ciment-amiante</a:t>
            </a:r>
            <a:r>
              <a:rPr lang="fr-FR" dirty="0" smtClean="0"/>
              <a:t> ou encore </a:t>
            </a:r>
            <a:r>
              <a:rPr lang="fr-FR" b="1" dirty="0" smtClean="0"/>
              <a:t>fibrociment à l'amiante </a:t>
            </a:r>
          </a:p>
          <a:p>
            <a:pPr algn="ctr"/>
            <a:r>
              <a:rPr lang="fr-FR" dirty="0" smtClean="0"/>
              <a:t>est un matériau constitué d'un complexe de fibres d'amiante dispersées dans un liant qui est du ciment. </a:t>
            </a:r>
          </a:p>
          <a:p>
            <a:pPr algn="ctr"/>
            <a:endParaRPr lang="fr-FR" dirty="0" smtClean="0"/>
          </a:p>
          <a:p>
            <a:pPr algn="ctr"/>
            <a:r>
              <a:rPr lang="fr-FR" dirty="0" smtClean="0"/>
              <a:t>Il a servi à produire des plaques, dalles, murs </a:t>
            </a:r>
            <a:r>
              <a:rPr lang="fr-FR" dirty="0" err="1" smtClean="0"/>
              <a:t>anti-bruit</a:t>
            </a:r>
            <a:r>
              <a:rPr lang="fr-FR" dirty="0" smtClean="0"/>
              <a:t> (au Canada), tôle-ondulées de couverture, tuiles, tuyaux servant au drainage pluvial ou d'aqueduc, tuyaux d'évacuation de conduits de cheminées, etc.</a:t>
            </a:r>
          </a:p>
          <a:p>
            <a:pPr algn="ctr"/>
            <a:endParaRPr lang="fr-FR" dirty="0" smtClean="0"/>
          </a:p>
          <a:p>
            <a:pPr algn="ctr"/>
            <a:r>
              <a:rPr lang="fr-FR" dirty="0" smtClean="0"/>
              <a:t>Les deux principaux producteurs français étaient le </a:t>
            </a:r>
            <a:r>
              <a:rPr lang="fr-FR" dirty="0" smtClean="0">
                <a:hlinkClick r:id="rId5" tooltip="Groupe Eternit"/>
              </a:rPr>
              <a:t>groupe </a:t>
            </a:r>
            <a:r>
              <a:rPr lang="fr-FR" dirty="0" err="1" smtClean="0">
                <a:hlinkClick r:id="rId5" tooltip="Groupe Eternit"/>
              </a:rPr>
              <a:t>Eternit</a:t>
            </a:r>
            <a:r>
              <a:rPr lang="fr-FR" dirty="0" smtClean="0"/>
              <a:t> et </a:t>
            </a:r>
            <a:r>
              <a:rPr lang="fr-FR" dirty="0" smtClean="0">
                <a:hlinkClick r:id="rId6" tooltip="Saint-Gobain"/>
              </a:rPr>
              <a:t>Saint-Gobain</a:t>
            </a:r>
            <a:r>
              <a:rPr lang="fr-FR" dirty="0" smtClean="0"/>
              <a: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420888"/>
            <a:ext cx="8748464" cy="1477328"/>
          </a:xfrm>
          <a:prstGeom prst="rect">
            <a:avLst/>
          </a:prstGeom>
        </p:spPr>
        <p:txBody>
          <a:bodyPr wrap="square">
            <a:spAutoFit/>
          </a:bodyPr>
          <a:lstStyle/>
          <a:p>
            <a:pPr algn="ctr"/>
            <a:r>
              <a:rPr lang="fr-FR" b="1" dirty="0" smtClean="0">
                <a:solidFill>
                  <a:srgbClr val="FF0000"/>
                </a:solidFill>
              </a:rPr>
              <a:t>Ce matériau est toxique: </a:t>
            </a:r>
          </a:p>
          <a:p>
            <a:pPr algn="ctr"/>
            <a:r>
              <a:rPr lang="fr-FR" b="1" dirty="0" smtClean="0">
                <a:solidFill>
                  <a:srgbClr val="FF0000"/>
                </a:solidFill>
              </a:rPr>
              <a:t>L'inhalation de fibres d'amiante est à l'origine</a:t>
            </a:r>
          </a:p>
          <a:p>
            <a:pPr algn="ctr"/>
            <a:r>
              <a:rPr lang="fr-FR" b="1" dirty="0" smtClean="0">
                <a:solidFill>
                  <a:srgbClr val="FF0000"/>
                </a:solidFill>
              </a:rPr>
              <a:t> de </a:t>
            </a:r>
            <a:r>
              <a:rPr lang="fr-FR" b="1" u="sng" dirty="0" smtClean="0">
                <a:solidFill>
                  <a:srgbClr val="FF0000"/>
                </a:solidFill>
              </a:rPr>
              <a:t>fibrose pulmonaire</a:t>
            </a:r>
            <a:r>
              <a:rPr lang="fr-FR" b="1" dirty="0" smtClean="0">
                <a:solidFill>
                  <a:srgbClr val="FF0000"/>
                </a:solidFill>
              </a:rPr>
              <a:t> ; de </a:t>
            </a:r>
            <a:r>
              <a:rPr lang="fr-FR" b="1" u="sng" dirty="0" smtClean="0">
                <a:solidFill>
                  <a:srgbClr val="FF0000"/>
                </a:solidFill>
              </a:rPr>
              <a:t>cancers broncho-pulmonaires</a:t>
            </a:r>
            <a:r>
              <a:rPr lang="fr-FR" b="1" dirty="0" smtClean="0">
                <a:solidFill>
                  <a:srgbClr val="FF0000"/>
                </a:solidFill>
              </a:rPr>
              <a:t>, ainsi que de </a:t>
            </a:r>
            <a:r>
              <a:rPr lang="fr-FR" b="1" u="sng" dirty="0" smtClean="0">
                <a:solidFill>
                  <a:srgbClr val="FF0000"/>
                </a:solidFill>
              </a:rPr>
              <a:t>cancers de la plèvre </a:t>
            </a:r>
            <a:r>
              <a:rPr lang="fr-FR" b="1" dirty="0" smtClean="0">
                <a:solidFill>
                  <a:srgbClr val="FF0000"/>
                </a:solidFill>
              </a:rPr>
              <a:t>(espace  contenant un liquide situé entre les poumons et la paroi thoracique )</a:t>
            </a:r>
          </a:p>
          <a:p>
            <a:pPr algn="ctr"/>
            <a:r>
              <a:rPr lang="fr-FR" b="1" dirty="0" smtClean="0">
                <a:solidFill>
                  <a:srgbClr val="FF0000"/>
                </a:solidFill>
              </a:rPr>
              <a:t> et de cancers des voies digestives.</a:t>
            </a:r>
            <a:endParaRPr lang="fr-FR" b="1" dirty="0">
              <a:solidFill>
                <a:srgbClr val="FF0000"/>
              </a:solidFill>
            </a:endParaRPr>
          </a:p>
        </p:txBody>
      </p:sp>
      <p:sp>
        <p:nvSpPr>
          <p:cNvPr id="3" name="Rectangle 2"/>
          <p:cNvSpPr/>
          <p:nvPr/>
        </p:nvSpPr>
        <p:spPr>
          <a:xfrm>
            <a:off x="0" y="4005064"/>
            <a:ext cx="8964488" cy="2092881"/>
          </a:xfrm>
          <a:prstGeom prst="rect">
            <a:avLst/>
          </a:prstGeom>
        </p:spPr>
        <p:txBody>
          <a:bodyPr wrap="square">
            <a:spAutoFit/>
          </a:bodyPr>
          <a:lstStyle/>
          <a:p>
            <a:pPr algn="ctr"/>
            <a:r>
              <a:rPr lang="fr-FR" dirty="0" smtClean="0"/>
              <a:t>Les </a:t>
            </a:r>
            <a:r>
              <a:rPr lang="fr-FR" dirty="0" smtClean="0"/>
              <a:t>caractéristiques physico-chimiques de l'amiante, associées à une capacité à se fractionner</a:t>
            </a:r>
          </a:p>
          <a:p>
            <a:pPr algn="ctr"/>
            <a:r>
              <a:rPr lang="fr-FR" dirty="0" smtClean="0"/>
              <a:t> en particules microscopiques( de 0,001 à 0,30mm) pour atteindre les </a:t>
            </a:r>
            <a:r>
              <a:rPr lang="fr-FR" dirty="0" smtClean="0">
                <a:hlinkClick r:id="rId2" tooltip="Alvéole (anatomie)"/>
              </a:rPr>
              <a:t>alvéoles</a:t>
            </a:r>
            <a:r>
              <a:rPr lang="fr-FR" dirty="0" smtClean="0"/>
              <a:t> pulmonaires, </a:t>
            </a:r>
          </a:p>
          <a:p>
            <a:pPr algn="ctr"/>
            <a:r>
              <a:rPr lang="fr-FR" dirty="0" smtClean="0"/>
              <a:t>et même migrer jusqu’à la </a:t>
            </a:r>
            <a:r>
              <a:rPr lang="fr-FR" dirty="0" smtClean="0">
                <a:hlinkClick r:id="rId3" tooltip="Plèvre"/>
              </a:rPr>
              <a:t>plèvre</a:t>
            </a:r>
            <a:r>
              <a:rPr lang="fr-FR" dirty="0" smtClean="0"/>
              <a:t>(0,001mm), font que l’inhalation importante de particules d’amiante est dangereuse. </a:t>
            </a:r>
            <a:endParaRPr lang="fr-FR" dirty="0" smtClean="0"/>
          </a:p>
          <a:p>
            <a:pPr algn="ctr"/>
            <a:endParaRPr lang="fr-FR" dirty="0" smtClean="0"/>
          </a:p>
          <a:p>
            <a:pPr algn="ctr"/>
            <a:r>
              <a:rPr lang="fr-FR" sz="2000" b="1" dirty="0" smtClean="0">
                <a:solidFill>
                  <a:srgbClr val="FF0000"/>
                </a:solidFill>
              </a:rPr>
              <a:t>Les </a:t>
            </a:r>
            <a:r>
              <a:rPr lang="fr-FR" sz="2000" b="1" dirty="0" smtClean="0">
                <a:solidFill>
                  <a:srgbClr val="FF0000"/>
                </a:solidFill>
              </a:rPr>
              <a:t>pathologies peuvent se déclarer jusqu’à plus de cinquante ans </a:t>
            </a:r>
          </a:p>
          <a:p>
            <a:pPr algn="ctr"/>
            <a:r>
              <a:rPr lang="fr-FR" sz="2000" b="1" dirty="0" smtClean="0">
                <a:solidFill>
                  <a:srgbClr val="FF0000"/>
                </a:solidFill>
              </a:rPr>
              <a:t>après les premières expositions aux fibres d’amiante. </a:t>
            </a:r>
            <a:endParaRPr lang="fr-FR" sz="2000" b="1" dirty="0">
              <a:solidFill>
                <a:srgbClr val="FF0000"/>
              </a:solidFill>
            </a:endParaRPr>
          </a:p>
        </p:txBody>
      </p:sp>
      <p:sp>
        <p:nvSpPr>
          <p:cNvPr id="4" name="ZoneTexte 3"/>
          <p:cNvSpPr txBox="1"/>
          <p:nvPr/>
        </p:nvSpPr>
        <p:spPr>
          <a:xfrm>
            <a:off x="2627784" y="188640"/>
            <a:ext cx="2808312" cy="369332"/>
          </a:xfrm>
          <a:prstGeom prst="rect">
            <a:avLst/>
          </a:prstGeom>
          <a:noFill/>
        </p:spPr>
        <p:txBody>
          <a:bodyPr wrap="square" rtlCol="0">
            <a:spAutoFit/>
          </a:bodyPr>
          <a:lstStyle/>
          <a:p>
            <a:r>
              <a:rPr lang="fr-FR" b="1" dirty="0" smtClean="0">
                <a:solidFill>
                  <a:srgbClr val="FF0000"/>
                </a:solidFill>
              </a:rPr>
              <a:t>Dangers de l’amiante</a:t>
            </a:r>
            <a:endParaRPr lang="fr-FR" b="1" dirty="0">
              <a:solidFill>
                <a:srgbClr val="FF0000"/>
              </a:solidFill>
            </a:endParaRPr>
          </a:p>
        </p:txBody>
      </p:sp>
      <p:sp>
        <p:nvSpPr>
          <p:cNvPr id="5" name="Rectangle 4"/>
          <p:cNvSpPr/>
          <p:nvPr/>
        </p:nvSpPr>
        <p:spPr>
          <a:xfrm>
            <a:off x="179512" y="548680"/>
            <a:ext cx="8676456" cy="923330"/>
          </a:xfrm>
          <a:prstGeom prst="rect">
            <a:avLst/>
          </a:prstGeom>
        </p:spPr>
        <p:txBody>
          <a:bodyPr wrap="square">
            <a:spAutoFit/>
          </a:bodyPr>
          <a:lstStyle/>
          <a:p>
            <a:r>
              <a:rPr lang="fr-FR" dirty="0" smtClean="0"/>
              <a:t>Les matériaux contenant de l’amiante  deviennent dangereux dans toutes les conditions</a:t>
            </a:r>
          </a:p>
          <a:p>
            <a:r>
              <a:rPr lang="fr-FR" dirty="0" smtClean="0"/>
              <a:t> où ils </a:t>
            </a:r>
            <a:r>
              <a:rPr lang="fr-FR" dirty="0" err="1" smtClean="0"/>
              <a:t>dovent</a:t>
            </a:r>
            <a:r>
              <a:rPr lang="fr-FR" dirty="0" smtClean="0"/>
              <a:t> être coupés, percés, poncés, meulés, cassés, broyés, démolis, déplacé </a:t>
            </a:r>
            <a:r>
              <a:rPr lang="fr-FR" dirty="0" err="1" smtClean="0"/>
              <a:t>ssans</a:t>
            </a:r>
            <a:r>
              <a:rPr lang="fr-FR" dirty="0" smtClean="0"/>
              <a:t> précaution... ..car libération de fibres. </a:t>
            </a:r>
            <a:endParaRPr lang="fr-FR" dirty="0"/>
          </a:p>
        </p:txBody>
      </p:sp>
      <p:sp>
        <p:nvSpPr>
          <p:cNvPr id="6" name="Rectangle 5"/>
          <p:cNvSpPr/>
          <p:nvPr/>
        </p:nvSpPr>
        <p:spPr>
          <a:xfrm>
            <a:off x="827584" y="1484784"/>
            <a:ext cx="7110536" cy="923330"/>
          </a:xfrm>
          <a:prstGeom prst="rect">
            <a:avLst/>
          </a:prstGeom>
        </p:spPr>
        <p:txBody>
          <a:bodyPr wrap="square">
            <a:spAutoFit/>
          </a:bodyPr>
          <a:lstStyle/>
          <a:p>
            <a:pPr algn="ctr"/>
            <a:r>
              <a:rPr lang="fr-FR" dirty="0" smtClean="0"/>
              <a:t>De plus ,le matériau n’est pas très stable :</a:t>
            </a:r>
          </a:p>
          <a:p>
            <a:pPr algn="ctr"/>
            <a:r>
              <a:rPr lang="fr-FR" dirty="0" smtClean="0"/>
              <a:t> Par exemple, les tuyaux de cheminées, dont le ciment se dégrade sous l'effet des vapeurs acides, libèrent des fibres d'amiante.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755576" y="201"/>
            <a:ext cx="7668344"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Impact sur l’environnement du projet.</a:t>
            </a:r>
            <a:r>
              <a:rPr kumimoji="0" lang="fr-FR"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fr-FR" dirty="0">
              <a:solidFill>
                <a:srgbClr val="000000"/>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Destructeur en termes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lvl="1" eaLnBrk="0" fontAlgn="base" hangingPunct="0">
              <a:spcBef>
                <a:spcPct val="0"/>
              </a:spcBef>
              <a:spcAft>
                <a:spcPct val="0"/>
              </a:spcAft>
              <a:buFont typeface="Arial" pitchFamily="34" charset="0"/>
              <a:buChar char="•"/>
            </a:pPr>
            <a:r>
              <a:rPr kumimoji="0" lang="fr-FR"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d’espaces,</a:t>
            </a:r>
          </a:p>
          <a:p>
            <a:pPr lvl="1" eaLnBrk="0" fontAlgn="base" hangingPunct="0">
              <a:spcBef>
                <a:spcPct val="0"/>
              </a:spcBef>
              <a:spcAft>
                <a:spcPct val="0"/>
              </a:spcAft>
              <a:buFont typeface="Arial" pitchFamily="34" charset="0"/>
              <a:buChar char="•"/>
            </a:pPr>
            <a:endParaRPr kumimoji="0" lang="fr-FR"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lvl="1" eaLnBrk="0" fontAlgn="base" hangingPunct="0">
              <a:spcBef>
                <a:spcPct val="0"/>
              </a:spcBef>
              <a:spcAft>
                <a:spcPct val="0"/>
              </a:spcAft>
              <a:buFont typeface="Arial" pitchFamily="34" charset="0"/>
              <a:buChar char="•"/>
            </a:pPr>
            <a:r>
              <a:rPr kumimoji="0" lang="fr-FR"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d’impact sur la ressource en eau,</a:t>
            </a:r>
          </a:p>
          <a:p>
            <a:pPr lvl="1" eaLnBrk="0" fontAlgn="base" hangingPunct="0">
              <a:spcBef>
                <a:spcPct val="0"/>
              </a:spcBef>
              <a:spcAft>
                <a:spcPct val="0"/>
              </a:spcAft>
            </a:pPr>
            <a:r>
              <a:rPr kumimoji="0" lang="fr-FR"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p>
          <a:p>
            <a:pPr lvl="1" eaLnBrk="0" fontAlgn="base" hangingPunct="0">
              <a:spcBef>
                <a:spcPct val="0"/>
              </a:spcBef>
              <a:spcAft>
                <a:spcPct val="0"/>
              </a:spcAft>
              <a:buFont typeface="Arial" pitchFamily="34" charset="0"/>
              <a:buChar char="•"/>
            </a:pPr>
            <a:r>
              <a:rPr kumimoji="0" lang="fr-FR"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de pollution atmosphérique (CO</a:t>
            </a:r>
            <a:r>
              <a:rPr kumimoji="0" lang="fr-FR" b="1" i="0" u="none" strike="noStrike" cap="none" normalizeH="0" baseline="-25000" dirty="0" smtClean="0">
                <a:ln>
                  <a:noFill/>
                </a:ln>
                <a:solidFill>
                  <a:srgbClr val="000000"/>
                </a:solidFill>
                <a:effectLst/>
                <a:latin typeface="Arial" pitchFamily="34" charset="0"/>
                <a:ea typeface="Times New Roman" pitchFamily="18" charset="0"/>
                <a:cs typeface="Arial" pitchFamily="34" charset="0"/>
              </a:rPr>
              <a:t>2</a:t>
            </a:r>
            <a:r>
              <a:rPr kumimoji="0" lang="fr-FR"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p>
          <a:p>
            <a:pPr lvl="1" eaLnBrk="0" fontAlgn="base" hangingPunct="0">
              <a:spcBef>
                <a:spcPct val="0"/>
              </a:spcBef>
              <a:spcAft>
                <a:spcPct val="0"/>
              </a:spcAft>
              <a:buFont typeface="Arial" pitchFamily="34" charset="0"/>
              <a:buChar char="•"/>
            </a:pPr>
            <a:endParaRPr kumimoji="0" lang="fr-FR"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La région produit à elle seule 15% de l’électricité carbonée nationale.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algn="ctr" eaLnBrk="0" fontAlgn="base" hangingPunct="0">
              <a:spcBef>
                <a:spcPct val="0"/>
              </a:spcBef>
              <a:spcAft>
                <a:spcPct val="0"/>
              </a:spcAft>
            </a:pPr>
            <a:r>
              <a:rPr kumimoji="0" lang="fr-FR"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Les centrales</a:t>
            </a:r>
          </a:p>
          <a:p>
            <a:pPr algn="ctr" eaLnBrk="0" fontAlgn="base" hangingPunct="0">
              <a:spcBef>
                <a:spcPct val="0"/>
              </a:spcBef>
              <a:spcAft>
                <a:spcPct val="0"/>
              </a:spcAft>
            </a:pPr>
            <a:r>
              <a:rPr kumimoji="0" lang="fr-FR"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de</a:t>
            </a:r>
          </a:p>
          <a:p>
            <a:pPr algn="ctr" eaLnBrk="0" fontAlgn="base" hangingPunct="0">
              <a:spcBef>
                <a:spcPct val="0"/>
              </a:spcBef>
              <a:spcAft>
                <a:spcPct val="0"/>
              </a:spcAft>
            </a:pPr>
            <a:r>
              <a:rPr kumimoji="0" lang="fr-FR"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Blénod-Lès-Pont-À-Mousson, Emile Huchet (Carling) et La Maxe (Metz) </a:t>
            </a:r>
          </a:p>
          <a:p>
            <a:pPr algn="ctr" eaLnBrk="0" fontAlgn="base" hangingPunct="0">
              <a:spcBef>
                <a:spcPct val="0"/>
              </a:spcBef>
              <a:spcAft>
                <a:spcPct val="0"/>
              </a:spcAft>
            </a:pPr>
            <a:r>
              <a:rPr kumimoji="0" lang="fr-FR"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émettent déjà plus de 7 millions de tonnes de </a:t>
            </a:r>
            <a:r>
              <a:rPr lang="fr-FR" dirty="0" smtClean="0">
                <a:solidFill>
                  <a:srgbClr val="000000"/>
                </a:solidFill>
                <a:latin typeface="Arial" pitchFamily="34" charset="0"/>
                <a:ea typeface="Times New Roman" pitchFamily="18" charset="0"/>
                <a:cs typeface="Arial" pitchFamily="34" charset="0"/>
              </a:rPr>
              <a:t>CO</a:t>
            </a:r>
            <a:r>
              <a:rPr lang="fr-FR" b="1" baseline="-25000" dirty="0" smtClean="0">
                <a:solidFill>
                  <a:srgbClr val="000000"/>
                </a:solidFill>
                <a:latin typeface="Arial" pitchFamily="34" charset="0"/>
                <a:ea typeface="Times New Roman" pitchFamily="18" charset="0"/>
                <a:cs typeface="Arial" pitchFamily="34" charset="0"/>
              </a:rPr>
              <a:t>2</a:t>
            </a:r>
            <a:r>
              <a:rPr lang="fr-FR" dirty="0" smtClean="0">
                <a:solidFill>
                  <a:srgbClr val="000000"/>
                </a:solidFill>
                <a:latin typeface="Arial" pitchFamily="34" charset="0"/>
                <a:ea typeface="Times New Roman" pitchFamily="18" charset="0"/>
                <a:cs typeface="Arial" pitchFamily="34" charset="0"/>
              </a:rPr>
              <a:t> </a:t>
            </a:r>
            <a:r>
              <a:rPr kumimoji="0" lang="fr-FR"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par an. </a:t>
            </a:r>
          </a:p>
          <a:p>
            <a:pPr algn="ctr" eaLnBrk="0" fontAlgn="base" hangingPunct="0">
              <a:spcBef>
                <a:spcPct val="0"/>
              </a:spcBef>
              <a:spcAft>
                <a:spcPct val="0"/>
              </a:spcAft>
            </a:pPr>
            <a:endParaRPr kumimoji="0" lang="fr-FR"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i="0" u="none" strike="noStrike" cap="none" normalizeH="0" baseline="0" dirty="0" smtClean="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kumimoji="0" lang="fr-FR"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Cette centrale supplémentaire devait encore contribuer au bilan déjà </a:t>
            </a:r>
            <a:r>
              <a:rPr lang="fr-FR" dirty="0" smtClean="0">
                <a:solidFill>
                  <a:srgbClr val="000000"/>
                </a:solidFill>
                <a:latin typeface="Arial" pitchFamily="34" charset="0"/>
                <a:ea typeface="Times New Roman" pitchFamily="18" charset="0"/>
                <a:cs typeface="Arial" pitchFamily="34" charset="0"/>
              </a:rPr>
              <a:t>désastreux de la  qualité de l’air en Moselle Est</a:t>
            </a:r>
            <a:r>
              <a:rPr kumimoji="0" lang="fr-FR"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fr-FR"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9">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9">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9">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9">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9">
                                            <p:txEl>
                                              <p:pRg st="15" end="1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49">
                                            <p:txEl>
                                              <p:pRg st="16" end="1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49">
                                            <p:txEl>
                                              <p:pRg st="17" end="1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49">
                                            <p:txEl>
                                              <p:pRg st="18" end="1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49">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1412776"/>
            <a:ext cx="8280920" cy="4708981"/>
          </a:xfrm>
          <a:prstGeom prst="rect">
            <a:avLst/>
          </a:prstGeom>
        </p:spPr>
        <p:txBody>
          <a:bodyPr wrap="square">
            <a:spAutoFit/>
          </a:bodyPr>
          <a:lstStyle/>
          <a:p>
            <a:pPr algn="ctr"/>
            <a:r>
              <a:rPr lang="fr-FR" dirty="0" smtClean="0"/>
              <a:t>Le risque d’atteinte tumorale est majoré par l’exposition à d’autres agents cancérogènes, le </a:t>
            </a:r>
            <a:r>
              <a:rPr lang="fr-FR" dirty="0" smtClean="0">
                <a:hlinkClick r:id="rId2" tooltip="Tabac"/>
              </a:rPr>
              <a:t>tabac</a:t>
            </a:r>
            <a:r>
              <a:rPr lang="fr-FR" dirty="0" smtClean="0"/>
              <a:t>, mais aussi des produits cancérogènes</a:t>
            </a:r>
          </a:p>
          <a:p>
            <a:pPr algn="ctr"/>
            <a:r>
              <a:rPr lang="fr-FR" dirty="0" smtClean="0"/>
              <a:t> que l'on peut retrouver dans le milieu de travail ou autre. </a:t>
            </a:r>
          </a:p>
          <a:p>
            <a:pPr algn="ctr"/>
            <a:endParaRPr lang="fr-FR" dirty="0" smtClean="0"/>
          </a:p>
          <a:p>
            <a:pPr algn="ctr"/>
            <a:r>
              <a:rPr lang="fr-FR" dirty="0" smtClean="0"/>
              <a:t>Ainsi :</a:t>
            </a:r>
          </a:p>
          <a:p>
            <a:pPr algn="ctr"/>
            <a:endParaRPr lang="fr-FR" dirty="0" smtClean="0"/>
          </a:p>
          <a:p>
            <a:pPr algn="ctr"/>
            <a:r>
              <a:rPr lang="fr-FR" dirty="0" smtClean="0"/>
              <a:t>une personne </a:t>
            </a:r>
            <a:r>
              <a:rPr lang="fr-FR" b="1" u="sng" dirty="0" smtClean="0">
                <a:solidFill>
                  <a:srgbClr val="FF0000"/>
                </a:solidFill>
              </a:rPr>
              <a:t>non exposée </a:t>
            </a:r>
            <a:r>
              <a:rPr lang="fr-FR" dirty="0" smtClean="0"/>
              <a:t>à l’amiante et </a:t>
            </a:r>
            <a:r>
              <a:rPr lang="fr-FR" b="1" u="sng" dirty="0" smtClean="0">
                <a:solidFill>
                  <a:srgbClr val="FF0000"/>
                </a:solidFill>
              </a:rPr>
              <a:t>ne fumant </a:t>
            </a:r>
            <a:r>
              <a:rPr lang="fr-FR" dirty="0" smtClean="0"/>
              <a:t>pas encourt un risque </a:t>
            </a:r>
            <a:r>
              <a:rPr lang="fr-FR" sz="3200" b="1" dirty="0" smtClean="0">
                <a:solidFill>
                  <a:srgbClr val="FF0000"/>
                </a:solidFill>
              </a:rPr>
              <a:t>1</a:t>
            </a:r>
            <a:endParaRPr lang="fr-FR" b="1" dirty="0" smtClean="0">
              <a:solidFill>
                <a:srgbClr val="FF0000"/>
              </a:solidFill>
            </a:endParaRPr>
          </a:p>
          <a:p>
            <a:pPr algn="ctr"/>
            <a:endParaRPr lang="fr-FR" dirty="0" smtClean="0"/>
          </a:p>
          <a:p>
            <a:pPr algn="ctr"/>
            <a:r>
              <a:rPr lang="fr-FR" dirty="0" smtClean="0"/>
              <a:t> une personne </a:t>
            </a:r>
            <a:r>
              <a:rPr lang="fr-FR" b="1" u="sng" dirty="0" smtClean="0">
                <a:solidFill>
                  <a:srgbClr val="FF0000"/>
                </a:solidFill>
              </a:rPr>
              <a:t>exposée</a:t>
            </a:r>
            <a:r>
              <a:rPr lang="fr-FR" dirty="0" smtClean="0"/>
              <a:t> à l’amiante et </a:t>
            </a:r>
            <a:r>
              <a:rPr lang="fr-FR" b="1" u="sng" dirty="0" smtClean="0">
                <a:solidFill>
                  <a:srgbClr val="FF0000"/>
                </a:solidFill>
              </a:rPr>
              <a:t>ne fumant pas </a:t>
            </a:r>
            <a:r>
              <a:rPr lang="fr-FR" dirty="0" smtClean="0"/>
              <a:t>encourt un risque  </a:t>
            </a:r>
            <a:r>
              <a:rPr lang="fr-FR" sz="3200" b="1" dirty="0" smtClean="0">
                <a:solidFill>
                  <a:srgbClr val="FF0000"/>
                </a:solidFill>
              </a:rPr>
              <a:t>5</a:t>
            </a:r>
            <a:endParaRPr lang="fr-FR" b="1" dirty="0" smtClean="0">
              <a:solidFill>
                <a:srgbClr val="FF0000"/>
              </a:solidFill>
            </a:endParaRPr>
          </a:p>
          <a:p>
            <a:pPr algn="ctr"/>
            <a:endParaRPr lang="fr-FR" dirty="0" smtClean="0"/>
          </a:p>
          <a:p>
            <a:pPr algn="ctr"/>
            <a:r>
              <a:rPr lang="fr-FR" dirty="0" smtClean="0"/>
              <a:t>une personne </a:t>
            </a:r>
            <a:r>
              <a:rPr lang="fr-FR" b="1" u="sng" dirty="0" smtClean="0">
                <a:solidFill>
                  <a:srgbClr val="FF0000"/>
                </a:solidFill>
              </a:rPr>
              <a:t>non exposée </a:t>
            </a:r>
            <a:r>
              <a:rPr lang="fr-FR" dirty="0" smtClean="0"/>
              <a:t>à l’amiante et </a:t>
            </a:r>
            <a:r>
              <a:rPr lang="fr-FR" b="1" u="sng" dirty="0" smtClean="0">
                <a:solidFill>
                  <a:srgbClr val="FF0000"/>
                </a:solidFill>
              </a:rPr>
              <a:t>fumant</a:t>
            </a:r>
            <a:r>
              <a:rPr lang="fr-FR" dirty="0" smtClean="0"/>
              <a:t> encourt un risque  </a:t>
            </a:r>
            <a:r>
              <a:rPr lang="fr-FR" sz="2800" b="1" dirty="0" smtClean="0">
                <a:solidFill>
                  <a:srgbClr val="FF0000"/>
                </a:solidFill>
              </a:rPr>
              <a:t>10</a:t>
            </a:r>
            <a:endParaRPr lang="fr-FR" b="1" dirty="0" smtClean="0">
              <a:solidFill>
                <a:srgbClr val="FF0000"/>
              </a:solidFill>
            </a:endParaRPr>
          </a:p>
          <a:p>
            <a:pPr algn="ctr"/>
            <a:endParaRPr lang="fr-FR" dirty="0" smtClean="0"/>
          </a:p>
          <a:p>
            <a:pPr algn="ctr"/>
            <a:r>
              <a:rPr lang="fr-FR" dirty="0" smtClean="0"/>
              <a:t> une personne</a:t>
            </a:r>
            <a:r>
              <a:rPr lang="fr-FR" b="1" u="sng" dirty="0" smtClean="0">
                <a:solidFill>
                  <a:srgbClr val="FF0000"/>
                </a:solidFill>
              </a:rPr>
              <a:t> exposée </a:t>
            </a:r>
            <a:r>
              <a:rPr lang="fr-FR" dirty="0" smtClean="0"/>
              <a:t>à l’amiante et </a:t>
            </a:r>
            <a:r>
              <a:rPr lang="fr-FR" b="1" u="sng" dirty="0" smtClean="0">
                <a:solidFill>
                  <a:srgbClr val="FF0000"/>
                </a:solidFill>
              </a:rPr>
              <a:t>fumant</a:t>
            </a:r>
            <a:r>
              <a:rPr lang="fr-FR" dirty="0" smtClean="0"/>
              <a:t> encourt un risque  </a:t>
            </a:r>
            <a:r>
              <a:rPr lang="fr-FR" sz="2800" b="1" dirty="0" smtClean="0">
                <a:solidFill>
                  <a:srgbClr val="FF0000"/>
                </a:solidFill>
              </a:rPr>
              <a:t>50</a:t>
            </a:r>
            <a:endParaRPr lang="fr-FR" b="1" dirty="0" smtClean="0">
              <a:solidFill>
                <a:srgbClr val="FF0000"/>
              </a:solidFill>
            </a:endParaRPr>
          </a:p>
          <a:p>
            <a:pPr algn="ctr"/>
            <a:r>
              <a:rPr lang="fr-FR" dirty="0" smtClean="0"/>
              <a:t>.</a:t>
            </a:r>
            <a:endParaRPr lang="fr-FR" dirty="0"/>
          </a:p>
        </p:txBody>
      </p:sp>
      <p:sp>
        <p:nvSpPr>
          <p:cNvPr id="6" name="ZoneTexte 5"/>
          <p:cNvSpPr txBox="1"/>
          <p:nvPr/>
        </p:nvSpPr>
        <p:spPr>
          <a:xfrm>
            <a:off x="1763688" y="620688"/>
            <a:ext cx="5400600" cy="523220"/>
          </a:xfrm>
          <a:prstGeom prst="rect">
            <a:avLst/>
          </a:prstGeom>
          <a:noFill/>
        </p:spPr>
        <p:txBody>
          <a:bodyPr wrap="square" rtlCol="0">
            <a:spAutoFit/>
          </a:bodyPr>
          <a:lstStyle/>
          <a:p>
            <a:r>
              <a:rPr lang="fr-FR" sz="2800" b="1" dirty="0" smtClean="0">
                <a:solidFill>
                  <a:srgbClr val="FF0000"/>
                </a:solidFill>
              </a:rPr>
              <a:t>Synergisme de l’amiante :   1+1 ≠2</a:t>
            </a:r>
            <a:endParaRPr lang="fr-FR"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67544" y="188640"/>
            <a:ext cx="8424936" cy="2308324"/>
          </a:xfrm>
          <a:prstGeom prst="rect">
            <a:avLst/>
          </a:prstGeom>
          <a:noFill/>
        </p:spPr>
        <p:txBody>
          <a:bodyPr wrap="square" rtlCol="0">
            <a:spAutoFit/>
          </a:bodyPr>
          <a:lstStyle/>
          <a:p>
            <a:r>
              <a:rPr lang="fr-FR" b="1" dirty="0" smtClean="0">
                <a:solidFill>
                  <a:srgbClr val="FF0000"/>
                </a:solidFill>
              </a:rPr>
              <a:t>13 mai 2015</a:t>
            </a:r>
          </a:p>
          <a:p>
            <a:endParaRPr lang="fr-FR" b="1" dirty="0" smtClean="0">
              <a:solidFill>
                <a:srgbClr val="FF0000"/>
              </a:solidFill>
            </a:endParaRPr>
          </a:p>
          <a:p>
            <a:r>
              <a:rPr lang="fr-FR" dirty="0" smtClean="0"/>
              <a:t>SOMOFER condamné pour non respect de la réglementation des ICPE. </a:t>
            </a:r>
          </a:p>
          <a:p>
            <a:endParaRPr lang="fr-FR" dirty="0" smtClean="0"/>
          </a:p>
          <a:p>
            <a:r>
              <a:rPr lang="fr-FR" dirty="0" smtClean="0"/>
              <a:t>Installation de récupération et de recyclage des métaux à Carling dont l’activité présente des dangers pour l’environnement et la santé des riverains  qui  est donc soumise à la réglementation  des ICPE.  </a:t>
            </a:r>
            <a:r>
              <a:rPr lang="fr-FR" b="1" u="sng" dirty="0" smtClean="0">
                <a:solidFill>
                  <a:srgbClr val="0070C0"/>
                </a:solidFill>
              </a:rPr>
              <a:t>(Daniel </a:t>
            </a:r>
            <a:r>
              <a:rPr lang="fr-FR" b="1" u="sng" dirty="0" err="1" smtClean="0">
                <a:solidFill>
                  <a:srgbClr val="0070C0"/>
                </a:solidFill>
              </a:rPr>
              <a:t>Nimeskern</a:t>
            </a:r>
            <a:r>
              <a:rPr lang="fr-FR" b="1" u="sng" dirty="0" smtClean="0">
                <a:solidFill>
                  <a:srgbClr val="0070C0"/>
                </a:solidFill>
              </a:rPr>
              <a:t>)</a:t>
            </a:r>
            <a:endParaRPr lang="fr-FR" dirty="0" smtClean="0">
              <a:solidFill>
                <a:srgbClr val="0070C0"/>
              </a:solidFill>
            </a:endParaRPr>
          </a:p>
          <a:p>
            <a:endParaRPr lang="fr-FR" dirty="0"/>
          </a:p>
        </p:txBody>
      </p:sp>
      <p:sp>
        <p:nvSpPr>
          <p:cNvPr id="3" name="Rectangle 2"/>
          <p:cNvSpPr/>
          <p:nvPr/>
        </p:nvSpPr>
        <p:spPr>
          <a:xfrm>
            <a:off x="539552" y="2492896"/>
            <a:ext cx="7848872" cy="1200329"/>
          </a:xfrm>
          <a:prstGeom prst="rect">
            <a:avLst/>
          </a:prstGeom>
        </p:spPr>
        <p:txBody>
          <a:bodyPr wrap="square">
            <a:spAutoFit/>
          </a:bodyPr>
          <a:lstStyle/>
          <a:p>
            <a:r>
              <a:rPr lang="fr-FR" b="1" dirty="0" smtClean="0">
                <a:solidFill>
                  <a:srgbClr val="FF0000"/>
                </a:solidFill>
              </a:rPr>
              <a:t>05 Avril 2015</a:t>
            </a:r>
          </a:p>
          <a:p>
            <a:endParaRPr lang="fr-FR" b="1" dirty="0" smtClean="0">
              <a:solidFill>
                <a:srgbClr val="FF0000"/>
              </a:solidFill>
            </a:endParaRPr>
          </a:p>
          <a:p>
            <a:r>
              <a:rPr lang="fr-FR" dirty="0" smtClean="0"/>
              <a:t>Emission d’éthylène (?)dans l’air par TPF  à Carling suite à un incident sur la ligne  de production de polyéthylène.</a:t>
            </a:r>
            <a:endParaRPr lang="fr-FR" dirty="0"/>
          </a:p>
        </p:txBody>
      </p:sp>
      <p:sp>
        <p:nvSpPr>
          <p:cNvPr id="6" name="ZoneTexte 5"/>
          <p:cNvSpPr txBox="1"/>
          <p:nvPr/>
        </p:nvSpPr>
        <p:spPr>
          <a:xfrm>
            <a:off x="539552" y="5103674"/>
            <a:ext cx="7344816" cy="1754326"/>
          </a:xfrm>
          <a:prstGeom prst="rect">
            <a:avLst/>
          </a:prstGeom>
          <a:noFill/>
        </p:spPr>
        <p:txBody>
          <a:bodyPr wrap="square" rtlCol="0">
            <a:spAutoFit/>
          </a:bodyPr>
          <a:lstStyle/>
          <a:p>
            <a:r>
              <a:rPr lang="fr-FR" u="sng" dirty="0" smtClean="0"/>
              <a:t>Réponse de M. </a:t>
            </a:r>
            <a:r>
              <a:rPr lang="fr-FR" u="sng" dirty="0" err="1" smtClean="0"/>
              <a:t>Folny</a:t>
            </a:r>
            <a:r>
              <a:rPr lang="fr-FR" u="sng" dirty="0" smtClean="0"/>
              <a:t>  de la DREAL:</a:t>
            </a:r>
          </a:p>
          <a:p>
            <a:r>
              <a:rPr lang="fr-FR" dirty="0" smtClean="0">
                <a:solidFill>
                  <a:srgbClr val="FF0000"/>
                </a:solidFill>
              </a:rPr>
              <a:t>Suite à votre plainte à l’encontre de la société TOTAL  PETROCHIMICAL S à Carling, </a:t>
            </a:r>
            <a:r>
              <a:rPr lang="fr-FR" u="sng" dirty="0" smtClean="0">
                <a:solidFill>
                  <a:srgbClr val="FF0000"/>
                </a:solidFill>
              </a:rPr>
              <a:t>vous serez informé ,sous deux mois ,des suites qui ont été données à cette affaire.</a:t>
            </a:r>
          </a:p>
          <a:p>
            <a:r>
              <a:rPr lang="fr-FR" u="sng" dirty="0" smtClean="0">
                <a:solidFill>
                  <a:srgbClr val="FF0000"/>
                </a:solidFill>
              </a:rPr>
              <a:t>En l’absence de réponse sous ce délai ,vous pouvez considérer que votre plainte est recevable et quelle fait l’objet d’investigations plus approfondies. </a:t>
            </a:r>
            <a:endParaRPr lang="fr-FR" u="sng" dirty="0">
              <a:solidFill>
                <a:srgbClr val="FF0000"/>
              </a:solidFill>
            </a:endParaRPr>
          </a:p>
        </p:txBody>
      </p:sp>
      <p:sp>
        <p:nvSpPr>
          <p:cNvPr id="5" name="Rectangle 4"/>
          <p:cNvSpPr/>
          <p:nvPr/>
        </p:nvSpPr>
        <p:spPr>
          <a:xfrm>
            <a:off x="611560" y="3717032"/>
            <a:ext cx="6984776" cy="369332"/>
          </a:xfrm>
          <a:prstGeom prst="rect">
            <a:avLst/>
          </a:prstGeom>
        </p:spPr>
        <p:txBody>
          <a:bodyPr wrap="square">
            <a:spAutoFit/>
          </a:bodyPr>
          <a:lstStyle/>
          <a:p>
            <a:pPr lvl="0"/>
            <a:r>
              <a:rPr lang="fr-FR" dirty="0" smtClean="0">
                <a:solidFill>
                  <a:prstClr val="black"/>
                </a:solidFill>
              </a:rPr>
              <a:t>Courrier électronique  à la DREAL ,le 06/08/2015 pour demander:</a:t>
            </a:r>
            <a:endParaRPr lang="fr-FR" dirty="0">
              <a:solidFill>
                <a:prstClr val="black"/>
              </a:solidFill>
            </a:endParaRPr>
          </a:p>
        </p:txBody>
      </p:sp>
      <p:sp>
        <p:nvSpPr>
          <p:cNvPr id="7" name="Rectangle 6"/>
          <p:cNvSpPr/>
          <p:nvPr/>
        </p:nvSpPr>
        <p:spPr>
          <a:xfrm>
            <a:off x="395536" y="4077072"/>
            <a:ext cx="8748464" cy="646331"/>
          </a:xfrm>
          <a:prstGeom prst="rect">
            <a:avLst/>
          </a:prstGeom>
        </p:spPr>
        <p:txBody>
          <a:bodyPr wrap="square">
            <a:spAutoFit/>
          </a:bodyPr>
          <a:lstStyle/>
          <a:p>
            <a:pPr>
              <a:buFont typeface="Arial" pitchFamily="34" charset="0"/>
              <a:buChar char="•"/>
            </a:pPr>
            <a:r>
              <a:rPr lang="fr-FR" dirty="0" smtClean="0"/>
              <a:t>des informations complémentaires avec le rapport d’incident ,</a:t>
            </a:r>
          </a:p>
          <a:p>
            <a:pPr>
              <a:buFont typeface="Arial" pitchFamily="34" charset="0"/>
              <a:buChar char="•"/>
            </a:pPr>
            <a:r>
              <a:rPr lang="fr-FR" dirty="0" smtClean="0"/>
              <a:t>concentrations atmosphériques d’hydrocarbures relevées les heures suivant ce fait.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116632"/>
            <a:ext cx="4474879" cy="369332"/>
          </a:xfrm>
          <a:prstGeom prst="rect">
            <a:avLst/>
          </a:prstGeom>
        </p:spPr>
        <p:txBody>
          <a:bodyPr wrap="none">
            <a:spAutoFit/>
          </a:bodyPr>
          <a:lstStyle/>
          <a:p>
            <a:pPr algn="ctr"/>
            <a:r>
              <a:rPr lang="fr-FR" b="1" u="sng" dirty="0" smtClean="0">
                <a:solidFill>
                  <a:srgbClr val="FF0000"/>
                </a:solidFill>
              </a:rPr>
              <a:t>Réponse de  la </a:t>
            </a:r>
            <a:r>
              <a:rPr lang="fr-FR" b="1" u="sng" dirty="0" err="1" smtClean="0">
                <a:solidFill>
                  <a:srgbClr val="FF0000"/>
                </a:solidFill>
              </a:rPr>
              <a:t>Dréal</a:t>
            </a:r>
            <a:r>
              <a:rPr lang="fr-FR" b="1" u="sng" dirty="0" smtClean="0">
                <a:solidFill>
                  <a:srgbClr val="FF0000"/>
                </a:solidFill>
              </a:rPr>
              <a:t>, le 04 septembre 2015</a:t>
            </a:r>
          </a:p>
        </p:txBody>
      </p:sp>
      <p:sp>
        <p:nvSpPr>
          <p:cNvPr id="5" name="ZoneTexte 4"/>
          <p:cNvSpPr txBox="1"/>
          <p:nvPr/>
        </p:nvSpPr>
        <p:spPr>
          <a:xfrm>
            <a:off x="395536" y="620688"/>
            <a:ext cx="8064896" cy="923330"/>
          </a:xfrm>
          <a:prstGeom prst="rect">
            <a:avLst/>
          </a:prstGeom>
          <a:noFill/>
        </p:spPr>
        <p:txBody>
          <a:bodyPr wrap="square" rtlCol="0">
            <a:spAutoFit/>
          </a:bodyPr>
          <a:lstStyle/>
          <a:p>
            <a:pPr algn="ctr">
              <a:buFont typeface="Arial" pitchFamily="34" charset="0"/>
              <a:buChar char="•"/>
            </a:pPr>
            <a:r>
              <a:rPr lang="fr-FR" dirty="0" smtClean="0"/>
              <a:t>En collaboration avec ARKEMA pour la fabrication de </a:t>
            </a:r>
            <a:r>
              <a:rPr lang="fr-FR" dirty="0" err="1" smtClean="0"/>
              <a:t>co</a:t>
            </a:r>
            <a:r>
              <a:rPr lang="fr-FR" dirty="0" smtClean="0"/>
              <a:t> et ter-polymère ,</a:t>
            </a:r>
          </a:p>
          <a:p>
            <a:pPr algn="ctr"/>
            <a:r>
              <a:rPr lang="fr-FR" dirty="0" smtClean="0"/>
              <a:t>TPF pilote dans l’atelier polyéthylène de l’acrylate de méthyle                                                   qui contient un stabilisant  qui a besoin d’oxygène pour être efficace .</a:t>
            </a:r>
          </a:p>
        </p:txBody>
      </p:sp>
      <p:sp>
        <p:nvSpPr>
          <p:cNvPr id="6" name="ZoneTexte 5"/>
          <p:cNvSpPr txBox="1"/>
          <p:nvPr/>
        </p:nvSpPr>
        <p:spPr>
          <a:xfrm>
            <a:off x="539552" y="3717032"/>
            <a:ext cx="7704856" cy="1200329"/>
          </a:xfrm>
          <a:prstGeom prst="rect">
            <a:avLst/>
          </a:prstGeom>
          <a:noFill/>
        </p:spPr>
        <p:txBody>
          <a:bodyPr wrap="square" rtlCol="0">
            <a:spAutoFit/>
          </a:bodyPr>
          <a:lstStyle/>
          <a:p>
            <a:pPr algn="ctr">
              <a:buFont typeface="Arial" pitchFamily="34" charset="0"/>
              <a:buChar char="•"/>
            </a:pPr>
            <a:r>
              <a:rPr lang="fr-FR" dirty="0" smtClean="0"/>
              <a:t>Il n’y a pas eu d’émission d’éthylène dans l’atmosphère,                                    mais décomposition de celui-ci sous l’action de la pression et la température avec émission par les évents très hauts                                                                                     </a:t>
            </a:r>
            <a:r>
              <a:rPr lang="fr-FR" b="1" dirty="0" smtClean="0">
                <a:solidFill>
                  <a:srgbClr val="FF0000"/>
                </a:solidFill>
              </a:rPr>
              <a:t>de black carbone C , de méthane CH</a:t>
            </a:r>
            <a:r>
              <a:rPr lang="fr-FR" b="1" baseline="-25000" dirty="0" smtClean="0">
                <a:solidFill>
                  <a:srgbClr val="FF0000"/>
                </a:solidFill>
              </a:rPr>
              <a:t>4   </a:t>
            </a:r>
            <a:r>
              <a:rPr lang="fr-FR" b="1" dirty="0" smtClean="0">
                <a:solidFill>
                  <a:srgbClr val="FF0000"/>
                </a:solidFill>
              </a:rPr>
              <a:t> et d’hydrogène H</a:t>
            </a:r>
            <a:r>
              <a:rPr lang="fr-FR" b="1" baseline="-25000" dirty="0" smtClean="0">
                <a:solidFill>
                  <a:srgbClr val="FF0000"/>
                </a:solidFill>
              </a:rPr>
              <a:t>2.</a:t>
            </a:r>
            <a:endParaRPr lang="fr-FR" baseline="-25000" dirty="0" smtClean="0"/>
          </a:p>
        </p:txBody>
      </p:sp>
      <p:sp>
        <p:nvSpPr>
          <p:cNvPr id="7" name="ZoneTexte 6"/>
          <p:cNvSpPr txBox="1"/>
          <p:nvPr/>
        </p:nvSpPr>
        <p:spPr>
          <a:xfrm>
            <a:off x="215008" y="2348880"/>
            <a:ext cx="8928992" cy="646331"/>
          </a:xfrm>
          <a:prstGeom prst="rect">
            <a:avLst/>
          </a:prstGeom>
          <a:noFill/>
        </p:spPr>
        <p:txBody>
          <a:bodyPr wrap="square" rtlCol="0">
            <a:spAutoFit/>
          </a:bodyPr>
          <a:lstStyle/>
          <a:p>
            <a:pPr algn="ctr">
              <a:buFont typeface="Arial" pitchFamily="34" charset="0"/>
              <a:buChar char="•"/>
            </a:pPr>
            <a:r>
              <a:rPr lang="fr-FR" dirty="0" smtClean="0"/>
              <a:t>Il s’est produit un phénomène de décomposition de l’éthylène :                                                   montée en pression et en température dans la réaction de polymérisation de l’éthylène </a:t>
            </a:r>
            <a:endParaRPr lang="fr-FR" dirty="0"/>
          </a:p>
        </p:txBody>
      </p:sp>
      <p:sp>
        <p:nvSpPr>
          <p:cNvPr id="8" name="ZoneTexte 7"/>
          <p:cNvSpPr txBox="1"/>
          <p:nvPr/>
        </p:nvSpPr>
        <p:spPr>
          <a:xfrm>
            <a:off x="467544" y="2996952"/>
            <a:ext cx="7416824" cy="646331"/>
          </a:xfrm>
          <a:prstGeom prst="rect">
            <a:avLst/>
          </a:prstGeom>
          <a:noFill/>
        </p:spPr>
        <p:txBody>
          <a:bodyPr wrap="square" rtlCol="0">
            <a:spAutoFit/>
          </a:bodyPr>
          <a:lstStyle/>
          <a:p>
            <a:pPr algn="ctr">
              <a:buFont typeface="Arial" pitchFamily="34" charset="0"/>
              <a:buChar char="•"/>
            </a:pPr>
            <a:r>
              <a:rPr lang="fr-FR" dirty="0" smtClean="0"/>
              <a:t>Les systèmes de sécurité ont bien fonctionné </a:t>
            </a:r>
          </a:p>
          <a:p>
            <a:pPr algn="ctr"/>
            <a:r>
              <a:rPr lang="fr-FR" dirty="0" smtClean="0"/>
              <a:t>et pas de conséquences pour l’environnement. </a:t>
            </a:r>
            <a:endParaRPr lang="fr-FR" dirty="0"/>
          </a:p>
        </p:txBody>
      </p:sp>
      <p:sp>
        <p:nvSpPr>
          <p:cNvPr id="10" name="ZoneTexte 9"/>
          <p:cNvSpPr txBox="1"/>
          <p:nvPr/>
        </p:nvSpPr>
        <p:spPr>
          <a:xfrm>
            <a:off x="827584" y="6021288"/>
            <a:ext cx="7920880" cy="646331"/>
          </a:xfrm>
          <a:prstGeom prst="rect">
            <a:avLst/>
          </a:prstGeom>
          <a:noFill/>
        </p:spPr>
        <p:txBody>
          <a:bodyPr wrap="square" rtlCol="0">
            <a:spAutoFit/>
          </a:bodyPr>
          <a:lstStyle/>
          <a:p>
            <a:pPr algn="ctr">
              <a:buFont typeface="Arial" pitchFamily="34" charset="0"/>
              <a:buChar char="•"/>
            </a:pPr>
            <a:r>
              <a:rPr lang="fr-FR" b="1" dirty="0" smtClean="0">
                <a:solidFill>
                  <a:srgbClr val="FF0000"/>
                </a:solidFill>
              </a:rPr>
              <a:t>Remise en marche réduite et il est demandé à TPF d’informer ICPE sur tout élément pouvant expliquer cette décomposition!</a:t>
            </a:r>
            <a:endParaRPr lang="fr-FR" b="1" dirty="0">
              <a:solidFill>
                <a:srgbClr val="FF0000"/>
              </a:solidFill>
            </a:endParaRPr>
          </a:p>
        </p:txBody>
      </p:sp>
      <p:sp>
        <p:nvSpPr>
          <p:cNvPr id="11" name="Rectangle 10"/>
          <p:cNvSpPr/>
          <p:nvPr/>
        </p:nvSpPr>
        <p:spPr>
          <a:xfrm>
            <a:off x="611560" y="1628800"/>
            <a:ext cx="7920880" cy="646331"/>
          </a:xfrm>
          <a:prstGeom prst="rect">
            <a:avLst/>
          </a:prstGeom>
        </p:spPr>
        <p:txBody>
          <a:bodyPr wrap="square">
            <a:spAutoFit/>
          </a:bodyPr>
          <a:lstStyle/>
          <a:p>
            <a:pPr algn="ctr">
              <a:buFont typeface="Arial" pitchFamily="34" charset="0"/>
              <a:buChar char="•"/>
            </a:pPr>
            <a:r>
              <a:rPr lang="fr-FR" dirty="0" smtClean="0"/>
              <a:t>C’est la relation stabilisant – oxygène qui est à l’origine de l’incident:                           injection d’un inhibiteur pour  correction.</a:t>
            </a:r>
            <a:endParaRPr lang="fr-FR" dirty="0"/>
          </a:p>
        </p:txBody>
      </p:sp>
      <p:sp>
        <p:nvSpPr>
          <p:cNvPr id="12" name="Rectangle 11"/>
          <p:cNvSpPr/>
          <p:nvPr/>
        </p:nvSpPr>
        <p:spPr>
          <a:xfrm>
            <a:off x="179512" y="5013176"/>
            <a:ext cx="8820472" cy="369332"/>
          </a:xfrm>
          <a:prstGeom prst="rect">
            <a:avLst/>
          </a:prstGeom>
        </p:spPr>
        <p:txBody>
          <a:bodyPr wrap="square">
            <a:spAutoFit/>
          </a:bodyPr>
          <a:lstStyle/>
          <a:p>
            <a:pPr algn="ctr">
              <a:buFont typeface="Arial" pitchFamily="34" charset="0"/>
              <a:buChar char="•"/>
            </a:pPr>
            <a:r>
              <a:rPr lang="fr-FR" dirty="0" smtClean="0"/>
              <a:t>Ces gaz chauds ,plus légers que l’air </a:t>
            </a:r>
            <a:r>
              <a:rPr lang="fr-FR" smtClean="0"/>
              <a:t>ne </a:t>
            </a:r>
            <a:r>
              <a:rPr lang="fr-FR" smtClean="0"/>
              <a:t>présentent </a:t>
            </a:r>
            <a:r>
              <a:rPr lang="fr-FR" dirty="0" smtClean="0"/>
              <a:t>pas de toxicité particulière.</a:t>
            </a:r>
          </a:p>
        </p:txBody>
      </p:sp>
      <p:sp>
        <p:nvSpPr>
          <p:cNvPr id="13" name="Rectangle 12"/>
          <p:cNvSpPr/>
          <p:nvPr/>
        </p:nvSpPr>
        <p:spPr>
          <a:xfrm>
            <a:off x="467544" y="5373216"/>
            <a:ext cx="8676456" cy="646331"/>
          </a:xfrm>
          <a:prstGeom prst="rect">
            <a:avLst/>
          </a:prstGeom>
        </p:spPr>
        <p:txBody>
          <a:bodyPr wrap="square">
            <a:spAutoFit/>
          </a:bodyPr>
          <a:lstStyle/>
          <a:p>
            <a:pPr algn="ctr">
              <a:buFont typeface="Arial" pitchFamily="34" charset="0"/>
              <a:buChar char="•"/>
            </a:pPr>
            <a:r>
              <a:rPr lang="fr-FR" dirty="0" smtClean="0"/>
              <a:t>La cause de l’incident n’est pas une question de processus industriel                                             mais  surconcentration d’un réactif :l’acrylate de méthyle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p:bldP spid="12" grpId="0"/>
      <p:bldP spid="1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1412776"/>
            <a:ext cx="8424936" cy="3416320"/>
          </a:xfrm>
          <a:prstGeom prst="rect">
            <a:avLst/>
          </a:prstGeom>
          <a:noFill/>
        </p:spPr>
        <p:txBody>
          <a:bodyPr wrap="square" rtlCol="0">
            <a:spAutoFit/>
          </a:bodyPr>
          <a:lstStyle/>
          <a:p>
            <a:r>
              <a:rPr lang="fr-FR" b="1" dirty="0" smtClean="0">
                <a:solidFill>
                  <a:srgbClr val="FF0000"/>
                </a:solidFill>
              </a:rPr>
              <a:t>Septembre 2015</a:t>
            </a:r>
          </a:p>
          <a:p>
            <a:endParaRPr lang="fr-FR" b="1" dirty="0" smtClean="0">
              <a:solidFill>
                <a:srgbClr val="FF0000"/>
              </a:solidFill>
            </a:endParaRPr>
          </a:p>
          <a:p>
            <a:r>
              <a:rPr lang="fr-FR" dirty="0" smtClean="0"/>
              <a:t>Enquête publique  relative à la demande d'autorisation présentée par la Société EGL pour la recherche d'hydrocarbure liquides ou gazeux,</a:t>
            </a:r>
          </a:p>
          <a:p>
            <a:endParaRPr lang="fr-FR" dirty="0" smtClean="0"/>
          </a:p>
          <a:p>
            <a:pPr>
              <a:buFont typeface="Arial" pitchFamily="34" charset="0"/>
              <a:buChar char="•"/>
            </a:pPr>
            <a:r>
              <a:rPr lang="fr-FR" dirty="0" smtClean="0"/>
              <a:t> sur le territoire de la commune de LONGEVILLE-LES-SAINT-AVOLD. </a:t>
            </a:r>
          </a:p>
          <a:p>
            <a:endParaRPr lang="fr-FR" dirty="0" smtClean="0"/>
          </a:p>
          <a:p>
            <a:r>
              <a:rPr lang="fr-FR" dirty="0" smtClean="0"/>
              <a:t>                                 (21 septembre au 22 octobre 2015)</a:t>
            </a:r>
          </a:p>
          <a:p>
            <a:endParaRPr lang="fr-FR" dirty="0" smtClean="0"/>
          </a:p>
          <a:p>
            <a:pPr>
              <a:buFont typeface="Arial" pitchFamily="34" charset="0"/>
              <a:buChar char="•"/>
            </a:pPr>
            <a:r>
              <a:rPr lang="fr-FR" dirty="0" smtClean="0"/>
              <a:t>sur le territoire de la commune de LACHAMBRE. </a:t>
            </a:r>
          </a:p>
          <a:p>
            <a:endParaRPr lang="fr-FR" dirty="0" smtClean="0"/>
          </a:p>
          <a:p>
            <a:r>
              <a:rPr lang="fr-FR" dirty="0" smtClean="0"/>
              <a:t>                                 (2 octobre au 2 novembre 2015 )</a:t>
            </a:r>
            <a:endParaRPr lang="fr-FR"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3356992"/>
            <a:ext cx="8136904" cy="1872208"/>
          </a:xfrm>
        </p:spPr>
        <p:txBody>
          <a:bodyPr>
            <a:normAutofit/>
          </a:bodyPr>
          <a:lstStyle/>
          <a:p>
            <a:r>
              <a:rPr lang="fr-FR" b="1" dirty="0" smtClean="0">
                <a:solidFill>
                  <a:srgbClr val="FF0000"/>
                </a:solidFill>
              </a:rPr>
              <a:t>Vos remarques et suggestions seront les bienvenues !</a:t>
            </a:r>
            <a:endParaRPr lang="fr-FR" b="1" dirty="0">
              <a:solidFill>
                <a:srgbClr val="FF0000"/>
              </a:solidFill>
            </a:endParaRPr>
          </a:p>
        </p:txBody>
      </p:sp>
      <p:sp>
        <p:nvSpPr>
          <p:cNvPr id="4" name="Rectangle 3"/>
          <p:cNvSpPr/>
          <p:nvPr/>
        </p:nvSpPr>
        <p:spPr>
          <a:xfrm>
            <a:off x="1259632" y="2276872"/>
            <a:ext cx="6768752" cy="769441"/>
          </a:xfrm>
          <a:prstGeom prst="rect">
            <a:avLst/>
          </a:prstGeom>
        </p:spPr>
        <p:txBody>
          <a:bodyPr wrap="square">
            <a:spAutoFit/>
          </a:bodyPr>
          <a:lstStyle/>
          <a:p>
            <a:r>
              <a:rPr lang="fr-FR" sz="4400" b="1" dirty="0" smtClean="0">
                <a:solidFill>
                  <a:srgbClr val="FF0000"/>
                </a:solidFill>
                <a:ea typeface="+mj-ea"/>
                <a:cs typeface="+mj-cs"/>
              </a:rPr>
              <a:t>Fin de la présentation…..</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2123728" y="1935068"/>
          <a:ext cx="4680520" cy="3536317"/>
        </p:xfrm>
        <a:graphic>
          <a:graphicData uri="http://schemas.openxmlformats.org/drawingml/2006/table">
            <a:tbl>
              <a:tblPr>
                <a:tableStyleId>{3C2FFA5D-87B4-456A-9821-1D502468CF0F}</a:tableStyleId>
              </a:tblPr>
              <a:tblGrid>
                <a:gridCol w="2251390"/>
                <a:gridCol w="2429130"/>
              </a:tblGrid>
              <a:tr h="314584">
                <a:tc>
                  <a:txBody>
                    <a:bodyPr/>
                    <a:lstStyle/>
                    <a:p>
                      <a:pPr algn="ctr"/>
                      <a:r>
                        <a:rPr lang="fr-FR" sz="2000" b="1" dirty="0" smtClean="0"/>
                        <a:t>Origine</a:t>
                      </a:r>
                      <a:endParaRPr lang="fr-FR" sz="2000" b="1" dirty="0"/>
                    </a:p>
                  </a:txBody>
                  <a:tcPr marL="32000" marR="32000" marT="16000" marB="16000" anchor="ctr"/>
                </a:tc>
                <a:tc>
                  <a:txBody>
                    <a:bodyPr/>
                    <a:lstStyle/>
                    <a:p>
                      <a:pPr algn="ctr"/>
                      <a:r>
                        <a:rPr lang="fr-FR" sz="2000" b="1" dirty="0"/>
                        <a:t>% </a:t>
                      </a:r>
                    </a:p>
                  </a:txBody>
                  <a:tcPr marL="32000" marR="32000" marT="16000" marB="16000" anchor="ctr"/>
                </a:tc>
              </a:tr>
              <a:tr h="880836">
                <a:tc>
                  <a:txBody>
                    <a:bodyPr/>
                    <a:lstStyle/>
                    <a:p>
                      <a:pPr algn="ctr"/>
                      <a:r>
                        <a:rPr lang="fr-FR" sz="2000" dirty="0"/>
                        <a:t>Thermique nucléaire</a:t>
                      </a:r>
                      <a:endParaRPr lang="fr-FR" sz="2000" b="1" dirty="0"/>
                    </a:p>
                  </a:txBody>
                  <a:tcPr marL="32000" marR="32000" marT="16000" marB="16000" anchor="ctr"/>
                </a:tc>
                <a:tc>
                  <a:txBody>
                    <a:bodyPr/>
                    <a:lstStyle/>
                    <a:p>
                      <a:pPr algn="ctr"/>
                      <a:r>
                        <a:rPr lang="fr-FR" sz="2000" dirty="0"/>
                        <a:t>77,5</a:t>
                      </a:r>
                      <a:endParaRPr lang="fr-FR" sz="2000" b="1" dirty="0"/>
                    </a:p>
                  </a:txBody>
                  <a:tcPr marL="32000" marR="32000" marT="16000" marB="16000" anchor="ctr"/>
                </a:tc>
              </a:tr>
              <a:tr h="880836">
                <a:tc>
                  <a:txBody>
                    <a:bodyPr/>
                    <a:lstStyle/>
                    <a:p>
                      <a:pPr algn="ctr"/>
                      <a:r>
                        <a:rPr lang="fr-FR" sz="2000" dirty="0"/>
                        <a:t>Thermique </a:t>
                      </a:r>
                      <a:r>
                        <a:rPr lang="fr-FR" sz="2000" dirty="0" smtClean="0"/>
                        <a:t>classique</a:t>
                      </a:r>
                    </a:p>
                    <a:p>
                      <a:pPr algn="ctr"/>
                      <a:r>
                        <a:rPr lang="fr-FR" sz="2000" b="0" dirty="0" smtClean="0"/>
                        <a:t>(gaz et fioul)</a:t>
                      </a:r>
                      <a:endParaRPr lang="fr-FR" sz="2000" b="0" dirty="0"/>
                    </a:p>
                  </a:txBody>
                  <a:tcPr marL="32000" marR="32000" marT="16000" marB="16000" anchor="ctr"/>
                </a:tc>
                <a:tc>
                  <a:txBody>
                    <a:bodyPr/>
                    <a:lstStyle/>
                    <a:p>
                      <a:pPr algn="ctr"/>
                      <a:r>
                        <a:rPr lang="fr-FR" sz="2000" dirty="0"/>
                        <a:t>6,3</a:t>
                      </a:r>
                      <a:endParaRPr lang="fr-FR" sz="2000" b="1" dirty="0"/>
                    </a:p>
                  </a:txBody>
                  <a:tcPr marL="32000" marR="32000" marT="16000" marB="16000" anchor="ctr"/>
                </a:tc>
              </a:tr>
              <a:tr h="503335">
                <a:tc>
                  <a:txBody>
                    <a:bodyPr/>
                    <a:lstStyle/>
                    <a:p>
                      <a:pPr algn="ctr"/>
                      <a:r>
                        <a:rPr lang="fr-FR" sz="2000"/>
                        <a:t>Hydraulique</a:t>
                      </a:r>
                      <a:endParaRPr lang="fr-FR" sz="2000" b="1"/>
                    </a:p>
                  </a:txBody>
                  <a:tcPr marL="32000" marR="32000" marT="16000" marB="16000" anchor="ctr"/>
                </a:tc>
                <a:tc>
                  <a:txBody>
                    <a:bodyPr/>
                    <a:lstStyle/>
                    <a:p>
                      <a:pPr algn="ctr"/>
                      <a:r>
                        <a:rPr lang="fr-FR" sz="2000" dirty="0"/>
                        <a:t>12,0</a:t>
                      </a:r>
                      <a:endParaRPr lang="fr-FR" sz="2000" b="1" dirty="0"/>
                    </a:p>
                  </a:txBody>
                  <a:tcPr marL="32000" marR="32000" marT="16000" marB="16000" anchor="ctr"/>
                </a:tc>
              </a:tr>
              <a:tr h="305243">
                <a:tc>
                  <a:txBody>
                    <a:bodyPr/>
                    <a:lstStyle/>
                    <a:p>
                      <a:pPr algn="ctr"/>
                      <a:r>
                        <a:rPr lang="fr-FR" sz="2000"/>
                        <a:t>Éolien</a:t>
                      </a:r>
                      <a:endParaRPr lang="fr-FR" sz="2000" b="1"/>
                    </a:p>
                  </a:txBody>
                  <a:tcPr marL="32000" marR="32000" marT="16000" marB="16000" anchor="ctr"/>
                </a:tc>
                <a:tc>
                  <a:txBody>
                    <a:bodyPr/>
                    <a:lstStyle/>
                    <a:p>
                      <a:pPr algn="ctr"/>
                      <a:r>
                        <a:rPr lang="fr-FR" sz="2000" dirty="0"/>
                        <a:t>3,1</a:t>
                      </a:r>
                      <a:endParaRPr lang="fr-FR" sz="2000" b="1" dirty="0"/>
                    </a:p>
                  </a:txBody>
                  <a:tcPr marL="32000" marR="32000" marT="16000" marB="16000" anchor="ctr"/>
                </a:tc>
              </a:tr>
              <a:tr h="597710">
                <a:tc>
                  <a:txBody>
                    <a:bodyPr/>
                    <a:lstStyle/>
                    <a:p>
                      <a:pPr algn="ctr"/>
                      <a:r>
                        <a:rPr lang="fr-FR" sz="2000" dirty="0"/>
                        <a:t>Photovoltaïque</a:t>
                      </a:r>
                      <a:endParaRPr lang="fr-FR" sz="2000" b="1" dirty="0"/>
                    </a:p>
                  </a:txBody>
                  <a:tcPr marL="32000" marR="32000" marT="16000" marB="16000" anchor="ctr"/>
                </a:tc>
                <a:tc>
                  <a:txBody>
                    <a:bodyPr/>
                    <a:lstStyle/>
                    <a:p>
                      <a:pPr algn="ctr"/>
                      <a:r>
                        <a:rPr lang="fr-FR" sz="2000" dirty="0"/>
                        <a:t>1,0</a:t>
                      </a:r>
                      <a:endParaRPr lang="fr-FR" sz="2000" b="1" dirty="0"/>
                    </a:p>
                  </a:txBody>
                  <a:tcPr marL="32000" marR="32000" marT="16000" marB="16000" anchor="ctr"/>
                </a:tc>
              </a:tr>
            </a:tbl>
          </a:graphicData>
        </a:graphic>
      </p:graphicFrame>
      <p:sp>
        <p:nvSpPr>
          <p:cNvPr id="5" name="Rectangle 4"/>
          <p:cNvSpPr/>
          <p:nvPr/>
        </p:nvSpPr>
        <p:spPr>
          <a:xfrm>
            <a:off x="1835696" y="1340768"/>
            <a:ext cx="5256584" cy="369332"/>
          </a:xfrm>
          <a:prstGeom prst="rect">
            <a:avLst/>
          </a:prstGeom>
        </p:spPr>
        <p:txBody>
          <a:bodyPr wrap="square">
            <a:spAutoFit/>
          </a:bodyPr>
          <a:lstStyle/>
          <a:p>
            <a:pPr algn="ctr"/>
            <a:r>
              <a:rPr lang="fr-FR" b="1" dirty="0" smtClean="0"/>
              <a:t>Origine de l’électricité en France pour l’année 2014</a:t>
            </a:r>
            <a:endParaRPr lang="fr-FR" b="1" dirty="0"/>
          </a:p>
        </p:txBody>
      </p:sp>
      <p:sp>
        <p:nvSpPr>
          <p:cNvPr id="6" name="Rectangle 5"/>
          <p:cNvSpPr/>
          <p:nvPr/>
        </p:nvSpPr>
        <p:spPr>
          <a:xfrm>
            <a:off x="251520" y="260648"/>
            <a:ext cx="2808312" cy="461665"/>
          </a:xfrm>
          <a:prstGeom prst="rect">
            <a:avLst/>
          </a:prstGeom>
        </p:spPr>
        <p:txBody>
          <a:bodyPr wrap="square">
            <a:spAutoFit/>
          </a:bodyPr>
          <a:lstStyle/>
          <a:p>
            <a:r>
              <a:rPr lang="fr-FR" sz="2400" b="1" u="sng" dirty="0" smtClean="0"/>
              <a:t>Pour information</a:t>
            </a:r>
            <a:endParaRPr lang="fr-FR" sz="2400"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4671</TotalTime>
  <Words>4965</Words>
  <Application>Microsoft Office PowerPoint</Application>
  <PresentationFormat>Affichage à l'écran (4:3)</PresentationFormat>
  <Paragraphs>797</Paragraphs>
  <Slides>84</Slides>
  <Notes>1</Notes>
  <HiddenSlides>13</HiddenSlides>
  <MMClips>0</MMClips>
  <ScaleCrop>false</ScaleCrop>
  <HeadingPairs>
    <vt:vector size="4" baseType="variant">
      <vt:variant>
        <vt:lpstr>Thème</vt:lpstr>
      </vt:variant>
      <vt:variant>
        <vt:i4>2</vt:i4>
      </vt:variant>
      <vt:variant>
        <vt:lpstr>Titres des diapositives</vt:lpstr>
      </vt:variant>
      <vt:variant>
        <vt:i4>84</vt:i4>
      </vt:variant>
    </vt:vector>
  </HeadingPairs>
  <TitlesOfParts>
    <vt:vector size="86" baseType="lpstr">
      <vt:lpstr>Thème Office</vt:lpstr>
      <vt:lpstr>1_Thème Office</vt:lpstr>
      <vt:lpstr>Diapositive 1</vt:lpstr>
      <vt:lpstr>ADELP   REUNION ORDINAIRE du  16 septembre 2015</vt:lpstr>
      <vt:lpstr>Ordre du jour</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B’EST FARE</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lpstr>Diapositive 73</vt:lpstr>
      <vt:lpstr>Diapositive 74</vt:lpstr>
      <vt:lpstr>Diapositive 75</vt:lpstr>
      <vt:lpstr>Diapositive 76</vt:lpstr>
      <vt:lpstr>Diapositive 77</vt:lpstr>
      <vt:lpstr>Diapositive 78</vt:lpstr>
      <vt:lpstr>Diapositive 79</vt:lpstr>
      <vt:lpstr>Diapositive 80</vt:lpstr>
      <vt:lpstr>Diapositive 81</vt:lpstr>
      <vt:lpstr>Diapositive 82</vt:lpstr>
      <vt:lpstr>Diapositive 83</vt:lpstr>
      <vt:lpstr>Vos remarques et suggestions seront les bienvenues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jean-marie BONNETIER</dc:creator>
  <cp:lastModifiedBy>jean-marie BONNETIER</cp:lastModifiedBy>
  <cp:revision>471</cp:revision>
  <dcterms:created xsi:type="dcterms:W3CDTF">2015-08-01T10:00:38Z</dcterms:created>
  <dcterms:modified xsi:type="dcterms:W3CDTF">2015-09-16T10:08:43Z</dcterms:modified>
</cp:coreProperties>
</file>