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3" r:id="rId3"/>
    <p:sldId id="300" r:id="rId4"/>
    <p:sldId id="301" r:id="rId5"/>
    <p:sldId id="267" r:id="rId6"/>
    <p:sldId id="302" r:id="rId7"/>
    <p:sldId id="317" r:id="rId8"/>
    <p:sldId id="305" r:id="rId9"/>
    <p:sldId id="307" r:id="rId10"/>
    <p:sldId id="308" r:id="rId11"/>
    <p:sldId id="309" r:id="rId12"/>
    <p:sldId id="310" r:id="rId13"/>
    <p:sldId id="311" r:id="rId14"/>
    <p:sldId id="316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Cambria Math" panose="02040503050406030204" pitchFamily="18" charset="0"/>
      <p:regular r:id="rId20"/>
    </p:embeddedFont>
    <p:embeddedFont>
      <p:font typeface="Maiandra GD" panose="020E0502030308020204" pitchFamily="34" charset="0"/>
      <p:regular r:id="rId21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31/07/2019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000" b="1" dirty="0">
                <a:solidFill>
                  <a:srgbClr val="FF0000"/>
                </a:solidFill>
                <a:latin typeface="Maiandra GD" pitchFamily="34" charset="0"/>
              </a:rPr>
              <a:t>Problèmes additifs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Problèmes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4357688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fr-FR" sz="4800" i="1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Comparaison 2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14" y="216345"/>
            <a:ext cx="740441" cy="6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Au marathon de Paris, Pierre est arrivé 972</a:t>
            </a:r>
            <a:r>
              <a:rPr lang="fr-FR" sz="3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et Alex 788</a:t>
            </a:r>
            <a:r>
              <a:rPr lang="fr-FR" sz="3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de places Alex a-t-il devancé Pierre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55A27E-A051-4BE8-A672-E029DA351739}"/>
              </a:ext>
            </a:extLst>
          </p:cNvPr>
          <p:cNvSpPr txBox="1"/>
          <p:nvPr/>
        </p:nvSpPr>
        <p:spPr>
          <a:xfrm>
            <a:off x="-2952" y="1759409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 problème, on parle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9FE4D0C-2364-4D5A-A246-7BE7E067AF8F}"/>
              </a:ext>
            </a:extLst>
          </p:cNvPr>
          <p:cNvSpPr txBox="1"/>
          <p:nvPr/>
        </p:nvSpPr>
        <p:spPr>
          <a:xfrm>
            <a:off x="0" y="2289340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classement à une course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606934" y="108070"/>
            <a:ext cx="178489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6804246" y="96096"/>
            <a:ext cx="1512170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A64A30-A837-4F23-B017-5595E591C392}"/>
              </a:ext>
            </a:extLst>
          </p:cNvPr>
          <p:cNvSpPr txBox="1"/>
          <p:nvPr/>
        </p:nvSpPr>
        <p:spPr>
          <a:xfrm>
            <a:off x="0" y="2794055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connait la place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personnes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899593" y="589059"/>
            <a:ext cx="149223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64709" y="257914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972</a:t>
            </a:r>
            <a:r>
              <a:rPr lang="fr-FR" sz="3200" b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ème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31178" y="572213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788</a:t>
            </a:r>
            <a:r>
              <a:rPr lang="fr-FR" sz="3200" b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ème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4FFA1E-2AE1-44CD-B4E6-8785417E3233}"/>
              </a:ext>
            </a:extLst>
          </p:cNvPr>
          <p:cNvSpPr txBox="1"/>
          <p:nvPr/>
        </p:nvSpPr>
        <p:spPr>
          <a:xfrm>
            <a:off x="986" y="378253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cherche donc la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AFA0701-4482-4826-98E3-5564FAED8B0A}"/>
              </a:ext>
            </a:extLst>
          </p:cNvPr>
          <p:cNvSpPr txBox="1"/>
          <p:nvPr/>
        </p:nvSpPr>
        <p:spPr>
          <a:xfrm>
            <a:off x="0" y="4314727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entre les classements.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43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4" grpId="1"/>
      <p:bldP spid="16" grpId="0"/>
      <p:bldP spid="16" grpId="1"/>
      <p:bldP spid="8" grpId="0" animBg="1"/>
      <p:bldP spid="18" grpId="0" animBg="1"/>
      <p:bldP spid="21" grpId="0"/>
      <p:bldP spid="21" grpId="1"/>
      <p:bldP spid="27" grpId="0" animBg="1"/>
      <p:bldP spid="28" grpId="0"/>
      <p:bldP spid="29" grpId="0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Au marathon de Paris, Pierre est arrivé 972</a:t>
            </a:r>
            <a:r>
              <a:rPr lang="fr-FR" sz="3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et Alex 788</a:t>
            </a:r>
            <a:r>
              <a:rPr lang="fr-FR" sz="3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de places Alex a-t-il devancé Pierre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606934" y="108070"/>
            <a:ext cx="178489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6804246" y="96096"/>
            <a:ext cx="1512170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899593" y="589059"/>
            <a:ext cx="149223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64709" y="257914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972</a:t>
            </a:r>
            <a:r>
              <a:rPr lang="fr-FR" sz="3200" b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ème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31178" y="572213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788</a:t>
            </a:r>
            <a:r>
              <a:rPr lang="fr-FR" sz="3200" b="1" baseline="30000" dirty="0">
                <a:solidFill>
                  <a:srgbClr val="FF0000"/>
                </a:solidFill>
                <a:latin typeface="Maiandra GD" panose="020E0502030308020204" pitchFamily="34" charset="0"/>
              </a:rPr>
              <a:t>ème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CC2B966-F11A-4200-8305-5657D2C42E6A}"/>
              </a:ext>
            </a:extLst>
          </p:cNvPr>
          <p:cNvSpPr txBox="1"/>
          <p:nvPr/>
        </p:nvSpPr>
        <p:spPr>
          <a:xfrm>
            <a:off x="-2952" y="1655196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donc poser une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13D03CC-EFB6-47E6-B503-4A6F697C0F87}"/>
              </a:ext>
            </a:extLst>
          </p:cNvPr>
          <p:cNvSpPr txBox="1"/>
          <p:nvPr/>
        </p:nvSpPr>
        <p:spPr>
          <a:xfrm>
            <a:off x="-2952" y="215506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93630FD-104C-413B-8C02-2B2C8CD86CC9}"/>
              </a:ext>
            </a:extLst>
          </p:cNvPr>
          <p:cNvSpPr txBox="1"/>
          <p:nvPr/>
        </p:nvSpPr>
        <p:spPr>
          <a:xfrm>
            <a:off x="-2952" y="2725978"/>
            <a:ext cx="255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972 - 788 =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E300A1B-5883-4271-A720-1F84476F9A8A}"/>
              </a:ext>
            </a:extLst>
          </p:cNvPr>
          <p:cNvSpPr txBox="1"/>
          <p:nvPr/>
        </p:nvSpPr>
        <p:spPr>
          <a:xfrm>
            <a:off x="2391829" y="2725978"/>
            <a:ext cx="1596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184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61ED8E4C-8228-48C4-8B4F-D97D2B422ABF}"/>
              </a:ext>
            </a:extLst>
          </p:cNvPr>
          <p:cNvSpPr txBox="1"/>
          <p:nvPr/>
        </p:nvSpPr>
        <p:spPr>
          <a:xfrm>
            <a:off x="-2952" y="3310753"/>
            <a:ext cx="5289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Alex a devancé Pierre de 184 places.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8" grpId="0" animBg="1"/>
      <p:bldP spid="27" grpId="0" animBg="1"/>
      <p:bldP spid="28" grpId="0"/>
      <p:bldP spid="29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 l’école des Sapins, il y a 140 élèves. A l’école Argouse il y en a 83.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d’élèves y a-t-il de plus à l’école des Sapins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55A27E-A051-4BE8-A672-E029DA351739}"/>
              </a:ext>
            </a:extLst>
          </p:cNvPr>
          <p:cNvSpPr txBox="1"/>
          <p:nvPr/>
        </p:nvSpPr>
        <p:spPr>
          <a:xfrm>
            <a:off x="-2952" y="2089107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 problème, on parle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9FE4D0C-2364-4D5A-A246-7BE7E067AF8F}"/>
              </a:ext>
            </a:extLst>
          </p:cNvPr>
          <p:cNvSpPr txBox="1"/>
          <p:nvPr/>
        </p:nvSpPr>
        <p:spPr>
          <a:xfrm>
            <a:off x="0" y="2619038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d’élèves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5266424" y="88341"/>
            <a:ext cx="110577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4516304" y="86726"/>
            <a:ext cx="70376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A64A30-A837-4F23-B017-5595E591C392}"/>
              </a:ext>
            </a:extLst>
          </p:cNvPr>
          <p:cNvSpPr txBox="1"/>
          <p:nvPr/>
        </p:nvSpPr>
        <p:spPr>
          <a:xfrm>
            <a:off x="0" y="3123753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connait l’effectif 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écoles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2915816" y="568806"/>
            <a:ext cx="648072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289108" y="2579146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140 élèves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31178" y="572213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83 élèves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4FFA1E-2AE1-44CD-B4E6-8785417E3233}"/>
              </a:ext>
            </a:extLst>
          </p:cNvPr>
          <p:cNvSpPr txBox="1"/>
          <p:nvPr/>
        </p:nvSpPr>
        <p:spPr>
          <a:xfrm>
            <a:off x="986" y="4112233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cherche donc la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AFA0701-4482-4826-98E3-5564FAED8B0A}"/>
              </a:ext>
            </a:extLst>
          </p:cNvPr>
          <p:cNvSpPr txBox="1"/>
          <p:nvPr/>
        </p:nvSpPr>
        <p:spPr>
          <a:xfrm>
            <a:off x="0" y="464442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entre les effectifs.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027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4" grpId="1"/>
      <p:bldP spid="16" grpId="0"/>
      <p:bldP spid="16" grpId="1"/>
      <p:bldP spid="8" grpId="0" animBg="1"/>
      <p:bldP spid="18" grpId="0" animBg="1"/>
      <p:bldP spid="21" grpId="0"/>
      <p:bldP spid="21" grpId="1"/>
      <p:bldP spid="27" grpId="0" animBg="1"/>
      <p:bldP spid="28" grpId="0"/>
      <p:bldP spid="29" grpId="0"/>
      <p:bldP spid="30" grpId="0"/>
      <p:bldP spid="30" grpId="1"/>
      <p:bldP spid="31" grpId="0"/>
      <p:bldP spid="3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À l’école des Sapins, il y a 140 élèves. A l’école Argouse il y en a 83.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d’élèves y a-t-il de plus à l’école des Sapins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5266424" y="88341"/>
            <a:ext cx="110577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4516304" y="86726"/>
            <a:ext cx="70376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2915816" y="568806"/>
            <a:ext cx="648072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289108" y="2579146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140 élèves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31178" y="572213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83 élèves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B70B09A-BC12-4821-9DF6-ED8BDEFAF2A7}"/>
              </a:ext>
            </a:extLst>
          </p:cNvPr>
          <p:cNvSpPr txBox="1"/>
          <p:nvPr/>
        </p:nvSpPr>
        <p:spPr>
          <a:xfrm>
            <a:off x="-2952" y="2060848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donc poser une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6D7CC8D-E354-47FB-91BD-1E562F4990DD}"/>
              </a:ext>
            </a:extLst>
          </p:cNvPr>
          <p:cNvSpPr txBox="1"/>
          <p:nvPr/>
        </p:nvSpPr>
        <p:spPr>
          <a:xfrm>
            <a:off x="-2952" y="2560717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469A099-4C1D-43F6-B6F1-27CB91F565F5}"/>
              </a:ext>
            </a:extLst>
          </p:cNvPr>
          <p:cNvSpPr txBox="1"/>
          <p:nvPr/>
        </p:nvSpPr>
        <p:spPr>
          <a:xfrm>
            <a:off x="-2952" y="3131630"/>
            <a:ext cx="227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140 - 83 =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829BFF5-A417-40E6-9623-3FC1AF4ACCC8}"/>
              </a:ext>
            </a:extLst>
          </p:cNvPr>
          <p:cNvSpPr txBox="1"/>
          <p:nvPr/>
        </p:nvSpPr>
        <p:spPr>
          <a:xfrm>
            <a:off x="2391829" y="3131630"/>
            <a:ext cx="1596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57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97C75C8-94B2-4488-933E-A7EFE83EE79C}"/>
              </a:ext>
            </a:extLst>
          </p:cNvPr>
          <p:cNvSpPr txBox="1"/>
          <p:nvPr/>
        </p:nvSpPr>
        <p:spPr>
          <a:xfrm>
            <a:off x="-2952" y="3716405"/>
            <a:ext cx="5289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L’école des Sapins compte 57 élèves de plus que l’école Argouse.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8" grpId="0" animBg="1"/>
      <p:bldP spid="23" grpId="0" animBg="1"/>
      <p:bldP spid="24" grpId="0" animBg="1"/>
      <p:bldP spid="26" grpId="0" animBg="1"/>
      <p:bldP spid="27" grpId="0" animBg="1"/>
      <p:bldP spid="28" grpId="0"/>
      <p:bldP spid="29" grpId="0"/>
      <p:bldP spid="33" grpId="0"/>
      <p:bldP spid="19" grpId="0"/>
      <p:bldP spid="19" grpId="1"/>
      <p:bldP spid="20" grpId="0"/>
      <p:bldP spid="20" grpId="1"/>
      <p:bldP spid="22" grpId="0"/>
      <p:bldP spid="22" grpId="1"/>
      <p:bldP spid="32" grpId="0"/>
      <p:bldP spid="32" grpId="1"/>
      <p:bldP spid="34" grpId="0"/>
      <p:bldP spid="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DCFF9B73-3CBE-408B-9910-68650A3D4A58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Gardons un exemple, et à vous de jouer 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453B6C4-66C1-4119-AA56-31938C8CF7F4}"/>
              </a:ext>
            </a:extLst>
          </p:cNvPr>
          <p:cNvSpPr txBox="1"/>
          <p:nvPr/>
        </p:nvSpPr>
        <p:spPr>
          <a:xfrm>
            <a:off x="0" y="635204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Dans un magasin, un jouet vaut 24 €. Il vaut 65 € dans un autre magasin.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est-il plus cher dans le 2ème magasin ?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6AB3C1D-4550-42E0-9AB1-BEC111E234BF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D6B43AE-86DF-46BF-91C7-C6910ACE5BAD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16CB5C2-14DF-43F4-9440-F2D568D6520B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arme 14">
            <a:extLst>
              <a:ext uri="{FF2B5EF4-FFF2-40B4-BE49-F238E27FC236}">
                <a16:creationId xmlns:a16="http://schemas.microsoft.com/office/drawing/2014/main" id="{F66AB06D-08BA-49A5-BEC0-D363A296FD2C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514258F-FD72-4A8E-8A99-98DFB0CF7827}"/>
              </a:ext>
            </a:extLst>
          </p:cNvPr>
          <p:cNvSpPr txBox="1"/>
          <p:nvPr/>
        </p:nvSpPr>
        <p:spPr>
          <a:xfrm>
            <a:off x="5419340" y="256283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24 €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D1A3F99-10A1-45C5-9F60-3334142B19BA}"/>
              </a:ext>
            </a:extLst>
          </p:cNvPr>
          <p:cNvSpPr txBox="1"/>
          <p:nvPr/>
        </p:nvSpPr>
        <p:spPr>
          <a:xfrm>
            <a:off x="5423291" y="576245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65 €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CB264B4-5289-4CB0-B2A8-2C820BC824CE}"/>
              </a:ext>
            </a:extLst>
          </p:cNvPr>
          <p:cNvSpPr txBox="1"/>
          <p:nvPr/>
        </p:nvSpPr>
        <p:spPr>
          <a:xfrm>
            <a:off x="-5904" y="331227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65 - 24 =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AF7CB75-12C0-42D5-B2E0-E5C2927C89AD}"/>
              </a:ext>
            </a:extLst>
          </p:cNvPr>
          <p:cNvSpPr txBox="1"/>
          <p:nvPr/>
        </p:nvSpPr>
        <p:spPr>
          <a:xfrm>
            <a:off x="-5904" y="3897049"/>
            <a:ext cx="5289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 jouet est 41 € plus cher dans le deuxième magasin.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6792EF5-66DA-4E8D-BDBB-6A2A8299BAC4}"/>
              </a:ext>
            </a:extLst>
          </p:cNvPr>
          <p:cNvSpPr txBox="1"/>
          <p:nvPr/>
        </p:nvSpPr>
        <p:spPr>
          <a:xfrm>
            <a:off x="1937072" y="332067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05C6710-9980-4F6E-A52B-CFA282285B23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343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7" grpId="0"/>
      <p:bldP spid="17" grpId="1"/>
      <p:bldP spid="18" grpId="0"/>
      <p:bldP spid="18" grpId="1"/>
      <p:bldP spid="20" grpId="0"/>
      <p:bldP spid="20" grpId="1"/>
      <p:bldP spid="22" grpId="0"/>
      <p:bldP spid="22" grpId="1"/>
      <p:bldP spid="27" grpId="0"/>
      <p:bldP spid="27" grpId="1"/>
      <p:bldP spid="28" grpId="0"/>
      <p:bldP spid="2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Aujourd’hui, nous continuons à travailler sur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problèmes additifs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-6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Un problème additif est un problème qui peut être résolu par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3D73A6A-893F-4CCB-B4C8-217934C3BDF9}"/>
              </a:ext>
            </a:extLst>
          </p:cNvPr>
          <p:cNvSpPr txBox="1"/>
          <p:nvPr/>
        </p:nvSpPr>
        <p:spPr>
          <a:xfrm>
            <a:off x="-6" y="1556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addition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ou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6F718B-C6C4-497E-B482-1C0300AA255A}"/>
              </a:ext>
            </a:extLst>
          </p:cNvPr>
          <p:cNvSpPr txBox="1"/>
          <p:nvPr/>
        </p:nvSpPr>
        <p:spPr>
          <a:xfrm>
            <a:off x="-6" y="20825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la bonne opération, il faut bien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comprendre le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484D65B-C1DE-4F3F-8FDA-ADFFF0D40610}"/>
              </a:ext>
            </a:extLst>
          </p:cNvPr>
          <p:cNvSpPr txBox="1"/>
          <p:nvPr/>
        </p:nvSpPr>
        <p:spPr>
          <a:xfrm>
            <a:off x="-2964" y="257300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		 et c’est ce que nous allons continuer à travailler avec un nouveau problème !</a:t>
            </a:r>
          </a:p>
        </p:txBody>
      </p:sp>
    </p:spTree>
    <p:extLst>
      <p:ext uri="{BB962C8B-B14F-4D97-AF65-F5344CB8AC3E}">
        <p14:creationId xmlns:p14="http://schemas.microsoft.com/office/powerpoint/2010/main" val="28056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Comme la dernière fois, nous allons travailler sur des problèmes de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474315-2744-4D2D-AC07-E9FC850DF457}"/>
              </a:ext>
            </a:extLst>
          </p:cNvPr>
          <p:cNvSpPr txBox="1"/>
          <p:nvPr/>
        </p:nvSpPr>
        <p:spPr>
          <a:xfrm>
            <a:off x="3275856" y="49244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comparaison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7D152D8-8B05-432B-A19C-3EE166B46190}"/>
              </a:ext>
            </a:extLst>
          </p:cNvPr>
          <p:cNvSpPr txBox="1"/>
          <p:nvPr/>
        </p:nvSpPr>
        <p:spPr>
          <a:xfrm>
            <a:off x="-6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ces problèmes,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collections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de la même chose sont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comparées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0AF5BD3-615E-4E3A-90D1-35780FFA48AA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FEB413B-F937-4FB4-832F-92155E140730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BB9AB9E-10EA-4A99-9BBA-3461607373EF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arme 17">
            <a:extLst>
              <a:ext uri="{FF2B5EF4-FFF2-40B4-BE49-F238E27FC236}">
                <a16:creationId xmlns:a16="http://schemas.microsoft.com/office/drawing/2014/main" id="{2CB91D9E-0D73-4543-9356-B24E9E4F732E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6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6" grpId="0"/>
      <p:bldP spid="16" grpId="1"/>
      <p:bldP spid="9" grpId="0" animBg="1"/>
      <p:bldP spid="11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Lors de la première séance, nous cherchions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une des collections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7D152D8-8B05-432B-A19C-3EE166B46190}"/>
              </a:ext>
            </a:extLst>
          </p:cNvPr>
          <p:cNvSpPr txBox="1"/>
          <p:nvPr/>
        </p:nvSpPr>
        <p:spPr>
          <a:xfrm>
            <a:off x="-1" y="4561330"/>
            <a:ext cx="5148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Mais aujourd’hui, nous allons travailler sur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autre chose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...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2DEF7A8-B651-4501-9EB4-FB31870346AF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AECBB099-6786-497E-A8EA-8B5776756101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F6C62169-6857-4588-A3F4-B235EAE29DB9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00E6CB9-6F59-4F7F-8663-AB0E7DE1B1FE}"/>
              </a:ext>
            </a:extLst>
          </p:cNvPr>
          <p:cNvSpPr/>
          <p:nvPr/>
        </p:nvSpPr>
        <p:spPr>
          <a:xfrm rot="11324475">
            <a:off x="7024076" y="2526222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Larme 18">
            <a:extLst>
              <a:ext uri="{FF2B5EF4-FFF2-40B4-BE49-F238E27FC236}">
                <a16:creationId xmlns:a16="http://schemas.microsoft.com/office/drawing/2014/main" id="{0B70065E-52BA-4588-A085-242F5F5896D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744278A-2E34-48E4-B6D1-0DF501458B98}"/>
              </a:ext>
            </a:extLst>
          </p:cNvPr>
          <p:cNvSpPr txBox="1"/>
          <p:nvPr/>
        </p:nvSpPr>
        <p:spPr>
          <a:xfrm>
            <a:off x="0" y="99085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connaissions l’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autre collection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et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comparaison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2F6801-D329-4320-AC90-A0C439D9EEB5}"/>
              </a:ext>
            </a:extLst>
          </p:cNvPr>
          <p:cNvSpPr txBox="1"/>
          <p:nvPr/>
        </p:nvSpPr>
        <p:spPr>
          <a:xfrm>
            <a:off x="0" y="2015408"/>
            <a:ext cx="5148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deuxième collection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était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 grande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addition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82C8276-F93B-4F5F-AB62-02D359C8731E}"/>
              </a:ext>
            </a:extLst>
          </p:cNvPr>
          <p:cNvSpPr txBox="1"/>
          <p:nvPr/>
        </p:nvSpPr>
        <p:spPr>
          <a:xfrm>
            <a:off x="0" y="3091453"/>
            <a:ext cx="5148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deuxième collection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était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 petite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: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4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/>
      <p:bldP spid="16" grpId="1"/>
      <p:bldP spid="10" grpId="0" animBg="1"/>
      <p:bldP spid="10" grpId="1" animBg="1"/>
      <p:bldP spid="11" grpId="0"/>
      <p:bldP spid="11" grpId="1"/>
      <p:bldP spid="12" grpId="0"/>
      <p:bldP spid="12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Dans un magasin, un jouet vaut 24 €. Il vaut 65 € dans un autre magasin.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est-il plus cher dans </a:t>
            </a:r>
            <a:r>
              <a:rPr lang="fr-FR" sz="3200" i="1">
                <a:latin typeface="Cambria Math" panose="02040503050406030204" pitchFamily="18" charset="0"/>
                <a:ea typeface="Cambria Math" panose="02040503050406030204" pitchFamily="18" charset="0"/>
              </a:rPr>
              <a:t>le 2</a:t>
            </a:r>
            <a:r>
              <a:rPr lang="fr-FR" sz="3200" i="1" baseline="3000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i="1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magasin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55A27E-A051-4BE8-A672-E029DA351739}"/>
              </a:ext>
            </a:extLst>
          </p:cNvPr>
          <p:cNvSpPr txBox="1"/>
          <p:nvPr/>
        </p:nvSpPr>
        <p:spPr>
          <a:xfrm>
            <a:off x="-2952" y="1759409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 problème, on parle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9FE4D0C-2364-4D5A-A246-7BE7E067AF8F}"/>
              </a:ext>
            </a:extLst>
          </p:cNvPr>
          <p:cNvSpPr txBox="1"/>
          <p:nvPr/>
        </p:nvSpPr>
        <p:spPr>
          <a:xfrm>
            <a:off x="0" y="2289340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prix d’un jouet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3103710" y="99842"/>
            <a:ext cx="2404394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5555822" y="99842"/>
            <a:ext cx="52834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A64A30-A837-4F23-B017-5595E591C392}"/>
              </a:ext>
            </a:extLst>
          </p:cNvPr>
          <p:cNvSpPr txBox="1"/>
          <p:nvPr/>
        </p:nvSpPr>
        <p:spPr>
          <a:xfrm>
            <a:off x="0" y="2794055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connait le prix du jouet dans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magasins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7668344" y="99842"/>
            <a:ext cx="68826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19340" y="256283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24 €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23291" y="576245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65 €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4FFA1E-2AE1-44CD-B4E6-8785417E3233}"/>
              </a:ext>
            </a:extLst>
          </p:cNvPr>
          <p:cNvSpPr txBox="1"/>
          <p:nvPr/>
        </p:nvSpPr>
        <p:spPr>
          <a:xfrm>
            <a:off x="986" y="378253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cherche donc la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AFA0701-4482-4826-98E3-5564FAED8B0A}"/>
              </a:ext>
            </a:extLst>
          </p:cNvPr>
          <p:cNvSpPr txBox="1"/>
          <p:nvPr/>
        </p:nvSpPr>
        <p:spPr>
          <a:xfrm>
            <a:off x="0" y="4314727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entre les deux prix.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43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4" grpId="1"/>
      <p:bldP spid="16" grpId="0"/>
      <p:bldP spid="16" grpId="1"/>
      <p:bldP spid="8" grpId="0" animBg="1"/>
      <p:bldP spid="18" grpId="0" animBg="1"/>
      <p:bldP spid="21" grpId="0"/>
      <p:bldP spid="21" grpId="1"/>
      <p:bldP spid="27" grpId="0" animBg="1"/>
      <p:bldP spid="28" grpId="0"/>
      <p:bldP spid="29" grpId="0"/>
      <p:bldP spid="30" grpId="0"/>
      <p:bldP spid="30" grpId="1"/>
      <p:bldP spid="31" grpId="0"/>
      <p:bldP spid="31" grpId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Dans un magasin, un jouet vaut 24 €. Il vaut 65 € dans un autre magasin.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est-il plus cher dans le 2</a:t>
            </a:r>
            <a:r>
              <a:rPr lang="fr-FR" sz="3200" i="1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ème</a:t>
            </a:r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magasin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55A27E-A051-4BE8-A672-E029DA351739}"/>
              </a:ext>
            </a:extLst>
          </p:cNvPr>
          <p:cNvSpPr txBox="1"/>
          <p:nvPr/>
        </p:nvSpPr>
        <p:spPr>
          <a:xfrm>
            <a:off x="-2952" y="1759409"/>
            <a:ext cx="5292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cette différence, il va falloir calculer une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3103710" y="99842"/>
            <a:ext cx="2404394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5555822" y="99842"/>
            <a:ext cx="52834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7668344" y="99842"/>
            <a:ext cx="688268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19340" y="256283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24 €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23291" y="576245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65 €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4FFA1E-2AE1-44CD-B4E6-8785417E3233}"/>
              </a:ext>
            </a:extLst>
          </p:cNvPr>
          <p:cNvSpPr txBox="1"/>
          <p:nvPr/>
        </p:nvSpPr>
        <p:spPr>
          <a:xfrm>
            <a:off x="2267744" y="2744294"/>
            <a:ext cx="2483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2B7BFFA-D703-4231-A4ED-E5D31E9EFBDB}"/>
              </a:ext>
            </a:extLst>
          </p:cNvPr>
          <p:cNvSpPr txBox="1"/>
          <p:nvPr/>
        </p:nvSpPr>
        <p:spPr>
          <a:xfrm>
            <a:off x="-5904" y="331227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65 - 24 =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1D8FA04-C4EA-45EB-A3BA-FC66F81448B1}"/>
              </a:ext>
            </a:extLst>
          </p:cNvPr>
          <p:cNvSpPr txBox="1"/>
          <p:nvPr/>
        </p:nvSpPr>
        <p:spPr>
          <a:xfrm>
            <a:off x="-5904" y="3897049"/>
            <a:ext cx="5289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 jouet est 41 € plus cher dans le deuxième magasin.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9B26F6A-59C6-4C87-8AD6-512987D84C3C}"/>
              </a:ext>
            </a:extLst>
          </p:cNvPr>
          <p:cNvSpPr txBox="1"/>
          <p:nvPr/>
        </p:nvSpPr>
        <p:spPr>
          <a:xfrm>
            <a:off x="1937072" y="332067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51444E4-B459-493C-8F75-49627FD7B252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59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4" grpId="1"/>
      <p:bldP spid="8" grpId="0" animBg="1"/>
      <p:bldP spid="18" grpId="0" animBg="1"/>
      <p:bldP spid="27" grpId="0" animBg="1"/>
      <p:bldP spid="30" grpId="0"/>
      <p:bldP spid="30" grpId="1"/>
      <p:bldP spid="19" grpId="0"/>
      <p:bldP spid="19" grpId="1"/>
      <p:bldP spid="20" grpId="0"/>
      <p:bldP spid="20" grpId="1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C9B7C34-4E55-451B-B8EF-E5567D23C09C}"/>
              </a:ext>
            </a:extLst>
          </p:cNvPr>
          <p:cNvSpPr txBox="1"/>
          <p:nvPr/>
        </p:nvSpPr>
        <p:spPr>
          <a:xfrm>
            <a:off x="-6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Aujourd’hui, nous allons chercher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FEE1435-E9A1-4837-ABD8-601160C2CE97}"/>
              </a:ext>
            </a:extLst>
          </p:cNvPr>
          <p:cNvSpPr txBox="1"/>
          <p:nvPr/>
        </p:nvSpPr>
        <p:spPr>
          <a:xfrm>
            <a:off x="0" y="0"/>
            <a:ext cx="8495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						     la comparaison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B342F73-4D6C-4B24-B00F-AAB475209779}"/>
              </a:ext>
            </a:extLst>
          </p:cNvPr>
          <p:cNvSpPr txBox="1"/>
          <p:nvPr/>
        </p:nvSpPr>
        <p:spPr>
          <a:xfrm>
            <a:off x="0" y="908720"/>
            <a:ext cx="9143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Je connais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les deux collections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: je cherche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la différence entre ces collections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813AD52-CA8B-4B15-9E55-49056A6F4DFF}"/>
              </a:ext>
            </a:extLst>
          </p:cNvPr>
          <p:cNvSpPr txBox="1"/>
          <p:nvPr/>
        </p:nvSpPr>
        <p:spPr>
          <a:xfrm>
            <a:off x="-27641" y="1910941"/>
            <a:ext cx="3869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Je dois donc poser</a:t>
            </a:r>
            <a:endParaRPr lang="fr-FR" sz="3200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3E5683F-FB23-4987-B2B0-907C69197CAD}"/>
              </a:ext>
            </a:extLst>
          </p:cNvPr>
          <p:cNvSpPr txBox="1"/>
          <p:nvPr/>
        </p:nvSpPr>
        <p:spPr>
          <a:xfrm>
            <a:off x="0" y="2319786"/>
            <a:ext cx="471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 grande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collection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moins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 petite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fr-FR" sz="3200" u="sng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8D013A3-AFF8-44C5-9C2D-39733D67BEBA}"/>
              </a:ext>
            </a:extLst>
          </p:cNvPr>
          <p:cNvSpPr txBox="1"/>
          <p:nvPr/>
        </p:nvSpPr>
        <p:spPr>
          <a:xfrm>
            <a:off x="8865" y="38278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d’autres exemples.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D3043F7D-45D6-4B59-9BFD-55CFC63EE210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C5B7520-1E14-4EE9-9F80-E6DB725A4DD8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276A093-B557-4DE8-8C38-2ABE21051C8F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arme 15">
            <a:extLst>
              <a:ext uri="{FF2B5EF4-FFF2-40B4-BE49-F238E27FC236}">
                <a16:creationId xmlns:a16="http://schemas.microsoft.com/office/drawing/2014/main" id="{F0BA7821-899B-4F2F-ACA9-C453DAAE1135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B3DE12E-BD04-41E5-A0F6-D8DE63BF17D2}"/>
              </a:ext>
            </a:extLst>
          </p:cNvPr>
          <p:cNvSpPr txBox="1"/>
          <p:nvPr/>
        </p:nvSpPr>
        <p:spPr>
          <a:xfrm>
            <a:off x="5419340" y="256283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24 €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8798DE2-097D-4068-A3C2-F918F15236F5}"/>
              </a:ext>
            </a:extLst>
          </p:cNvPr>
          <p:cNvSpPr txBox="1"/>
          <p:nvPr/>
        </p:nvSpPr>
        <p:spPr>
          <a:xfrm>
            <a:off x="5423291" y="576245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65 €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66947F4-126C-4215-8FAA-BD7023BA64E5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300C1D0B-043F-49AD-B458-F9BD9B76C49D}"/>
              </a:ext>
            </a:extLst>
          </p:cNvPr>
          <p:cNvSpPr/>
          <p:nvPr/>
        </p:nvSpPr>
        <p:spPr>
          <a:xfrm rot="7599213">
            <a:off x="7392933" y="2868468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17" grpId="0"/>
      <p:bldP spid="20" grpId="0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Pierre mesure 1 m 27 cm. Annie mesure 1 m 32 cm.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de centimètres Annie est-elle plus grande que Pierre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55A27E-A051-4BE8-A672-E029DA351739}"/>
              </a:ext>
            </a:extLst>
          </p:cNvPr>
          <p:cNvSpPr txBox="1"/>
          <p:nvPr/>
        </p:nvSpPr>
        <p:spPr>
          <a:xfrm>
            <a:off x="-2952" y="1759409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 problème, on parle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9FE4D0C-2364-4D5A-A246-7BE7E067AF8F}"/>
              </a:ext>
            </a:extLst>
          </p:cNvPr>
          <p:cNvSpPr txBox="1"/>
          <p:nvPr/>
        </p:nvSpPr>
        <p:spPr>
          <a:xfrm>
            <a:off x="0" y="2289340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la taille de deux enfants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1183785" y="108070"/>
            <a:ext cx="1371991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2643088" y="108070"/>
            <a:ext cx="178489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A64A30-A837-4F23-B017-5595E591C392}"/>
              </a:ext>
            </a:extLst>
          </p:cNvPr>
          <p:cNvSpPr txBox="1"/>
          <p:nvPr/>
        </p:nvSpPr>
        <p:spPr>
          <a:xfrm>
            <a:off x="0" y="2794055"/>
            <a:ext cx="5292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connait la taille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enfants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7023372" y="108070"/>
            <a:ext cx="1872911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23291" y="2321751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 m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27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14156" y="5497346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 m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32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14FFA1E-2AE1-44CD-B4E6-8785417E3233}"/>
              </a:ext>
            </a:extLst>
          </p:cNvPr>
          <p:cNvSpPr txBox="1"/>
          <p:nvPr/>
        </p:nvSpPr>
        <p:spPr>
          <a:xfrm>
            <a:off x="986" y="378253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cherche donc la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AFA0701-4482-4826-98E3-5564FAED8B0A}"/>
              </a:ext>
            </a:extLst>
          </p:cNvPr>
          <p:cNvSpPr txBox="1"/>
          <p:nvPr/>
        </p:nvSpPr>
        <p:spPr>
          <a:xfrm>
            <a:off x="0" y="4314727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entre les tailles.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74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4" grpId="1"/>
      <p:bldP spid="16" grpId="0"/>
      <p:bldP spid="16" grpId="1"/>
      <p:bldP spid="8" grpId="0" animBg="1"/>
      <p:bldP spid="18" grpId="0" animBg="1"/>
      <p:bldP spid="21" grpId="0"/>
      <p:bldP spid="21" grpId="1"/>
      <p:bldP spid="27" grpId="0" animBg="1"/>
      <p:bldP spid="28" grpId="0"/>
      <p:bldP spid="29" grpId="0"/>
      <p:bldP spid="30" grpId="0"/>
      <p:bldP spid="30" grpId="1"/>
      <p:bldP spid="31" grpId="0"/>
      <p:bldP spid="3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Pierre mesure 1 m 27 cm. Annie mesure 1 m 32 cm.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De combien de centimètres Annie est-elle plus grande que Pierre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FFBCC-2BB9-4602-AF1C-112D09C7C073}"/>
              </a:ext>
            </a:extLst>
          </p:cNvPr>
          <p:cNvSpPr/>
          <p:nvPr/>
        </p:nvSpPr>
        <p:spPr>
          <a:xfrm>
            <a:off x="1183785" y="108070"/>
            <a:ext cx="1371991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BBBD0C-9D1C-4D00-929D-04ED63216DE6}"/>
              </a:ext>
            </a:extLst>
          </p:cNvPr>
          <p:cNvSpPr/>
          <p:nvPr/>
        </p:nvSpPr>
        <p:spPr>
          <a:xfrm>
            <a:off x="2643088" y="108070"/>
            <a:ext cx="1784896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604A97F-7F11-4FFA-A0DF-0457007A5CC1}"/>
              </a:ext>
            </a:extLst>
          </p:cNvPr>
          <p:cNvSpPr/>
          <p:nvPr/>
        </p:nvSpPr>
        <p:spPr>
          <a:xfrm>
            <a:off x="5292080" y="2289080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65AB770-BA45-44CC-A5A4-AEC97051DCBE}"/>
              </a:ext>
            </a:extLst>
          </p:cNvPr>
          <p:cNvSpPr/>
          <p:nvPr/>
        </p:nvSpPr>
        <p:spPr>
          <a:xfrm>
            <a:off x="5289128" y="5431696"/>
            <a:ext cx="2232248" cy="1165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E456AAA-4A93-423A-8A17-EA2C533B8445}"/>
              </a:ext>
            </a:extLst>
          </p:cNvPr>
          <p:cNvCxnSpPr>
            <a:cxnSpLocks/>
          </p:cNvCxnSpPr>
          <p:nvPr/>
        </p:nvCxnSpPr>
        <p:spPr>
          <a:xfrm>
            <a:off x="5968280" y="3572356"/>
            <a:ext cx="0" cy="177380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arme 25">
            <a:extLst>
              <a:ext uri="{FF2B5EF4-FFF2-40B4-BE49-F238E27FC236}">
                <a16:creationId xmlns:a16="http://schemas.microsoft.com/office/drawing/2014/main" id="{D3B18457-2CD0-4AFE-A539-763C6A258C99}"/>
              </a:ext>
            </a:extLst>
          </p:cNvPr>
          <p:cNvSpPr/>
          <p:nvPr/>
        </p:nvSpPr>
        <p:spPr>
          <a:xfrm rot="13551931">
            <a:off x="7132176" y="3664987"/>
            <a:ext cx="1584000" cy="1584000"/>
          </a:xfrm>
          <a:prstGeom prst="teardrop">
            <a:avLst>
              <a:gd name="adj" fmla="val 144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0C3D52-9D37-4DE3-9CDA-7CC739F68B1B}"/>
              </a:ext>
            </a:extLst>
          </p:cNvPr>
          <p:cNvSpPr/>
          <p:nvPr/>
        </p:nvSpPr>
        <p:spPr>
          <a:xfrm>
            <a:off x="7023372" y="108070"/>
            <a:ext cx="1872911" cy="432048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C6D17F-1BB0-4433-A7C0-CEAC351C2C9D}"/>
              </a:ext>
            </a:extLst>
          </p:cNvPr>
          <p:cNvSpPr txBox="1"/>
          <p:nvPr/>
        </p:nvSpPr>
        <p:spPr>
          <a:xfrm>
            <a:off x="5423291" y="2321751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 m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27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71AD9F0-2A5D-4C0C-AC62-9E55A935072A}"/>
              </a:ext>
            </a:extLst>
          </p:cNvPr>
          <p:cNvSpPr txBox="1"/>
          <p:nvPr/>
        </p:nvSpPr>
        <p:spPr>
          <a:xfrm>
            <a:off x="5414156" y="5497346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 m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32 cm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91EB6AA-9E67-411E-ABF3-FEACC2A8968C}"/>
              </a:ext>
            </a:extLst>
          </p:cNvPr>
          <p:cNvSpPr txBox="1"/>
          <p:nvPr/>
        </p:nvSpPr>
        <p:spPr>
          <a:xfrm>
            <a:off x="6952068" y="41508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230844B-2584-4D93-9A24-FE6F76163DB5}"/>
              </a:ext>
            </a:extLst>
          </p:cNvPr>
          <p:cNvSpPr txBox="1"/>
          <p:nvPr/>
        </p:nvSpPr>
        <p:spPr>
          <a:xfrm>
            <a:off x="-2952" y="1655196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donc poser une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5943634-CC4C-4FE0-871A-3A5577B526EF}"/>
              </a:ext>
            </a:extLst>
          </p:cNvPr>
          <p:cNvSpPr txBox="1"/>
          <p:nvPr/>
        </p:nvSpPr>
        <p:spPr>
          <a:xfrm>
            <a:off x="-2952" y="2155065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59C8F46-92B2-41D6-91BE-F9887429D373}"/>
              </a:ext>
            </a:extLst>
          </p:cNvPr>
          <p:cNvSpPr txBox="1"/>
          <p:nvPr/>
        </p:nvSpPr>
        <p:spPr>
          <a:xfrm>
            <a:off x="-2952" y="272597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32 - 27 =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EB71751-5631-4A7D-B839-3E48F2EBCB5B}"/>
              </a:ext>
            </a:extLst>
          </p:cNvPr>
          <p:cNvSpPr txBox="1"/>
          <p:nvPr/>
        </p:nvSpPr>
        <p:spPr>
          <a:xfrm>
            <a:off x="1900523" y="272597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5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C57DA7C-4B83-4F38-8568-88B3AA4E7707}"/>
              </a:ext>
            </a:extLst>
          </p:cNvPr>
          <p:cNvSpPr txBox="1"/>
          <p:nvPr/>
        </p:nvSpPr>
        <p:spPr>
          <a:xfrm>
            <a:off x="-2952" y="3310753"/>
            <a:ext cx="5289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Annie est 5 cm plus grande que Pierre.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8" grpId="0" animBg="1"/>
      <p:bldP spid="27" grpId="0" animBg="1"/>
      <p:bldP spid="28" grpId="0"/>
      <p:bldP spid="29" grpId="0"/>
      <p:bldP spid="19" grpId="0"/>
      <p:bldP spid="19" grpId="1"/>
      <p:bldP spid="20" grpId="0"/>
      <p:bldP spid="20" grpId="1"/>
      <p:bldP spid="22" grpId="0"/>
      <p:bldP spid="22" grpId="1"/>
      <p:bldP spid="32" grpId="0"/>
      <p:bldP spid="32" grpId="1"/>
      <p:bldP spid="34" grpId="0"/>
      <p:bldP spid="34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693</Words>
  <Application>Microsoft Office PowerPoint</Application>
  <PresentationFormat>Affichage à l'écran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Calibri</vt:lpstr>
      <vt:lpstr>Cambria Math</vt:lpstr>
      <vt:lpstr>Arial</vt:lpstr>
      <vt:lpstr>Maiandra GD</vt:lpstr>
      <vt:lpstr>Thème Office</vt:lpstr>
      <vt:lpstr>Problèmes additifs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161</cp:revision>
  <dcterms:created xsi:type="dcterms:W3CDTF">2013-01-27T09:55:18Z</dcterms:created>
  <dcterms:modified xsi:type="dcterms:W3CDTF">2019-07-31T06:33:39Z</dcterms:modified>
</cp:coreProperties>
</file>