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6858000" cy="9144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Style moyen 2 - Accentuation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Style moyen 2 - Accentuation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Style moyen 2 - Accentuation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Style moyen 2 - Accentuation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100" d="100"/>
          <a:sy n="100" d="100"/>
        </p:scale>
        <p:origin x="-1452" y="21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6755C-C6C4-4BFC-8E2C-62ED51B3905F}" type="datetimeFigureOut">
              <a:rPr lang="fr-FR" smtClean="0"/>
              <a:pPr/>
              <a:t>13/05/2016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D3281-B7AE-4D54-A4C0-513D3286658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6755C-C6C4-4BFC-8E2C-62ED51B3905F}" type="datetimeFigureOut">
              <a:rPr lang="fr-FR" smtClean="0"/>
              <a:pPr/>
              <a:t>13/05/2016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D3281-B7AE-4D54-A4C0-513D3286658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6755C-C6C4-4BFC-8E2C-62ED51B3905F}" type="datetimeFigureOut">
              <a:rPr lang="fr-FR" smtClean="0"/>
              <a:pPr/>
              <a:t>13/05/2016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D3281-B7AE-4D54-A4C0-513D3286658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6755C-C6C4-4BFC-8E2C-62ED51B3905F}" type="datetimeFigureOut">
              <a:rPr lang="fr-FR" smtClean="0"/>
              <a:pPr/>
              <a:t>13/05/2016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D3281-B7AE-4D54-A4C0-513D3286658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6755C-C6C4-4BFC-8E2C-62ED51B3905F}" type="datetimeFigureOut">
              <a:rPr lang="fr-FR" smtClean="0"/>
              <a:pPr/>
              <a:t>13/05/2016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D3281-B7AE-4D54-A4C0-513D3286658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6755C-C6C4-4BFC-8E2C-62ED51B3905F}" type="datetimeFigureOut">
              <a:rPr lang="fr-FR" smtClean="0"/>
              <a:pPr/>
              <a:t>13/05/2016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D3281-B7AE-4D54-A4C0-513D3286658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6755C-C6C4-4BFC-8E2C-62ED51B3905F}" type="datetimeFigureOut">
              <a:rPr lang="fr-FR" smtClean="0"/>
              <a:pPr/>
              <a:t>13/05/2016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D3281-B7AE-4D54-A4C0-513D3286658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6755C-C6C4-4BFC-8E2C-62ED51B3905F}" type="datetimeFigureOut">
              <a:rPr lang="fr-FR" smtClean="0"/>
              <a:pPr/>
              <a:t>13/05/2016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D3281-B7AE-4D54-A4C0-513D3286658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6755C-C6C4-4BFC-8E2C-62ED51B3905F}" type="datetimeFigureOut">
              <a:rPr lang="fr-FR" smtClean="0"/>
              <a:pPr/>
              <a:t>13/05/2016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D3281-B7AE-4D54-A4C0-513D3286658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6755C-C6C4-4BFC-8E2C-62ED51B3905F}" type="datetimeFigureOut">
              <a:rPr lang="fr-FR" smtClean="0"/>
              <a:pPr/>
              <a:t>13/05/2016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D3281-B7AE-4D54-A4C0-513D3286658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6755C-C6C4-4BFC-8E2C-62ED51B3905F}" type="datetimeFigureOut">
              <a:rPr lang="fr-FR" smtClean="0"/>
              <a:pPr/>
              <a:t>13/05/2016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D3281-B7AE-4D54-A4C0-513D3286658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E6755C-C6C4-4BFC-8E2C-62ED51B3905F}" type="datetimeFigureOut">
              <a:rPr lang="fr-FR" smtClean="0"/>
              <a:pPr/>
              <a:t>13/05/2016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6D3281-B7AE-4D54-A4C0-513D3286658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214290" y="214282"/>
            <a:ext cx="2000264" cy="785818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fr-FR" sz="1200" dirty="0" smtClean="0">
                <a:solidFill>
                  <a:schemeClr val="tx1"/>
                </a:solidFill>
              </a:rPr>
              <a:t>Prénom: …………….…………..</a:t>
            </a:r>
            <a:br>
              <a:rPr lang="fr-FR" sz="1200" dirty="0" smtClean="0">
                <a:solidFill>
                  <a:schemeClr val="tx1"/>
                </a:solidFill>
              </a:rPr>
            </a:br>
            <a:r>
              <a:rPr lang="fr-FR" sz="1200" dirty="0" smtClean="0">
                <a:solidFill>
                  <a:schemeClr val="tx1"/>
                </a:solidFill>
              </a:rPr>
              <a:t/>
            </a:r>
            <a:br>
              <a:rPr lang="fr-FR" sz="1200" dirty="0" smtClean="0">
                <a:solidFill>
                  <a:schemeClr val="tx1"/>
                </a:solidFill>
              </a:rPr>
            </a:br>
            <a:r>
              <a:rPr lang="fr-FR" sz="1200" dirty="0" smtClean="0">
                <a:solidFill>
                  <a:schemeClr val="tx1"/>
                </a:solidFill>
              </a:rPr>
              <a:t>Date: ………………….………….</a:t>
            </a:r>
            <a:endParaRPr lang="fr-FR" sz="1200" dirty="0">
              <a:solidFill>
                <a:schemeClr val="tx1"/>
              </a:solidFill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2714620" y="357158"/>
            <a:ext cx="2214578" cy="408623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b="1" dirty="0" smtClean="0">
                <a:solidFill>
                  <a:srgbClr val="002060"/>
                </a:solidFill>
                <a:latin typeface="Jokerman" pitchFamily="82" charset="0"/>
              </a:rPr>
              <a:t>Rallye romans</a:t>
            </a:r>
            <a:endParaRPr lang="fr-FR" b="1" dirty="0">
              <a:solidFill>
                <a:srgbClr val="002060"/>
              </a:solidFill>
              <a:latin typeface="Jokerman" pitchFamily="82" charset="0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857232" y="1214414"/>
            <a:ext cx="3786214" cy="817245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1400" dirty="0" smtClean="0"/>
              <a:t>Titre: ………………………………………………………….……</a:t>
            </a:r>
          </a:p>
          <a:p>
            <a:pPr>
              <a:lnSpc>
                <a:spcPct val="150000"/>
              </a:lnSpc>
            </a:pPr>
            <a:r>
              <a:rPr lang="fr-FR" sz="1400" dirty="0" smtClean="0"/>
              <a:t>Auteur: ……………………………………………………………</a:t>
            </a:r>
            <a:endParaRPr lang="fr-FR" sz="1400" dirty="0"/>
          </a:p>
        </p:txBody>
      </p:sp>
      <p:graphicFrame>
        <p:nvGraphicFramePr>
          <p:cNvPr id="7" name="Tableau 6"/>
          <p:cNvGraphicFramePr>
            <a:graphicFrameLocks noGrp="1"/>
          </p:cNvGraphicFramePr>
          <p:nvPr/>
        </p:nvGraphicFramePr>
        <p:xfrm>
          <a:off x="500042" y="2571737"/>
          <a:ext cx="6048000" cy="57805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68000"/>
                <a:gridCol w="540000"/>
                <a:gridCol w="540000"/>
              </a:tblGrid>
              <a:tr h="394286">
                <a:tc>
                  <a:txBody>
                    <a:bodyPr/>
                    <a:lstStyle/>
                    <a:p>
                      <a:pPr algn="ctr"/>
                      <a:endParaRPr lang="fr-FR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/>
                        <a:t>Vrai</a:t>
                      </a:r>
                      <a:endParaRPr lang="fr-FR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/>
                        <a:t>Faux</a:t>
                      </a:r>
                      <a:endParaRPr lang="fr-FR" sz="1400" dirty="0"/>
                    </a:p>
                  </a:txBody>
                  <a:tcPr anchor="ctr"/>
                </a:tc>
              </a:tr>
              <a:tr h="433714"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arenR"/>
                      </a:pPr>
                      <a:r>
                        <a:rPr lang="fr-FR" sz="1200" dirty="0">
                          <a:latin typeface="Calibri"/>
                          <a:ea typeface="Calibri"/>
                          <a:cs typeface="Times New Roman"/>
                        </a:rPr>
                        <a:t>Au début du roman, Adèle a entre 17 et 18 ans.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fr-FR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 smtClean="0"/>
                        <a:t>X</a:t>
                      </a:r>
                      <a:endParaRPr lang="fr-FR" sz="1800" dirty="0"/>
                    </a:p>
                  </a:txBody>
                  <a:tcPr anchor="ctr"/>
                </a:tc>
              </a:tr>
              <a:tr h="552000"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fr-FR" sz="1200" dirty="0" smtClean="0">
                          <a:latin typeface="Calibri"/>
                          <a:ea typeface="Calibri"/>
                          <a:cs typeface="Times New Roman"/>
                        </a:rPr>
                        <a:t>2) </a:t>
                      </a:r>
                      <a:r>
                        <a:rPr lang="fr-FR" sz="1200" dirty="0">
                          <a:latin typeface="Calibri"/>
                          <a:ea typeface="Calibri"/>
                          <a:cs typeface="Times New Roman"/>
                        </a:rPr>
                        <a:t>La famille d’Adèle apprend l’annonce de la guerre alors qu’elle est en train de travailler aux champs car c’est le moment de la moisson.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 smtClean="0"/>
                        <a:t>X</a:t>
                      </a:r>
                      <a:endParaRPr lang="fr-FR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 sz="1800" dirty="0"/>
                    </a:p>
                  </a:txBody>
                  <a:tcPr anchor="ctr"/>
                </a:tc>
              </a:tr>
              <a:tr h="552000"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fr-FR" sz="1200" dirty="0" smtClean="0">
                          <a:latin typeface="Calibri"/>
                          <a:ea typeface="Calibri"/>
                          <a:cs typeface="Times New Roman"/>
                        </a:rPr>
                        <a:t>3) </a:t>
                      </a:r>
                      <a:r>
                        <a:rPr lang="fr-FR" sz="1200" dirty="0">
                          <a:latin typeface="Calibri"/>
                          <a:ea typeface="Calibri"/>
                          <a:cs typeface="Times New Roman"/>
                        </a:rPr>
                        <a:t>L’ordre de mobilisation générale annonce que tous les hommes aptes devront  partir à la guerre.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 smtClean="0"/>
                        <a:t>X</a:t>
                      </a:r>
                      <a:endParaRPr lang="fr-FR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 sz="1800" dirty="0"/>
                    </a:p>
                  </a:txBody>
                  <a:tcPr anchor="ctr"/>
                </a:tc>
              </a:tr>
              <a:tr h="630856"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fr-FR" sz="1200" dirty="0" smtClean="0">
                          <a:latin typeface="Calibri"/>
                          <a:ea typeface="Calibri"/>
                          <a:cs typeface="Times New Roman"/>
                        </a:rPr>
                        <a:t>4) Au </a:t>
                      </a:r>
                      <a:r>
                        <a:rPr lang="fr-FR" sz="1200" dirty="0">
                          <a:latin typeface="Calibri"/>
                          <a:ea typeface="Calibri"/>
                          <a:cs typeface="Times New Roman"/>
                        </a:rPr>
                        <a:t>départ des soldats, en aout 1914, tout le monde pensait que la guerre </a:t>
                      </a:r>
                      <a:r>
                        <a:rPr lang="fr-FR" sz="1200" dirty="0" smtClean="0">
                          <a:latin typeface="Calibri"/>
                          <a:ea typeface="Calibri"/>
                          <a:cs typeface="Times New Roman"/>
                        </a:rPr>
                        <a:t>serait</a:t>
                      </a:r>
                      <a:r>
                        <a:rPr lang="fr-FR" sz="1200" baseline="0" dirty="0" smtClean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fr-FR" sz="1200" dirty="0" smtClean="0">
                          <a:latin typeface="Calibri"/>
                          <a:ea typeface="Calibri"/>
                          <a:cs typeface="Times New Roman"/>
                        </a:rPr>
                        <a:t>très </a:t>
                      </a:r>
                      <a:r>
                        <a:rPr lang="fr-FR" sz="1200" dirty="0">
                          <a:latin typeface="Calibri"/>
                          <a:ea typeface="Calibri"/>
                          <a:cs typeface="Times New Roman"/>
                        </a:rPr>
                        <a:t>courte et les soldats partaient même avec une fleur piquée au bout du fusil, comme pour une fête.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 smtClean="0"/>
                        <a:t>X</a:t>
                      </a:r>
                      <a:endParaRPr lang="fr-FR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 sz="1800" dirty="0"/>
                    </a:p>
                  </a:txBody>
                  <a:tcPr anchor="ctr"/>
                </a:tc>
              </a:tr>
              <a:tr h="552000"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fr-FR" sz="1200" dirty="0" smtClean="0">
                          <a:latin typeface="Calibri"/>
                          <a:ea typeface="Calibri"/>
                          <a:cs typeface="Times New Roman"/>
                        </a:rPr>
                        <a:t>5) Les </a:t>
                      </a:r>
                      <a:r>
                        <a:rPr lang="fr-FR" sz="1200" dirty="0">
                          <a:latin typeface="Calibri"/>
                          <a:ea typeface="Calibri"/>
                          <a:cs typeface="Times New Roman"/>
                        </a:rPr>
                        <a:t>deux frères d’Adèle sont très heureux de partir car ils ont envie de se battre.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fr-FR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 smtClean="0"/>
                        <a:t>X</a:t>
                      </a:r>
                      <a:endParaRPr lang="fr-FR" sz="1800" dirty="0"/>
                    </a:p>
                  </a:txBody>
                  <a:tcPr anchor="ctr"/>
                </a:tc>
              </a:tr>
              <a:tr h="433714"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fr-FR" sz="1200" dirty="0" smtClean="0">
                          <a:latin typeface="Calibri"/>
                          <a:ea typeface="Calibri"/>
                          <a:cs typeface="Times New Roman"/>
                        </a:rPr>
                        <a:t>6) Adèle </a:t>
                      </a:r>
                      <a:r>
                        <a:rPr lang="fr-FR" sz="1200" dirty="0">
                          <a:latin typeface="Calibri"/>
                          <a:ea typeface="Calibri"/>
                          <a:cs typeface="Times New Roman"/>
                        </a:rPr>
                        <a:t>rêve de devenir institutrice.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 smtClean="0"/>
                        <a:t>X</a:t>
                      </a:r>
                      <a:endParaRPr lang="fr-FR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 sz="1800" dirty="0"/>
                    </a:p>
                  </a:txBody>
                  <a:tcPr anchor="ctr"/>
                </a:tc>
              </a:tr>
              <a:tr h="552000"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fr-FR" sz="1200" dirty="0" smtClean="0">
                          <a:latin typeface="Calibri"/>
                          <a:ea typeface="Calibri"/>
                          <a:cs typeface="Times New Roman"/>
                        </a:rPr>
                        <a:t>7) Le </a:t>
                      </a:r>
                      <a:r>
                        <a:rPr lang="fr-FR" sz="1200" dirty="0">
                          <a:latin typeface="Calibri"/>
                          <a:ea typeface="Calibri"/>
                          <a:cs typeface="Times New Roman"/>
                        </a:rPr>
                        <a:t>père d’Adèle est très fier des bons résultats de sa fille et l’encourage à poursuivre ses études.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fr-FR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 smtClean="0"/>
                        <a:t>X</a:t>
                      </a:r>
                      <a:endParaRPr lang="fr-FR" sz="1800" dirty="0"/>
                    </a:p>
                  </a:txBody>
                  <a:tcPr anchor="ctr"/>
                </a:tc>
              </a:tr>
              <a:tr h="552000"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fr-FR" sz="1200" dirty="0" smtClean="0">
                          <a:latin typeface="Calibri"/>
                          <a:ea typeface="Calibri"/>
                          <a:cs typeface="Times New Roman"/>
                        </a:rPr>
                        <a:t>8) A </a:t>
                      </a:r>
                      <a:r>
                        <a:rPr lang="fr-FR" sz="1200" dirty="0">
                          <a:latin typeface="Calibri"/>
                          <a:ea typeface="Calibri"/>
                          <a:cs typeface="Times New Roman"/>
                        </a:rPr>
                        <a:t>cause de la réquisition, c'est-à-dire de l’armée qui prend  tout ce dont elle a besoin comme les chevaux, faire la moisson est très difficile.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 smtClean="0"/>
                        <a:t>X</a:t>
                      </a:r>
                      <a:endParaRPr lang="fr-FR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 sz="1800" dirty="0"/>
                    </a:p>
                  </a:txBody>
                  <a:tcPr anchor="ctr"/>
                </a:tc>
              </a:tr>
              <a:tr h="552000"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fr-FR" sz="1200" dirty="0" smtClean="0">
                          <a:latin typeface="Calibri"/>
                          <a:ea typeface="Calibri"/>
                          <a:cs typeface="Times New Roman"/>
                        </a:rPr>
                        <a:t>9) Il </a:t>
                      </a:r>
                      <a:r>
                        <a:rPr lang="fr-FR" sz="1200" dirty="0">
                          <a:latin typeface="Calibri"/>
                          <a:ea typeface="Calibri"/>
                          <a:cs typeface="Times New Roman"/>
                        </a:rPr>
                        <a:t>ne reste plus que les femmes, les enfants et les hommes âgés car les hommes en âge de se battre sont partis à la guerre.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 smtClean="0"/>
                        <a:t>X</a:t>
                      </a:r>
                      <a:endParaRPr lang="fr-FR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 sz="1800" dirty="0"/>
                    </a:p>
                  </a:txBody>
                  <a:tcPr anchor="ctr"/>
                </a:tc>
              </a:tr>
              <a:tr h="57600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fr-FR" sz="1200" dirty="0" smtClean="0">
                          <a:latin typeface="+mn-lt"/>
                          <a:ea typeface="Calibri"/>
                          <a:cs typeface="Times New Roman"/>
                        </a:rPr>
                        <a:t>10) Des Français sont obligés de partir  pour fuir les Allemands qui ont envahi  leurs villages, dans le nord de la France.</a:t>
                      </a:r>
                      <a:endParaRPr lang="fr-FR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 smtClean="0"/>
                        <a:t>X</a:t>
                      </a:r>
                      <a:endParaRPr lang="fr-FR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 sz="180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6572272" y="6819900"/>
            <a:ext cx="285728" cy="23241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vert="vert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fr-FR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http://tousmesclasseurs.eklablog.com/</a:t>
            </a: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 descr="Afficher l'image d'origin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57826" y="214282"/>
            <a:ext cx="1266125" cy="1800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/>
        </p:nvGraphicFramePr>
        <p:xfrm>
          <a:off x="500042" y="571472"/>
          <a:ext cx="6048000" cy="63909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68000"/>
                <a:gridCol w="540000"/>
                <a:gridCol w="540000"/>
              </a:tblGrid>
              <a:tr h="360000">
                <a:tc>
                  <a:txBody>
                    <a:bodyPr/>
                    <a:lstStyle/>
                    <a:p>
                      <a:pPr algn="ctr"/>
                      <a:endParaRPr lang="fr-FR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/>
                        <a:t>Vrai</a:t>
                      </a:r>
                      <a:endParaRPr lang="fr-FR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/>
                        <a:t>Faux</a:t>
                      </a:r>
                      <a:endParaRPr lang="fr-FR" sz="1400" dirty="0"/>
                    </a:p>
                  </a:txBody>
                  <a:tcPr anchor="ctr"/>
                </a:tc>
              </a:tr>
              <a:tr h="540000"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fr-FR" sz="1200" dirty="0" smtClean="0">
                          <a:latin typeface="Calibri"/>
                          <a:ea typeface="Calibri"/>
                          <a:cs typeface="Times New Roman"/>
                        </a:rPr>
                        <a:t>11) Des </a:t>
                      </a:r>
                      <a:r>
                        <a:rPr lang="fr-FR" sz="1200" dirty="0">
                          <a:latin typeface="Calibri"/>
                          <a:ea typeface="Calibri"/>
                          <a:cs typeface="Times New Roman"/>
                        </a:rPr>
                        <a:t>trains passent dans le village d’Adèle, et de joyeux soldats descendent pour faire la fête.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fr-FR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 smtClean="0"/>
                        <a:t>X</a:t>
                      </a:r>
                      <a:endParaRPr lang="fr-FR" sz="1800" dirty="0"/>
                    </a:p>
                  </a:txBody>
                  <a:tcPr anchor="ctr"/>
                </a:tc>
              </a:tr>
              <a:tr h="540000"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fr-FR" sz="1200" dirty="0" smtClean="0">
                          <a:latin typeface="Calibri"/>
                          <a:ea typeface="Calibri"/>
                          <a:cs typeface="Times New Roman"/>
                        </a:rPr>
                        <a:t>12) Heureusement</a:t>
                      </a:r>
                      <a:r>
                        <a:rPr lang="fr-FR" sz="1200" dirty="0">
                          <a:latin typeface="Calibri"/>
                          <a:ea typeface="Calibri"/>
                          <a:cs typeface="Times New Roman"/>
                        </a:rPr>
                        <a:t>, durant les premiers mois de la guerre, les frères d’Adèle, Eugène et Paul, envoient souvent des lettres.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endParaRPr lang="fr-FR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 smtClean="0"/>
                        <a:t>X</a:t>
                      </a:r>
                      <a:endParaRPr lang="fr-FR" sz="1800" dirty="0"/>
                    </a:p>
                  </a:txBody>
                  <a:tcPr anchor="ctr"/>
                </a:tc>
              </a:tr>
              <a:tr h="540000"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fr-FR" sz="1200" dirty="0" smtClean="0">
                          <a:latin typeface="Calibri"/>
                          <a:ea typeface="Calibri"/>
                          <a:cs typeface="Times New Roman"/>
                        </a:rPr>
                        <a:t>13) Les </a:t>
                      </a:r>
                      <a:r>
                        <a:rPr lang="fr-FR" sz="1200" dirty="0">
                          <a:latin typeface="Calibri"/>
                          <a:ea typeface="Calibri"/>
                          <a:cs typeface="Times New Roman"/>
                        </a:rPr>
                        <a:t>habitants sont heureux de voir arriver le maire chez eux, c’est toujours pour annoncer une bonne nouvelle.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fr-FR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 smtClean="0"/>
                        <a:t>X</a:t>
                      </a:r>
                      <a:endParaRPr lang="fr-FR" sz="1800" dirty="0"/>
                    </a:p>
                  </a:txBody>
                  <a:tcPr anchor="ctr"/>
                </a:tc>
              </a:tr>
              <a:tr h="540000"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fr-FR" sz="1200" dirty="0" smtClean="0">
                          <a:latin typeface="Calibri"/>
                          <a:ea typeface="Calibri"/>
                          <a:cs typeface="Times New Roman"/>
                        </a:rPr>
                        <a:t>14) Eugène </a:t>
                      </a:r>
                      <a:r>
                        <a:rPr lang="fr-FR" sz="1200" dirty="0">
                          <a:latin typeface="Calibri"/>
                          <a:ea typeface="Calibri"/>
                          <a:cs typeface="Times New Roman"/>
                        </a:rPr>
                        <a:t>est prisonnier de guerre en Allemagne. Il souffre beaucoup de la faim.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 smtClean="0"/>
                        <a:t>X</a:t>
                      </a:r>
                      <a:endParaRPr lang="fr-FR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 sz="1800" dirty="0"/>
                    </a:p>
                  </a:txBody>
                  <a:tcPr anchor="ctr"/>
                </a:tc>
              </a:tr>
              <a:tr h="612000"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fr-FR" sz="1200" dirty="0" smtClean="0">
                          <a:latin typeface="Calibri"/>
                          <a:ea typeface="Calibri"/>
                          <a:cs typeface="Times New Roman"/>
                        </a:rPr>
                        <a:t>15) L’armée </a:t>
                      </a:r>
                      <a:r>
                        <a:rPr lang="fr-FR" sz="1200" dirty="0">
                          <a:latin typeface="Calibri"/>
                          <a:ea typeface="Calibri"/>
                          <a:cs typeface="Times New Roman"/>
                        </a:rPr>
                        <a:t>réquisitionne tout ce qui peut être utile : chevaux, vin, grain, couverture, et même les chiens pour chasser les rats dans les tranchées. La vie est dure aussi à l’arrière.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 smtClean="0"/>
                        <a:t>X</a:t>
                      </a:r>
                      <a:endParaRPr lang="fr-FR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 sz="1800" dirty="0"/>
                    </a:p>
                  </a:txBody>
                  <a:tcPr anchor="ctr"/>
                </a:tc>
              </a:tr>
              <a:tr h="540000"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fr-FR" sz="1200" dirty="0" smtClean="0">
                          <a:latin typeface="Calibri"/>
                          <a:ea typeface="Calibri"/>
                          <a:cs typeface="Times New Roman"/>
                        </a:rPr>
                        <a:t>16) Paul </a:t>
                      </a:r>
                      <a:r>
                        <a:rPr lang="fr-FR" sz="1200" dirty="0">
                          <a:latin typeface="Calibri"/>
                          <a:ea typeface="Calibri"/>
                          <a:cs typeface="Times New Roman"/>
                        </a:rPr>
                        <a:t>est revenu de la guerre avec une jambe en moins. Il raconte l’enfer de la guerre, surtout lors de la bataille de Verdun.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 smtClean="0"/>
                        <a:t>X</a:t>
                      </a:r>
                      <a:endParaRPr lang="fr-FR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 sz="1800" dirty="0"/>
                    </a:p>
                  </a:txBody>
                  <a:tcPr anchor="ctr"/>
                </a:tc>
              </a:tr>
              <a:tr h="432000"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fr-FR" sz="1200" dirty="0" smtClean="0">
                          <a:latin typeface="Calibri"/>
                          <a:ea typeface="Calibri"/>
                          <a:cs typeface="Times New Roman"/>
                        </a:rPr>
                        <a:t>17)</a:t>
                      </a:r>
                      <a:r>
                        <a:rPr lang="fr-FR" sz="1200" baseline="0" dirty="0" smtClean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fr-FR" sz="1200" dirty="0" smtClean="0">
                          <a:latin typeface="Calibri"/>
                          <a:ea typeface="Calibri"/>
                          <a:cs typeface="Times New Roman"/>
                        </a:rPr>
                        <a:t>Eugène </a:t>
                      </a:r>
                      <a:r>
                        <a:rPr lang="fr-FR" sz="1200" dirty="0">
                          <a:latin typeface="Calibri"/>
                          <a:ea typeface="Calibri"/>
                          <a:cs typeface="Times New Roman"/>
                        </a:rPr>
                        <a:t>est revenu et s’est marié.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fr-FR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 smtClean="0"/>
                        <a:t>X</a:t>
                      </a:r>
                      <a:endParaRPr lang="fr-FR" sz="1800" dirty="0"/>
                    </a:p>
                  </a:txBody>
                  <a:tcPr anchor="ctr"/>
                </a:tc>
              </a:tr>
              <a:tr h="648000"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fr-FR" sz="1200" dirty="0" smtClean="0">
                          <a:latin typeface="Calibri"/>
                          <a:ea typeface="Calibri"/>
                          <a:cs typeface="Times New Roman"/>
                        </a:rPr>
                        <a:t>18) Adèle </a:t>
                      </a:r>
                      <a:r>
                        <a:rPr lang="fr-FR" sz="1200" dirty="0">
                          <a:latin typeface="Calibri"/>
                          <a:ea typeface="Calibri"/>
                          <a:cs typeface="Times New Roman"/>
                        </a:rPr>
                        <a:t>est la marraine de guerre de Lucien. C'est-à-dire qu’elle lui envoie des lettres et le reçoit chez elle quand il a une permission  car il habite trop loin pour rentrer chez lui.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 smtClean="0"/>
                        <a:t>X</a:t>
                      </a:r>
                      <a:endParaRPr lang="fr-FR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 sz="1800" dirty="0"/>
                    </a:p>
                  </a:txBody>
                  <a:tcPr anchor="ctr"/>
                </a:tc>
              </a:tr>
              <a:tr h="540000"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fr-FR" sz="1200" dirty="0" smtClean="0">
                          <a:latin typeface="Calibri"/>
                          <a:ea typeface="Calibri"/>
                          <a:cs typeface="Times New Roman"/>
                        </a:rPr>
                        <a:t>19) Lucien</a:t>
                      </a:r>
                      <a:r>
                        <a:rPr lang="fr-FR" sz="1200" dirty="0">
                          <a:latin typeface="Calibri"/>
                          <a:ea typeface="Calibri"/>
                          <a:cs typeface="Times New Roman"/>
                        </a:rPr>
                        <a:t>, le filleul de guerre d’Adèle, a été blessé lui aussi : il a respiré un gaz très toxique qui  lui a abimé les poumons.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 smtClean="0"/>
                        <a:t>X</a:t>
                      </a:r>
                      <a:endParaRPr lang="fr-FR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 sz="1800" dirty="0"/>
                    </a:p>
                  </a:txBody>
                  <a:tcPr anchor="ctr"/>
                </a:tc>
              </a:tr>
              <a:tr h="540000"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fr-FR" sz="1200" dirty="0" smtClean="0">
                          <a:latin typeface="Calibri"/>
                          <a:ea typeface="Calibri"/>
                          <a:cs typeface="Times New Roman"/>
                        </a:rPr>
                        <a:t>20) Lucien </a:t>
                      </a:r>
                      <a:r>
                        <a:rPr lang="fr-FR" sz="1200" dirty="0">
                          <a:latin typeface="Calibri"/>
                          <a:ea typeface="Calibri"/>
                          <a:cs typeface="Times New Roman"/>
                        </a:rPr>
                        <a:t>rentre chez lui dès que la guerre est finie, en novembre 1918. Adèle ne le reverra jamais mais lui écrira souvent.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fr-FR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 smtClean="0"/>
                        <a:t>X</a:t>
                      </a:r>
                      <a:endParaRPr lang="fr-FR" sz="1800" dirty="0"/>
                    </a:p>
                  </a:txBody>
                  <a:tcPr anchor="ctr"/>
                </a:tc>
              </a:tr>
              <a:tr h="540000"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endParaRPr lang="fr-FR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fr-FR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fr-FR" sz="1800" dirty="0"/>
                    </a:p>
                  </a:txBody>
                  <a:tcPr anchor="ctr"/>
                </a:tc>
              </a:tr>
            </a:tbl>
          </a:graphicData>
        </a:graphic>
      </p:graphicFrame>
      <p:graphicFrame>
        <p:nvGraphicFramePr>
          <p:cNvPr id="5" name="Tableau 4"/>
          <p:cNvGraphicFramePr>
            <a:graphicFrameLocks noGrp="1"/>
          </p:cNvGraphicFramePr>
          <p:nvPr/>
        </p:nvGraphicFramePr>
        <p:xfrm>
          <a:off x="500042" y="6500826"/>
          <a:ext cx="6000792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00792"/>
              </a:tblGrid>
              <a:tr h="370840"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          Qu’as-tu pensé</a:t>
                      </a:r>
                      <a:r>
                        <a:rPr lang="fr-FR" sz="1200" baseline="0" dirty="0" smtClean="0"/>
                        <a:t> de ce livre?           </a:t>
                      </a:r>
                      <a:r>
                        <a:rPr lang="fr-FR" sz="1200" baseline="0" dirty="0" smtClean="0">
                          <a:sym typeface="Wingdings"/>
                        </a:rPr>
                        <a:t>                  </a:t>
                      </a:r>
                      <a:endParaRPr lang="fr-FR" sz="1200" b="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4338" name="Text Box 2"/>
          <p:cNvSpPr txBox="1">
            <a:spLocks noChangeArrowheads="1"/>
          </p:cNvSpPr>
          <p:nvPr/>
        </p:nvSpPr>
        <p:spPr bwMode="auto">
          <a:xfrm>
            <a:off x="6572272" y="6819900"/>
            <a:ext cx="285728" cy="23241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vert="vert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fr-FR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http://tousmesclasseurs.eklablog.com/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75</TotalTime>
  <Words>496</Words>
  <Application>Microsoft Office PowerPoint</Application>
  <PresentationFormat>Affichage à l'écran (4:3)</PresentationFormat>
  <Paragraphs>51</Paragraphs>
  <Slides>2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3" baseType="lpstr">
      <vt:lpstr>Thème Office</vt:lpstr>
      <vt:lpstr>Prénom: …………….…………..  Date: ………………….………….</vt:lpstr>
      <vt:lpstr>Diapositive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Prénom: ……………………..  Date: ………………………….</dc:title>
  <dc:creator>Sylvie</dc:creator>
  <cp:lastModifiedBy>Sylvie</cp:lastModifiedBy>
  <cp:revision>10</cp:revision>
  <dcterms:created xsi:type="dcterms:W3CDTF">2016-05-10T12:14:10Z</dcterms:created>
  <dcterms:modified xsi:type="dcterms:W3CDTF">2016-05-13T21:10:12Z</dcterms:modified>
</cp:coreProperties>
</file>