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</p:sldIdLst>
  <p:sldSz cx="9144000" cy="6858000" type="screen4x3"/>
  <p:notesSz cx="6858000" cy="10058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97C9D-16B7-43C8-89C2-F57268B60564}" type="datetimeFigureOut">
              <a:rPr lang="fr-FR" smtClean="0"/>
              <a:pPr/>
              <a:t>03/01/2013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5A85B-4E65-48FC-AC2A-2AFA64F7A45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85722"/>
              </p:ext>
            </p:extLst>
          </p:nvPr>
        </p:nvGraphicFramePr>
        <p:xfrm>
          <a:off x="205476" y="345487"/>
          <a:ext cx="8640959" cy="631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9183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  <a:gridCol w="338861"/>
              </a:tblGrid>
              <a:tr h="648071">
                <a:tc>
                  <a:txBody>
                    <a:bodyPr/>
                    <a:lstStyle/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019">
                <a:tc gridSpan="16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entury Gothic" pitchFamily="34" charset="0"/>
                        </a:rPr>
                        <a:t>Grammaire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1.  </a:t>
                      </a: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Distinguer selon leur nature les pronoms </a:t>
                      </a:r>
                      <a:b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 relatifs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2.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Distinguer selon leur nature les   </a:t>
                      </a:r>
                      <a:b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prépositions (lieu, temps)</a:t>
                      </a:r>
                      <a:endParaRPr lang="fr-FR" sz="1050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itchFamily="34" charset="0"/>
                        </a:rPr>
                        <a:t>3.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Comprendre la notion de GN: adjectif,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aseline="0" dirty="0" smtClean="0">
                          <a:latin typeface="Century Gothic" pitchFamily="34" charset="0"/>
                        </a:rPr>
                        <a:t>    complément du nom</a:t>
                      </a:r>
                      <a:r>
                        <a:rPr lang="fr-FR" sz="1050" i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, </a:t>
                      </a:r>
                      <a:r>
                        <a:rPr lang="fr-FR" sz="1050" i="0" baseline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prop</a:t>
                      </a:r>
                      <a:r>
                        <a:rPr lang="fr-FR" sz="1050" i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. relative</a:t>
                      </a:r>
                      <a:endParaRPr lang="fr-FR" sz="1050" i="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019">
                <a:tc gridSpan="16">
                  <a:txBody>
                    <a:bodyPr/>
                    <a:lstStyle/>
                    <a:p>
                      <a:r>
                        <a:rPr lang="fr-FR" sz="1050" b="1" dirty="0" smtClean="0">
                          <a:latin typeface="Century Gothic" pitchFamily="34" charset="0"/>
                        </a:rPr>
                        <a:t>Conjugaison</a:t>
                      </a:r>
                      <a:endParaRPr lang="fr-FR" sz="105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itchFamily="34" charset="0"/>
                        </a:rPr>
                        <a:t>4. 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Conjuguer des verbes au futur antérieur.</a:t>
                      </a:r>
                    </a:p>
                    <a:p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latin typeface="Century Gothic" pitchFamily="34" charset="0"/>
                        </a:rPr>
                        <a:t>5.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Conjuguer</a:t>
                      </a:r>
                      <a:r>
                        <a:rPr lang="fr-FR" sz="1050" baseline="0" dirty="0" smtClean="0">
                          <a:latin typeface="Century Gothic" pitchFamily="34" charset="0"/>
                        </a:rPr>
                        <a:t> les verbes à l’imparfait.</a:t>
                      </a:r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latin typeface="Century Gothic" pitchFamily="34" charset="0"/>
                        </a:rPr>
                        <a:t>6.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Conjuguer les verbes au passé composé</a:t>
                      </a:r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latin typeface="Century Gothic" pitchFamily="34" charset="0"/>
                        </a:rPr>
                        <a:t>7.</a:t>
                      </a:r>
                      <a:r>
                        <a:rPr lang="fr-FR" sz="105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050" baseline="0" dirty="0" smtClean="0">
                          <a:latin typeface="Century Gothic" pitchFamily="34" charset="0"/>
                        </a:rPr>
                        <a:t>Conjuguer les verbes au plus-que-parfait</a:t>
                      </a:r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019">
                <a:tc gridSpan="16">
                  <a:txBody>
                    <a:bodyPr/>
                    <a:lstStyle/>
                    <a:p>
                      <a:r>
                        <a:rPr lang="fr-FR" sz="1050" b="1" dirty="0" smtClean="0">
                          <a:latin typeface="Century Gothic" pitchFamily="34" charset="0"/>
                        </a:rPr>
                        <a:t>Orthographe</a:t>
                      </a:r>
                      <a:endParaRPr lang="fr-FR" sz="105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8. </a:t>
                      </a: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Ecrire les homophones : d’on/dont/donc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9</a:t>
                      </a: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. </a:t>
                      </a: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Ecrire les homophones : quel(s), quelle(s) ,  </a:t>
                      </a:r>
                      <a:b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  qu’elle(s)</a:t>
                      </a:r>
                    </a:p>
                    <a:p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10. Connaître les règles de l’accord du </a:t>
                      </a:r>
                      <a:b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</a:t>
                      </a: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participe passé.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85317" y="175670"/>
            <a:ext cx="2520280" cy="5040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Période 3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547664" y="636542"/>
            <a:ext cx="2016224" cy="504056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Année 2012 - 2013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 rot="21154622">
            <a:off x="244203" y="185557"/>
            <a:ext cx="864096" cy="655565"/>
          </a:xfrm>
          <a:prstGeom prst="flowChartConnector">
            <a:avLst/>
          </a:prstGeom>
          <a:solidFill>
            <a:schemeClr val="bg1"/>
          </a:solidFill>
          <a:ln w="25400" cmpd="sng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CM2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700162"/>
              </p:ext>
            </p:extLst>
          </p:nvPr>
        </p:nvGraphicFramePr>
        <p:xfrm>
          <a:off x="225365" y="1032432"/>
          <a:ext cx="3862468" cy="5421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9183"/>
                <a:gridCol w="643285"/>
              </a:tblGrid>
              <a:tr h="247019">
                <a:tc gridSpan="2">
                  <a:txBody>
                    <a:bodyPr/>
                    <a:lstStyle/>
                    <a:p>
                      <a:r>
                        <a:rPr lang="fr-FR" sz="105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Grammaire</a:t>
                      </a:r>
                      <a:endParaRPr lang="fr-FR" sz="105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1.  </a:t>
                      </a: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Distinguer selon leur nature les pronoms </a:t>
                      </a:r>
                      <a:b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 relatifs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2.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Distinguer selon leur nature les   </a:t>
                      </a:r>
                      <a:b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prépositions (lieu, temps)</a:t>
                      </a:r>
                      <a:endParaRPr lang="fr-FR" sz="1050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itchFamily="34" charset="0"/>
                        </a:rPr>
                        <a:t>3.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Comprendre la notion de GN: adjectif,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aseline="0" dirty="0" smtClean="0">
                          <a:latin typeface="Century Gothic" pitchFamily="34" charset="0"/>
                        </a:rPr>
                        <a:t>    complément du nom</a:t>
                      </a:r>
                      <a:r>
                        <a:rPr lang="fr-FR" sz="1050" i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, </a:t>
                      </a:r>
                      <a:r>
                        <a:rPr lang="fr-FR" sz="1050" i="0" baseline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prop</a:t>
                      </a:r>
                      <a:r>
                        <a:rPr lang="fr-FR" sz="1050" i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. relative</a:t>
                      </a:r>
                      <a:endParaRPr lang="fr-FR" sz="1050" i="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019">
                <a:tc gridSpan="2">
                  <a:txBody>
                    <a:bodyPr/>
                    <a:lstStyle/>
                    <a:p>
                      <a:r>
                        <a:rPr lang="fr-FR" sz="1050" b="1" dirty="0" smtClean="0">
                          <a:latin typeface="Century Gothic" pitchFamily="34" charset="0"/>
                        </a:rPr>
                        <a:t>Conjugaison</a:t>
                      </a:r>
                      <a:endParaRPr lang="fr-FR" sz="105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itchFamily="34" charset="0"/>
                        </a:rPr>
                        <a:t>4. 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Conjuguer des verbes au futur antérieur.</a:t>
                      </a:r>
                    </a:p>
                    <a:p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latin typeface="Century Gothic" pitchFamily="34" charset="0"/>
                        </a:rPr>
                        <a:t>5.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Conjuguer</a:t>
                      </a:r>
                      <a:r>
                        <a:rPr lang="fr-FR" sz="1050" baseline="0" dirty="0" smtClean="0">
                          <a:latin typeface="Century Gothic" pitchFamily="34" charset="0"/>
                        </a:rPr>
                        <a:t> les verbes à l’imparfait.</a:t>
                      </a:r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latin typeface="Century Gothic" pitchFamily="34" charset="0"/>
                        </a:rPr>
                        <a:t>6.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Conjuguer les verbes au passé composé</a:t>
                      </a:r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latin typeface="Century Gothic" pitchFamily="34" charset="0"/>
                        </a:rPr>
                        <a:t>7.</a:t>
                      </a:r>
                      <a:r>
                        <a:rPr lang="fr-FR" sz="105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050" baseline="0" dirty="0" smtClean="0">
                          <a:latin typeface="Century Gothic" pitchFamily="34" charset="0"/>
                        </a:rPr>
                        <a:t>Conjuguer les verbes au plus-que-parfait</a:t>
                      </a:r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019">
                <a:tc gridSpan="2">
                  <a:txBody>
                    <a:bodyPr/>
                    <a:lstStyle/>
                    <a:p>
                      <a:r>
                        <a:rPr lang="fr-FR" sz="1050" b="1" dirty="0" smtClean="0">
                          <a:latin typeface="Century Gothic" pitchFamily="34" charset="0"/>
                        </a:rPr>
                        <a:t>Orthographe</a:t>
                      </a:r>
                      <a:endParaRPr lang="fr-FR" sz="105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8. </a:t>
                      </a: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Ecrire les homophones : d’on/dont/donc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9</a:t>
                      </a: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. </a:t>
                      </a: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Ecrire les homophones : quel(s), quelle(s) ,  </a:t>
                      </a:r>
                      <a:b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  qu’elle(s)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10. Connaître les règles de l’accord du </a:t>
                      </a:r>
                      <a:b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participe passé.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043608" y="173871"/>
            <a:ext cx="2520280" cy="5040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Période 3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907704" y="677927"/>
            <a:ext cx="2016224" cy="344186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Année 2012 - 2013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 rot="21154622">
            <a:off x="362254" y="134771"/>
            <a:ext cx="864096" cy="655565"/>
          </a:xfrm>
          <a:prstGeom prst="flowChartConnector">
            <a:avLst/>
          </a:prstGeom>
          <a:solidFill>
            <a:schemeClr val="bg1"/>
          </a:solidFill>
          <a:ln w="25400" cmpd="sng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CM2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86990" y="6460434"/>
            <a:ext cx="3378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Century Gothic" pitchFamily="34" charset="0"/>
              </a:rPr>
              <a:t>2 points verts obligatoires par compétence.</a:t>
            </a:r>
            <a:endParaRPr lang="fr-FR" sz="1100" dirty="0">
              <a:latin typeface="Century Gothic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148064" y="6450848"/>
            <a:ext cx="3378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Century Gothic" pitchFamily="34" charset="0"/>
              </a:rPr>
              <a:t>2 points verts obligatoires par compétence.</a:t>
            </a:r>
            <a:endParaRPr lang="fr-FR" sz="1100" dirty="0">
              <a:latin typeface="Century Gothic" pitchFamily="34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5680645" y="157242"/>
            <a:ext cx="2520280" cy="5040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Période 3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 rot="21154622">
            <a:off x="5042774" y="185211"/>
            <a:ext cx="864096" cy="655565"/>
          </a:xfrm>
          <a:prstGeom prst="flowChartConnector">
            <a:avLst/>
          </a:prstGeom>
          <a:solidFill>
            <a:schemeClr val="bg1"/>
          </a:solidFill>
          <a:ln w="25400" cmpd="sng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CM2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6536481" y="707351"/>
            <a:ext cx="2016224" cy="344186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Année 2012 - 2013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913213"/>
              </p:ext>
            </p:extLst>
          </p:nvPr>
        </p:nvGraphicFramePr>
        <p:xfrm>
          <a:off x="4788024" y="1039377"/>
          <a:ext cx="3862468" cy="5421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9183"/>
                <a:gridCol w="643285"/>
              </a:tblGrid>
              <a:tr h="247019">
                <a:tc gridSpan="2">
                  <a:txBody>
                    <a:bodyPr/>
                    <a:lstStyle/>
                    <a:p>
                      <a:r>
                        <a:rPr lang="fr-FR" sz="105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Grammaire</a:t>
                      </a:r>
                      <a:endParaRPr lang="fr-FR" sz="105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1.  </a:t>
                      </a: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Distinguer selon leur nature les pronoms </a:t>
                      </a:r>
                      <a:b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 relatifs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2.</a:t>
                      </a:r>
                      <a:r>
                        <a:rPr lang="fr-FR" sz="1050" dirty="0" smtClean="0">
                          <a:solidFill>
                            <a:srgbClr val="FF0000"/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Distinguer selon leur nature les   </a:t>
                      </a:r>
                      <a:b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prépositions (lieu, temps)</a:t>
                      </a:r>
                      <a:endParaRPr lang="fr-FR" sz="1050" dirty="0">
                        <a:solidFill>
                          <a:srgbClr val="FF0000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itchFamily="34" charset="0"/>
                        </a:rPr>
                        <a:t>3.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Comprendre la notion de GN: adjectif,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aseline="0" dirty="0" smtClean="0">
                          <a:latin typeface="Century Gothic" pitchFamily="34" charset="0"/>
                        </a:rPr>
                        <a:t>    complément du nom</a:t>
                      </a:r>
                      <a:r>
                        <a:rPr lang="fr-FR" sz="1050" i="1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, </a:t>
                      </a:r>
                      <a:r>
                        <a:rPr lang="fr-FR" sz="1050" i="0" baseline="0" dirty="0" err="1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prop</a:t>
                      </a:r>
                      <a:r>
                        <a:rPr lang="fr-FR" sz="1050" i="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. relative</a:t>
                      </a:r>
                      <a:endParaRPr lang="fr-FR" sz="1050" i="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019">
                <a:tc gridSpan="2">
                  <a:txBody>
                    <a:bodyPr/>
                    <a:lstStyle/>
                    <a:p>
                      <a:r>
                        <a:rPr lang="fr-FR" sz="1050" b="1" dirty="0" smtClean="0">
                          <a:latin typeface="Century Gothic" pitchFamily="34" charset="0"/>
                        </a:rPr>
                        <a:t>Conjugaison</a:t>
                      </a:r>
                      <a:endParaRPr lang="fr-FR" sz="105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latin typeface="Century Gothic" pitchFamily="34" charset="0"/>
                        </a:rPr>
                        <a:t>4. 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Conjuguer des verbes au futur antérieur.</a:t>
                      </a:r>
                    </a:p>
                    <a:p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latin typeface="Century Gothic" pitchFamily="34" charset="0"/>
                        </a:rPr>
                        <a:t>5.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Conjuguer</a:t>
                      </a:r>
                      <a:r>
                        <a:rPr lang="fr-FR" sz="1050" baseline="0" dirty="0" smtClean="0">
                          <a:latin typeface="Century Gothic" pitchFamily="34" charset="0"/>
                        </a:rPr>
                        <a:t> les verbes à l’imparfait.</a:t>
                      </a:r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latin typeface="Century Gothic" pitchFamily="34" charset="0"/>
                        </a:rPr>
                        <a:t>6. </a:t>
                      </a:r>
                      <a:r>
                        <a:rPr lang="fr-FR" sz="1050" dirty="0" smtClean="0">
                          <a:latin typeface="Century Gothic" pitchFamily="34" charset="0"/>
                        </a:rPr>
                        <a:t>Conjuguer les verbes au passé composé</a:t>
                      </a:r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latin typeface="Century Gothic" pitchFamily="34" charset="0"/>
                        </a:rPr>
                        <a:t>7.</a:t>
                      </a:r>
                      <a:r>
                        <a:rPr lang="fr-FR" sz="105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050" baseline="0" dirty="0" smtClean="0">
                          <a:latin typeface="Century Gothic" pitchFamily="34" charset="0"/>
                        </a:rPr>
                        <a:t>Conjuguer les verbes au plus-que-parfait</a:t>
                      </a:r>
                      <a:endParaRPr lang="fr-FR" sz="105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019">
                <a:tc gridSpan="2">
                  <a:txBody>
                    <a:bodyPr/>
                    <a:lstStyle/>
                    <a:p>
                      <a:r>
                        <a:rPr lang="fr-FR" sz="1050" b="1" dirty="0" smtClean="0">
                          <a:latin typeface="Century Gothic" pitchFamily="34" charset="0"/>
                        </a:rPr>
                        <a:t>Orthographe</a:t>
                      </a:r>
                      <a:endParaRPr lang="fr-FR" sz="105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8. </a:t>
                      </a: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Ecrire les homophones : d’on/dont/donc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9</a:t>
                      </a:r>
                      <a:r>
                        <a:rPr lang="fr-FR" sz="105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. </a:t>
                      </a: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Ecrire les homophones : quel(s), quelle(s) ,  </a:t>
                      </a:r>
                      <a:b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  qu’elle(s)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10. Connaître les règles de l’accord du </a:t>
                      </a:r>
                      <a:b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05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participe passé.</a:t>
                      </a:r>
                      <a:endParaRPr lang="fr-FR" sz="105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650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944546"/>
              </p:ext>
            </p:extLst>
          </p:nvPr>
        </p:nvGraphicFramePr>
        <p:xfrm>
          <a:off x="179512" y="785516"/>
          <a:ext cx="8640000" cy="545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000"/>
                <a:gridCol w="432000"/>
                <a:gridCol w="432000"/>
                <a:gridCol w="432000"/>
                <a:gridCol w="432000"/>
                <a:gridCol w="432000"/>
                <a:gridCol w="432000"/>
                <a:gridCol w="432000"/>
              </a:tblGrid>
              <a:tr h="720080">
                <a:tc>
                  <a:txBody>
                    <a:bodyPr/>
                    <a:lstStyle/>
                    <a:p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130">
                <a:tc gridSpan="8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entury Gothic" pitchFamily="34" charset="0"/>
                        </a:rPr>
                        <a:t>Grammaire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1. Distinguer COD – COI - COS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2.  Connaître et manipuler la proposition relative.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3. 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Distinguer selon leur nature les pronoms  relatifs</a:t>
                      </a:r>
                      <a:endParaRPr lang="fr-FR" sz="110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130">
                <a:tc gridSpan="8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entury Gothic" pitchFamily="34" charset="0"/>
                        </a:rPr>
                        <a:t>Conjugaison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4. Conjuguer les verbes à l’imparfait.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5. Conjuguer les verbes au passé composé.</a:t>
                      </a:r>
                    </a:p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130">
                <a:tc gridSpan="8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entury Gothic" pitchFamily="34" charset="0"/>
                        </a:rPr>
                        <a:t>Orthographe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6. Ecrire sans erreur les homophones grammaticaux</a:t>
                      </a:r>
                      <a:r>
                        <a:rPr lang="fr-FR" sz="1100" baseline="0" dirty="0" smtClean="0">
                          <a:latin typeface="Century Gothic" pitchFamily="34" charset="0"/>
                        </a:rPr>
                        <a:t> :  ce/se, c’/s’ 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7. Ecrire sans erreur les verbes du premier groupe en –</a:t>
                      </a:r>
                      <a:r>
                        <a:rPr lang="fr-FR" sz="1100" dirty="0" err="1" smtClean="0">
                          <a:latin typeface="Century Gothic" pitchFamily="34" charset="0"/>
                        </a:rPr>
                        <a:t>cer</a:t>
                      </a:r>
                      <a:r>
                        <a:rPr lang="fr-FR" sz="1100" dirty="0" smtClean="0">
                          <a:latin typeface="Century Gothic" pitchFamily="34" charset="0"/>
                        </a:rPr>
                        <a:t>, -</a:t>
                      </a:r>
                      <a:r>
                        <a:rPr lang="fr-FR" sz="1100" dirty="0" err="1" smtClean="0">
                          <a:latin typeface="Century Gothic" pitchFamily="34" charset="0"/>
                        </a:rPr>
                        <a:t>ger</a:t>
                      </a:r>
                      <a:r>
                        <a:rPr lang="fr-FR" sz="1100" dirty="0" smtClean="0">
                          <a:latin typeface="Century Gothic" pitchFamily="34" charset="0"/>
                        </a:rPr>
                        <a:t>, -</a:t>
                      </a:r>
                      <a:r>
                        <a:rPr lang="fr-FR" sz="1100" dirty="0" err="1" smtClean="0">
                          <a:latin typeface="Century Gothic" pitchFamily="34" charset="0"/>
                        </a:rPr>
                        <a:t>guer</a:t>
                      </a:r>
                      <a:r>
                        <a:rPr lang="fr-FR" sz="1100" dirty="0" smtClean="0">
                          <a:latin typeface="Century Gothic" pitchFamily="34" charset="0"/>
                        </a:rPr>
                        <a:t>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8. Accorder sans erreur l’adjectif avec le nom.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9. 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Connaître les règles de l’accord du  participe passé.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2267744" y="476672"/>
            <a:ext cx="2520280" cy="5040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Période 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 rot="21154622">
            <a:off x="1658399" y="457734"/>
            <a:ext cx="864096" cy="655565"/>
          </a:xfrm>
          <a:prstGeom prst="flowChartConnector">
            <a:avLst/>
          </a:prstGeom>
          <a:solidFill>
            <a:schemeClr val="bg1"/>
          </a:solidFill>
          <a:ln w="25400" cmpd="sng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CM1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6948264" y="260648"/>
            <a:ext cx="2016224" cy="5040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Année 2012 - 2013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402318"/>
              </p:ext>
            </p:extLst>
          </p:nvPr>
        </p:nvGraphicFramePr>
        <p:xfrm>
          <a:off x="177824" y="1124087"/>
          <a:ext cx="3996444" cy="530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356"/>
                <a:gridCol w="792088"/>
              </a:tblGrid>
              <a:tr h="315409">
                <a:tc gridSpan="2"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Grammaire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1. Distinguer COD – COI - COS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2.  Connaître et manipuler la proposition </a:t>
                      </a:r>
                      <a:br>
                        <a:rPr lang="fr-FR" sz="1100" dirty="0" smtClean="0"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latin typeface="Century Gothic" pitchFamily="34" charset="0"/>
                        </a:rPr>
                        <a:t>     relative.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3. 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Distinguer selon leur nature les pronoms  </a:t>
                      </a:r>
                      <a:br>
                        <a:rPr lang="fr-FR" sz="11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 relatifs.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5409">
                <a:tc gridSpan="2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entury Gothic" pitchFamily="34" charset="0"/>
                        </a:rPr>
                        <a:t>Conjugaison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4. Conjuguer les verbes à l’imparfait.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5. Conjuguer les verbes au passé composé.</a:t>
                      </a:r>
                    </a:p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5409">
                <a:tc gridSpan="2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entury Gothic" pitchFamily="34" charset="0"/>
                        </a:rPr>
                        <a:t>Orthographe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6. Ecrire sans erreur les homophones </a:t>
                      </a:r>
                      <a:br>
                        <a:rPr lang="fr-FR" sz="1100" dirty="0" smtClean="0"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latin typeface="Century Gothic" pitchFamily="34" charset="0"/>
                        </a:rPr>
                        <a:t>    grammaticaux</a:t>
                      </a:r>
                      <a:r>
                        <a:rPr lang="fr-FR" sz="1100" baseline="0" dirty="0" smtClean="0">
                          <a:latin typeface="Century Gothic" pitchFamily="34" charset="0"/>
                        </a:rPr>
                        <a:t> :  ce/se, c’/s’ 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7. Ecrire sans erreur les verbes du premier </a:t>
                      </a:r>
                      <a:br>
                        <a:rPr lang="fr-FR" sz="1100" dirty="0" smtClean="0"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latin typeface="Century Gothic" pitchFamily="34" charset="0"/>
                        </a:rPr>
                        <a:t>    groupe en –</a:t>
                      </a:r>
                      <a:r>
                        <a:rPr lang="fr-FR" sz="1100" dirty="0" err="1" smtClean="0">
                          <a:latin typeface="Century Gothic" pitchFamily="34" charset="0"/>
                        </a:rPr>
                        <a:t>cer</a:t>
                      </a:r>
                      <a:r>
                        <a:rPr lang="fr-FR" sz="1100" dirty="0" smtClean="0">
                          <a:latin typeface="Century Gothic" pitchFamily="34" charset="0"/>
                        </a:rPr>
                        <a:t>, -</a:t>
                      </a:r>
                      <a:r>
                        <a:rPr lang="fr-FR" sz="1100" dirty="0" err="1" smtClean="0">
                          <a:latin typeface="Century Gothic" pitchFamily="34" charset="0"/>
                        </a:rPr>
                        <a:t>ger</a:t>
                      </a:r>
                      <a:r>
                        <a:rPr lang="fr-FR" sz="1100" dirty="0" smtClean="0">
                          <a:latin typeface="Century Gothic" pitchFamily="34" charset="0"/>
                        </a:rPr>
                        <a:t>, -</a:t>
                      </a:r>
                      <a:r>
                        <a:rPr lang="fr-FR" sz="1100" dirty="0" err="1" smtClean="0">
                          <a:latin typeface="Century Gothic" pitchFamily="34" charset="0"/>
                        </a:rPr>
                        <a:t>guer</a:t>
                      </a:r>
                      <a:r>
                        <a:rPr lang="fr-FR" sz="1100" dirty="0" smtClean="0">
                          <a:latin typeface="Century Gothic" pitchFamily="34" charset="0"/>
                        </a:rPr>
                        <a:t>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8. Accorder sans erreur l’adjectif avec le </a:t>
                      </a:r>
                      <a:br>
                        <a:rPr lang="fr-FR" sz="1100" dirty="0" smtClean="0"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latin typeface="Century Gothic" pitchFamily="34" charset="0"/>
                        </a:rPr>
                        <a:t>    nom.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9. 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Connaître les règles de l’accord du  </a:t>
                      </a:r>
                      <a:br>
                        <a:rPr lang="fr-FR" sz="11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participe passé.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115616" y="242974"/>
            <a:ext cx="2520280" cy="5040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Période 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 rot="21154622">
            <a:off x="382384" y="296045"/>
            <a:ext cx="864096" cy="655565"/>
          </a:xfrm>
          <a:prstGeom prst="flowChartConnector">
            <a:avLst/>
          </a:prstGeom>
          <a:solidFill>
            <a:schemeClr val="bg1"/>
          </a:solidFill>
          <a:ln w="25400" cmpd="sng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CM1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6984268" y="762100"/>
            <a:ext cx="2016224" cy="3808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Année 2012 - 2013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5724128" y="234914"/>
            <a:ext cx="2520280" cy="5040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Période 3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 rot="21154622">
            <a:off x="5042774" y="296045"/>
            <a:ext cx="864096" cy="655565"/>
          </a:xfrm>
          <a:prstGeom prst="flowChartConnector">
            <a:avLst/>
          </a:prstGeom>
          <a:solidFill>
            <a:schemeClr val="bg1"/>
          </a:solidFill>
          <a:ln w="25400" cmpd="sng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CM1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2411388" y="776850"/>
            <a:ext cx="2016224" cy="3808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waggerBold" pitchFamily="2" charset="0"/>
                <a:ea typeface="SwaggerBold" pitchFamily="2" charset="0"/>
              </a:rPr>
              <a:t>Année 2012 - 2013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waggerBold" pitchFamily="2" charset="0"/>
              <a:ea typeface="SwaggerBold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86990" y="6460434"/>
            <a:ext cx="3378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Century Gothic" pitchFamily="34" charset="0"/>
              </a:rPr>
              <a:t>2 points verts obligatoires par compétence.</a:t>
            </a:r>
            <a:endParaRPr lang="fr-FR" sz="1100" dirty="0">
              <a:latin typeface="Century Gothic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148064" y="6455938"/>
            <a:ext cx="3378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Century Gothic" pitchFamily="34" charset="0"/>
              </a:rPr>
              <a:t>2 points verts obligatoires par compétence.</a:t>
            </a:r>
            <a:endParaRPr lang="fr-FR" sz="1100" dirty="0">
              <a:latin typeface="Century Gothic" pitchFamily="34" charset="0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881911"/>
              </p:ext>
            </p:extLst>
          </p:nvPr>
        </p:nvGraphicFramePr>
        <p:xfrm>
          <a:off x="4838898" y="1093296"/>
          <a:ext cx="3996444" cy="530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4356"/>
                <a:gridCol w="792088"/>
              </a:tblGrid>
              <a:tr h="315409">
                <a:tc gridSpan="2">
                  <a:txBody>
                    <a:bodyPr/>
                    <a:lstStyle/>
                    <a:p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Grammaire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1. Distinguer COD – COI - COS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2.  Connaître et manipuler la proposition </a:t>
                      </a:r>
                      <a:br>
                        <a:rPr lang="fr-FR" sz="1100" dirty="0" smtClean="0"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latin typeface="Century Gothic" pitchFamily="34" charset="0"/>
                        </a:rPr>
                        <a:t>     relative.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3. </a:t>
                      </a: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Distinguer selon leur nature les pronoms  </a:t>
                      </a:r>
                      <a:br>
                        <a:rPr lang="fr-FR" sz="11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1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 relatifs.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5409">
                <a:tc gridSpan="2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entury Gothic" pitchFamily="34" charset="0"/>
                        </a:rPr>
                        <a:t>Conjugaison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4. Conjuguer les verbes à l’imparfait.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5. Conjuguer les verbes au passé composé.</a:t>
                      </a:r>
                    </a:p>
                    <a:p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5409">
                <a:tc gridSpan="2"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Century Gothic" pitchFamily="34" charset="0"/>
                        </a:rPr>
                        <a:t>Orthographe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6. Ecrire sans erreur les homophones </a:t>
                      </a:r>
                      <a:br>
                        <a:rPr lang="fr-FR" sz="1100" dirty="0" smtClean="0"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latin typeface="Century Gothic" pitchFamily="34" charset="0"/>
                        </a:rPr>
                        <a:t>    grammaticaux</a:t>
                      </a:r>
                      <a:r>
                        <a:rPr lang="fr-FR" sz="1100" baseline="0" dirty="0" smtClean="0">
                          <a:latin typeface="Century Gothic" pitchFamily="34" charset="0"/>
                        </a:rPr>
                        <a:t> :  ce/se, c’/s’ 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latin typeface="Century Gothic" pitchFamily="34" charset="0"/>
                        </a:rPr>
                        <a:t>7. Ecrire sans erreur les verbes du premier </a:t>
                      </a:r>
                      <a:br>
                        <a:rPr lang="fr-FR" sz="1100" dirty="0" smtClean="0"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latin typeface="Century Gothic" pitchFamily="34" charset="0"/>
                        </a:rPr>
                        <a:t>    groupe en –</a:t>
                      </a:r>
                      <a:r>
                        <a:rPr lang="fr-FR" sz="1100" dirty="0" err="1" smtClean="0">
                          <a:latin typeface="Century Gothic" pitchFamily="34" charset="0"/>
                        </a:rPr>
                        <a:t>cer</a:t>
                      </a:r>
                      <a:r>
                        <a:rPr lang="fr-FR" sz="1100" dirty="0" smtClean="0">
                          <a:latin typeface="Century Gothic" pitchFamily="34" charset="0"/>
                        </a:rPr>
                        <a:t>, -</a:t>
                      </a:r>
                      <a:r>
                        <a:rPr lang="fr-FR" sz="1100" dirty="0" err="1" smtClean="0">
                          <a:latin typeface="Century Gothic" pitchFamily="34" charset="0"/>
                        </a:rPr>
                        <a:t>ger</a:t>
                      </a:r>
                      <a:r>
                        <a:rPr lang="fr-FR" sz="1100" dirty="0" smtClean="0">
                          <a:latin typeface="Century Gothic" pitchFamily="34" charset="0"/>
                        </a:rPr>
                        <a:t>, -</a:t>
                      </a:r>
                      <a:r>
                        <a:rPr lang="fr-FR" sz="1100" dirty="0" err="1" smtClean="0">
                          <a:latin typeface="Century Gothic" pitchFamily="34" charset="0"/>
                        </a:rPr>
                        <a:t>guer</a:t>
                      </a:r>
                      <a:r>
                        <a:rPr lang="fr-FR" sz="1100" dirty="0" smtClean="0">
                          <a:latin typeface="Century Gothic" pitchFamily="34" charset="0"/>
                        </a:rPr>
                        <a:t>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8. Accorder sans erreur l’adjectif avec le </a:t>
                      </a:r>
                      <a:br>
                        <a:rPr lang="fr-FR" sz="1100" dirty="0" smtClean="0"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latin typeface="Century Gothic" pitchFamily="34" charset="0"/>
                        </a:rPr>
                        <a:t>    nom.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3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latin typeface="Century Gothic" pitchFamily="34" charset="0"/>
                        </a:rPr>
                        <a:t>9. </a:t>
                      </a:r>
                      <a:r>
                        <a:rPr lang="fr-FR" sz="11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Connaître les règles de l’accord du  </a:t>
                      </a:r>
                      <a:br>
                        <a:rPr lang="fr-FR" sz="11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</a:br>
                      <a:r>
                        <a:rPr lang="fr-FR" sz="11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   participe passé.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21920" marR="12192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6120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605</Words>
  <Application>Microsoft Office PowerPoint</Application>
  <PresentationFormat>Affichage à l'écran (4:3)</PresentationFormat>
  <Paragraphs>101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BP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Nathalie</dc:creator>
  <cp:lastModifiedBy>Nathalie</cp:lastModifiedBy>
  <cp:revision>57</cp:revision>
  <dcterms:created xsi:type="dcterms:W3CDTF">2012-09-25T19:25:49Z</dcterms:created>
  <dcterms:modified xsi:type="dcterms:W3CDTF">2013-01-03T15:24:48Z</dcterms:modified>
</cp:coreProperties>
</file>