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61263" cy="10693400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56" y="301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22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46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65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453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578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834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41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592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38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393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7366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48340" y="159211"/>
            <a:ext cx="2696188" cy="39792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endParaRPr lang="fr-FR" dirty="0"/>
          </a:p>
          <a:p>
            <a:r>
              <a:rPr lang="fr-FR" dirty="0"/>
              <a:t>Le robinet est bouché. Alors il n’arrête pas de râler </a:t>
            </a:r>
            <a:r>
              <a:rPr lang="fr-FR" dirty="0" smtClean="0"/>
              <a:t>e</a:t>
            </a:r>
            <a:r>
              <a:rPr lang="fr-FR" b="1" dirty="0" smtClean="0"/>
              <a:t> Le cornichon. C’est un coquin. Il aime se cacher dans la cuisine au fond d’une casserole. Tout à coup, il sort et crie : « Coucou !! » </a:t>
            </a:r>
            <a:r>
              <a:rPr lang="fr-FR" dirty="0" smtClean="0"/>
              <a:t>t </a:t>
            </a:r>
            <a:r>
              <a:rPr lang="fr-FR" dirty="0"/>
              <a:t>de ronchonner 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132559" y="162124"/>
            <a:ext cx="2479642" cy="1274671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3132559" y="1995217"/>
            <a:ext cx="3715946" cy="1512168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LER</a:t>
            </a:r>
            <a:endParaRPr lang="fr-FR" dirty="0"/>
          </a:p>
        </p:txBody>
      </p:sp>
      <p:pic>
        <p:nvPicPr>
          <p:cNvPr id="7" name="Picture 2" descr="l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93" y="4338588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l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72" y="7808914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05" y="9091116"/>
            <a:ext cx="11160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184621" y="8701459"/>
            <a:ext cx="5958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Je dois </a:t>
            </a:r>
            <a:r>
              <a:rPr lang="fr-FR" sz="2400" b="1" u="sng" dirty="0" smtClean="0">
                <a:latin typeface="Cursive standard" pitchFamily="2" charset="0"/>
              </a:rPr>
              <a:t>lire et savoir écrire </a:t>
            </a:r>
            <a:r>
              <a:rPr lang="fr-FR" sz="2400" dirty="0" smtClean="0">
                <a:latin typeface="Cursive standard" pitchFamily="2" charset="0"/>
              </a:rPr>
              <a:t>les mots outils: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134658" y="9207516"/>
            <a:ext cx="6130678" cy="1251751"/>
          </a:xfrm>
          <a:prstGeom prst="roundRect">
            <a:avLst/>
          </a:prstGeom>
          <a:solidFill>
            <a:schemeClr val="bg1"/>
          </a:solidFill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5004767" y="2178348"/>
            <a:ext cx="2304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Comic Sans MS" panose="030F0702030302020204" pitchFamily="66" charset="0"/>
              </a:rPr>
              <a:t>pointu</a:t>
            </a:r>
          </a:p>
          <a:p>
            <a:r>
              <a:rPr lang="fr-FR" sz="4000" dirty="0" smtClean="0">
                <a:latin typeface="Cursive standard" pitchFamily="2" charset="0"/>
              </a:rPr>
              <a:t> pointu</a:t>
            </a:r>
            <a:endParaRPr lang="fr-FR" sz="4000" dirty="0">
              <a:latin typeface="Cursive standard" pitchFamily="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132559" y="445516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latin typeface="Comic Sans MS" pitchFamily="66" charset="0"/>
              </a:rPr>
              <a:t>oin</a:t>
            </a:r>
            <a:endParaRPr lang="fr-FR" sz="4000" dirty="0">
              <a:latin typeface="Cursive standard" pitchFamily="2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56295" y="7909371"/>
            <a:ext cx="6394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omic Sans MS" panose="030F0702030302020204" pitchFamily="66" charset="0"/>
              </a:rPr>
              <a:t>Du foin – un coin – un poin</a:t>
            </a:r>
            <a:r>
              <a:rPr lang="fr-FR" sz="24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fr-FR" sz="2400" dirty="0" smtClean="0">
                <a:latin typeface="Comic Sans MS" panose="030F0702030302020204" pitchFamily="66" charset="0"/>
              </a:rPr>
              <a:t>   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339405" y="9379148"/>
            <a:ext cx="57678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ursive standard" pitchFamily="2" charset="0"/>
              </a:rPr>
              <a:t>loin – besoin – le point – moins</a:t>
            </a:r>
          </a:p>
          <a:p>
            <a:pPr algn="ctr"/>
            <a:r>
              <a:rPr lang="fr-FR" sz="2800" dirty="0" smtClean="0">
                <a:latin typeface="Cursive standard" pitchFamily="2" charset="0"/>
              </a:rPr>
              <a:t>un coin </a:t>
            </a:r>
            <a:endParaRPr lang="fr-FR" sz="2800" dirty="0">
              <a:latin typeface="Cursive standard" pitchFamily="2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75612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920883" y="4482604"/>
          <a:ext cx="5740068" cy="2808312"/>
        </p:xfrm>
        <a:graphic>
          <a:graphicData uri="http://schemas.openxmlformats.org/drawingml/2006/table">
            <a:tbl>
              <a:tblPr/>
              <a:tblGrid>
                <a:gridCol w="956678"/>
                <a:gridCol w="956678"/>
                <a:gridCol w="956678"/>
                <a:gridCol w="956678"/>
                <a:gridCol w="956678"/>
                <a:gridCol w="956678"/>
              </a:tblGrid>
              <a:tr h="468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jou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ge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join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jé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gin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joi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qui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coi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kan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coin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quan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cli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foin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fou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fé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fen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phan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frè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non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nei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noin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nin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né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nain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soin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poin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loin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voi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moin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troi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rain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doi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bain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train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droi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chou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36" name="Picture 12" descr="carton_oin_p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879" y="234132"/>
            <a:ext cx="12573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 descr="oin_point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575" y="2178348"/>
            <a:ext cx="1270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01" y="234132"/>
            <a:ext cx="2115666" cy="1406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78472" y="1433131"/>
            <a:ext cx="2705565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sz="1400" dirty="0">
                <a:latin typeface="Comic Sans MS" panose="030F0702030302020204" pitchFamily="66" charset="0"/>
              </a:rPr>
              <a:t>Monsieur o et Madame i ont quitté leur belle voiture noire pour rejoindre le nez. Ils se cachent dans un coin derrière un tas de foin. Ils se goinfrent de pâte de coing ! Soudain, ils voient un canard qui leur crie : « Coin </a:t>
            </a:r>
            <a:r>
              <a:rPr lang="fr-FR" sz="1400" dirty="0" err="1">
                <a:latin typeface="Comic Sans MS" panose="030F0702030302020204" pitchFamily="66" charset="0"/>
              </a:rPr>
              <a:t>coin</a:t>
            </a:r>
            <a:r>
              <a:rPr lang="fr-FR" sz="1400" dirty="0">
                <a:latin typeface="Comic Sans MS" panose="030F0702030302020204" pitchFamily="66" charset="0"/>
              </a:rPr>
              <a:t> ! Donnez-moi de la pâte de coing ! » </a:t>
            </a:r>
          </a:p>
        </p:txBody>
      </p:sp>
    </p:spTree>
    <p:extLst>
      <p:ext uri="{BB962C8B-B14F-4D97-AF65-F5344CB8AC3E}">
        <p14:creationId xmlns:p14="http://schemas.microsoft.com/office/powerpoint/2010/main" val="118503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n_oin_pu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895" y="306140"/>
            <a:ext cx="12573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à coins arrondis 1"/>
          <p:cNvSpPr/>
          <p:nvPr/>
        </p:nvSpPr>
        <p:spPr>
          <a:xfrm>
            <a:off x="468263" y="251520"/>
            <a:ext cx="5688632" cy="13681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468263" y="395536"/>
            <a:ext cx="5688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Mia's Scribblings ~" panose="02000000000000000000" pitchFamily="2" charset="0"/>
              </a:rPr>
              <a:t>ENTRAINEMENT LECTURE AVEC LE SON OIN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645396"/>
              </p:ext>
            </p:extLst>
          </p:nvPr>
        </p:nvGraphicFramePr>
        <p:xfrm>
          <a:off x="1572385" y="1962324"/>
          <a:ext cx="4656518" cy="368345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28259"/>
                <a:gridCol w="2328259"/>
              </a:tblGrid>
              <a:tr h="3916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1</a:t>
                      </a:r>
                      <a:endParaRPr lang="fr-FR" sz="105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2</a:t>
                      </a:r>
                      <a:endParaRPr lang="fr-FR" sz="105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</a:tr>
              <a:tr h="29207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foin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coin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re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coin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coin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cé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poin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</a:t>
                      </a:r>
                      <a:endParaRPr lang="fr-FR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poin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te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poin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tu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poin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tu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re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soin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moin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dre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té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moin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re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join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dre 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cou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 de poin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g</a:t>
                      </a:r>
                      <a:endParaRPr lang="fr-FR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sham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pooin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Va moin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 vi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te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 !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C’est loin.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24247" y="6066780"/>
          <a:ext cx="6984777" cy="4414021"/>
        </p:xfrm>
        <a:graphic>
          <a:graphicData uri="http://schemas.openxmlformats.org/drawingml/2006/table">
            <a:tbl>
              <a:tblPr/>
              <a:tblGrid>
                <a:gridCol w="2328259"/>
                <a:gridCol w="2328259"/>
                <a:gridCol w="2328259"/>
              </a:tblGrid>
              <a:tr h="3906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Mia's Scribblings ~" pitchFamily="2" charset="0"/>
                          <a:ea typeface="Times New Roman"/>
                          <a:cs typeface="Times New Roman"/>
                          <a:sym typeface="Webdings"/>
                        </a:rPr>
                        <a:t></a:t>
                      </a:r>
                      <a:r>
                        <a:rPr lang="fr-FR" sz="2400" dirty="0">
                          <a:latin typeface="Mia's Scribblings ~" pitchFamily="2" charset="0"/>
                          <a:ea typeface="Times New Roman"/>
                          <a:cs typeface="Times New Roman"/>
                        </a:rPr>
                        <a:t> ion</a:t>
                      </a:r>
                      <a:endParaRPr lang="fr-FR" sz="1000" dirty="0">
                        <a:latin typeface="Mia's Scribblings ~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Mia's Scribblings ~" pitchFamily="2" charset="0"/>
                          <a:ea typeface="Times New Roman"/>
                          <a:cs typeface="Times New Roman"/>
                          <a:sym typeface="Webdings"/>
                        </a:rPr>
                        <a:t></a:t>
                      </a:r>
                      <a:r>
                        <a:rPr lang="fr-FR" sz="2400" dirty="0">
                          <a:latin typeface="Mia's Scribblings ~" pitchFamily="2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2400" dirty="0" err="1">
                          <a:latin typeface="Mia's Scribblings ~" pitchFamily="2" charset="0"/>
                          <a:ea typeface="Times New Roman"/>
                          <a:cs typeface="Times New Roman"/>
                        </a:rPr>
                        <a:t>oi</a:t>
                      </a:r>
                      <a:endParaRPr lang="fr-FR" sz="1000" dirty="0">
                        <a:latin typeface="Mia's Scribblings ~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780" algn="ctr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latin typeface="Mia's Scribblings ~" pitchFamily="2" charset="0"/>
                          <a:ea typeface="Times New Roman"/>
                          <a:cs typeface="Times New Roman"/>
                        </a:rPr>
                        <a:t>Révisions</a:t>
                      </a:r>
                      <a:r>
                        <a:rPr lang="fr-FR" sz="2400" b="1" i="0" dirty="0">
                          <a:latin typeface="Mia's Scribblings ~" pitchFamily="2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b="1" i="1" dirty="0">
                        <a:latin typeface="Mia's Scribblings ~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28496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lion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a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vion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pion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ca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mion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tten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tion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ré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cré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tion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a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ddi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tion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joi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pe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ti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 poi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s</a:t>
                      </a:r>
                      <a:endParaRPr lang="fr-FR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soi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voi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x</a:t>
                      </a:r>
                      <a:endParaRPr lang="fr-FR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troi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s</a:t>
                      </a:r>
                      <a:endParaRPr lang="fr-FR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croi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x</a:t>
                      </a:r>
                      <a:endParaRPr lang="fr-FR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foi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re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foi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s</a:t>
                      </a:r>
                      <a:endParaRPr lang="fr-FR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poi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re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moi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ne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noir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de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main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pein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tre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pa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ge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re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frain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plein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tim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bre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bou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gi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é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lé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phan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</a:t>
                      </a:r>
                      <a:endParaRPr lang="fr-FR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ba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lei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ne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pein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tu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re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ma ma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rrai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ne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9" y="1308014"/>
            <a:ext cx="684276" cy="623316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25" y="1158266"/>
            <a:ext cx="455192" cy="77306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382" y="1246950"/>
            <a:ext cx="494527" cy="68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9387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271</Words>
  <Application>Microsoft Office PowerPoint</Application>
  <PresentationFormat>Personnalisé</PresentationFormat>
  <Paragraphs>99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corinne</cp:lastModifiedBy>
  <cp:revision>63</cp:revision>
  <dcterms:created xsi:type="dcterms:W3CDTF">2013-12-27T06:53:47Z</dcterms:created>
  <dcterms:modified xsi:type="dcterms:W3CDTF">2015-04-18T13:35:08Z</dcterms:modified>
</cp:coreProperties>
</file>