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7561263" cy="10693400"/>
  <p:notesSz cx="6858000" cy="9144000"/>
  <p:defaultTextStyle>
    <a:defPPr>
      <a:defRPr lang="fr-FR"/>
    </a:defPPr>
    <a:lvl1pPr marL="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656" y="3018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095" y="3321887"/>
            <a:ext cx="6427074" cy="229215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190" y="6059593"/>
            <a:ext cx="5292884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6611F-9BDB-4621-97D1-CEBB168D986B}" type="datetimeFigureOut">
              <a:rPr lang="fr-FR" smtClean="0"/>
              <a:pPr/>
              <a:t>18/04/2015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3BAE0-50CC-4039-A9A4-C36E20AF4D6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422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6611F-9BDB-4621-97D1-CEBB168D986B}" type="datetimeFigureOut">
              <a:rPr lang="fr-FR" smtClean="0"/>
              <a:pPr/>
              <a:t>18/04/2015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3BAE0-50CC-4039-A9A4-C36E20AF4D6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5467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111436" y="571801"/>
            <a:ext cx="1275964" cy="12163743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83548" y="571801"/>
            <a:ext cx="3701869" cy="12163743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6611F-9BDB-4621-97D1-CEBB168D986B}" type="datetimeFigureOut">
              <a:rPr lang="fr-FR" smtClean="0"/>
              <a:pPr/>
              <a:t>18/04/2015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3BAE0-50CC-4039-A9A4-C36E20AF4D6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6658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6611F-9BDB-4621-97D1-CEBB168D986B}" type="datetimeFigureOut">
              <a:rPr lang="fr-FR" smtClean="0"/>
              <a:pPr/>
              <a:t>18/04/2015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3BAE0-50CC-4039-A9A4-C36E20AF4D6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94535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288" y="6871500"/>
            <a:ext cx="6427074" cy="2123828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288" y="4532321"/>
            <a:ext cx="6427074" cy="2339180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6611F-9BDB-4621-97D1-CEBB168D986B}" type="datetimeFigureOut">
              <a:rPr lang="fr-FR" smtClean="0"/>
              <a:pPr/>
              <a:t>18/04/2015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3BAE0-50CC-4039-A9A4-C36E20AF4D6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5787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83548" y="3326836"/>
            <a:ext cx="2488916" cy="940870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898485" y="3326836"/>
            <a:ext cx="2488916" cy="940870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6611F-9BDB-4621-97D1-CEBB168D986B}" type="datetimeFigureOut">
              <a:rPr lang="fr-FR" smtClean="0"/>
              <a:pPr/>
              <a:t>18/04/2015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3BAE0-50CC-4039-A9A4-C36E20AF4D6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21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064" y="2393639"/>
            <a:ext cx="3340871" cy="99755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064" y="3391194"/>
            <a:ext cx="3340871" cy="616108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6611F-9BDB-4621-97D1-CEBB168D986B}" type="datetimeFigureOut">
              <a:rPr lang="fr-FR" smtClean="0"/>
              <a:pPr/>
              <a:t>18/04/2015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3BAE0-50CC-4039-A9A4-C36E20AF4D6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6834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6611F-9BDB-4621-97D1-CEBB168D986B}" type="datetimeFigureOut">
              <a:rPr lang="fr-FR" smtClean="0"/>
              <a:pPr/>
              <a:t>18/04/2015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3BAE0-50CC-4039-A9A4-C36E20AF4D6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0411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6611F-9BDB-4621-97D1-CEBB168D986B}" type="datetimeFigureOut">
              <a:rPr lang="fr-FR" smtClean="0"/>
              <a:pPr/>
              <a:t>18/04/2015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3BAE0-50CC-4039-A9A4-C36E20AF4D6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5920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064" y="425756"/>
            <a:ext cx="2487604" cy="1811937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244" y="425757"/>
            <a:ext cx="4226957" cy="9126521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4" cy="7314584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6611F-9BDB-4621-97D1-CEBB168D986B}" type="datetimeFigureOut">
              <a:rPr lang="fr-FR" smtClean="0"/>
              <a:pPr/>
              <a:t>18/04/2015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3BAE0-50CC-4039-A9A4-C36E20AF4D6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6387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060" y="7485381"/>
            <a:ext cx="4536758" cy="883692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060" y="8369073"/>
            <a:ext cx="4536758" cy="1254988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6611F-9BDB-4621-97D1-CEBB168D986B}" type="datetimeFigureOut">
              <a:rPr lang="fr-FR" smtClean="0"/>
              <a:pPr/>
              <a:t>18/04/2015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3BAE0-50CC-4039-A9A4-C36E20AF4D6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0393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063" y="2495129"/>
            <a:ext cx="6805137" cy="7057149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36611F-9BDB-4621-97D1-CEBB168D986B}" type="datetimeFigureOut">
              <a:rPr lang="fr-FR" smtClean="0"/>
              <a:pPr/>
              <a:t>18/04/2015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18905" y="9911199"/>
            <a:ext cx="1764295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23BAE0-50CC-4039-A9A4-C36E20AF4D6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7366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3056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146" indent="-391146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483" indent="-325955" algn="l" defTabSz="1043056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820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348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876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148340" y="159211"/>
            <a:ext cx="2696188" cy="397929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spcCol="0" rtlCol="0" anchor="ctr"/>
          <a:lstStyle/>
          <a:p>
            <a:endParaRPr lang="fr-FR" dirty="0"/>
          </a:p>
          <a:p>
            <a:r>
              <a:rPr lang="fr-FR" dirty="0"/>
              <a:t>Le robinet est bouché. Alors il n’arrête pas de râler </a:t>
            </a:r>
            <a:r>
              <a:rPr lang="fr-FR" dirty="0" smtClean="0"/>
              <a:t>e</a:t>
            </a:r>
            <a:r>
              <a:rPr lang="fr-FR" b="1" dirty="0" smtClean="0"/>
              <a:t> Le cornichon. C’est un coquin. Il aime se cacher dans la cuisine au fond d’une casserole. Tout à coup, il sort et crie : « Coucou !! » </a:t>
            </a:r>
            <a:r>
              <a:rPr lang="fr-FR" dirty="0" smtClean="0"/>
              <a:t>t </a:t>
            </a:r>
            <a:r>
              <a:rPr lang="fr-FR" dirty="0"/>
              <a:t>de ronchonner </a:t>
            </a:r>
            <a:r>
              <a:rPr lang="fr-FR" dirty="0" smtClean="0"/>
              <a:t>:</a:t>
            </a:r>
            <a:endParaRPr lang="fr-FR" dirty="0"/>
          </a:p>
        </p:txBody>
      </p:sp>
      <p:sp>
        <p:nvSpPr>
          <p:cNvPr id="5" name="Rectangle à coins arrondis 4"/>
          <p:cNvSpPr/>
          <p:nvPr/>
        </p:nvSpPr>
        <p:spPr>
          <a:xfrm>
            <a:off x="3132559" y="162124"/>
            <a:ext cx="2479642" cy="1274671"/>
          </a:xfrm>
          <a:prstGeom prst="roundRect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à coins arrondis 5"/>
          <p:cNvSpPr/>
          <p:nvPr/>
        </p:nvSpPr>
        <p:spPr>
          <a:xfrm>
            <a:off x="3132559" y="1995217"/>
            <a:ext cx="3715946" cy="1512168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LER</a:t>
            </a:r>
            <a:endParaRPr lang="fr-FR" dirty="0"/>
          </a:p>
        </p:txBody>
      </p:sp>
      <p:pic>
        <p:nvPicPr>
          <p:cNvPr id="7" name="Picture 2" descr="lir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693" y="4338588"/>
            <a:ext cx="514586" cy="49011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lir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472" y="7808914"/>
            <a:ext cx="514586" cy="49011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05" y="9091116"/>
            <a:ext cx="1116013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ZoneTexte 9"/>
          <p:cNvSpPr txBox="1"/>
          <p:nvPr/>
        </p:nvSpPr>
        <p:spPr>
          <a:xfrm>
            <a:off x="1184621" y="8701459"/>
            <a:ext cx="59583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Cursive standard" pitchFamily="2" charset="0"/>
              </a:rPr>
              <a:t>Je dois </a:t>
            </a:r>
            <a:r>
              <a:rPr lang="fr-FR" sz="2400" b="1" u="sng" dirty="0" smtClean="0">
                <a:latin typeface="Cursive standard" pitchFamily="2" charset="0"/>
              </a:rPr>
              <a:t>lire et savoir écrire </a:t>
            </a:r>
            <a:r>
              <a:rPr lang="fr-FR" sz="2400" dirty="0" smtClean="0">
                <a:latin typeface="Cursive standard" pitchFamily="2" charset="0"/>
              </a:rPr>
              <a:t>les mots outils:</a:t>
            </a:r>
            <a:endParaRPr lang="fr-FR" sz="2400" dirty="0">
              <a:latin typeface="Cursive standard" pitchFamily="2" charset="0"/>
            </a:endParaRPr>
          </a:p>
        </p:txBody>
      </p:sp>
      <p:sp>
        <p:nvSpPr>
          <p:cNvPr id="11" name="Rectangle à coins arrondis 10"/>
          <p:cNvSpPr/>
          <p:nvPr/>
        </p:nvSpPr>
        <p:spPr>
          <a:xfrm>
            <a:off x="1134658" y="9207516"/>
            <a:ext cx="6130678" cy="1251751"/>
          </a:xfrm>
          <a:prstGeom prst="roundRect">
            <a:avLst/>
          </a:prstGeom>
          <a:solidFill>
            <a:schemeClr val="bg1"/>
          </a:solidFill>
          <a:ln w="5715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ZoneTexte 13"/>
          <p:cNvSpPr txBox="1"/>
          <p:nvPr/>
        </p:nvSpPr>
        <p:spPr>
          <a:xfrm>
            <a:off x="5004767" y="2178348"/>
            <a:ext cx="23042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smtClean="0">
                <a:latin typeface="Comic Sans MS" panose="030F0702030302020204" pitchFamily="66" charset="0"/>
              </a:rPr>
              <a:t>pointu</a:t>
            </a:r>
          </a:p>
          <a:p>
            <a:r>
              <a:rPr lang="fr-FR" sz="4000" dirty="0" smtClean="0">
                <a:latin typeface="Cursive standard" pitchFamily="2" charset="0"/>
              </a:rPr>
              <a:t> pointu</a:t>
            </a:r>
            <a:endParaRPr lang="fr-FR" sz="4000" dirty="0">
              <a:latin typeface="Cursive standard" pitchFamily="2" charset="0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3132559" y="445516"/>
            <a:ext cx="2520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err="1" smtClean="0">
                <a:latin typeface="Comic Sans MS" pitchFamily="66" charset="0"/>
              </a:rPr>
              <a:t>oin</a:t>
            </a:r>
            <a:endParaRPr lang="fr-FR" sz="4000" dirty="0">
              <a:latin typeface="Cursive standard" pitchFamily="2" charset="0"/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756295" y="7909371"/>
            <a:ext cx="63944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Comic Sans MS" panose="030F0702030302020204" pitchFamily="66" charset="0"/>
              </a:rPr>
              <a:t>Du foin – un coin – un poin</a:t>
            </a:r>
            <a:r>
              <a:rPr lang="fr-FR" sz="2400" dirty="0" smtClean="0">
                <a:solidFill>
                  <a:schemeClr val="bg1">
                    <a:lumMod val="65000"/>
                  </a:schemeClr>
                </a:solidFill>
                <a:latin typeface="Comic Sans MS" panose="030F0702030302020204" pitchFamily="66" charset="0"/>
              </a:rPr>
              <a:t>t</a:t>
            </a:r>
            <a:r>
              <a:rPr lang="fr-FR" sz="2400" dirty="0" smtClean="0">
                <a:latin typeface="Comic Sans MS" panose="030F0702030302020204" pitchFamily="66" charset="0"/>
              </a:rPr>
              <a:t>   </a:t>
            </a:r>
            <a:endParaRPr lang="fr-FR" sz="2400" dirty="0">
              <a:latin typeface="Comic Sans MS" panose="030F0702030302020204" pitchFamily="66" charset="0"/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1339405" y="9379148"/>
            <a:ext cx="576784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>
                <a:latin typeface="Cursive standard" pitchFamily="2" charset="0"/>
              </a:rPr>
              <a:t>loin – besoin – le point – moins</a:t>
            </a:r>
          </a:p>
          <a:p>
            <a:pPr algn="ctr"/>
            <a:r>
              <a:rPr lang="fr-FR" sz="2800" dirty="0" smtClean="0">
                <a:latin typeface="Cursive standard" pitchFamily="2" charset="0"/>
              </a:rPr>
              <a:t>un coin </a:t>
            </a:r>
            <a:endParaRPr lang="fr-FR" sz="2800" dirty="0">
              <a:latin typeface="Cursive standard" pitchFamily="2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756126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aphicFrame>
        <p:nvGraphicFramePr>
          <p:cNvPr id="24" name="Tableau 23"/>
          <p:cNvGraphicFramePr>
            <a:graphicFrameLocks noGrp="1"/>
          </p:cNvGraphicFramePr>
          <p:nvPr/>
        </p:nvGraphicFramePr>
        <p:xfrm>
          <a:off x="920883" y="4482604"/>
          <a:ext cx="5740068" cy="2808312"/>
        </p:xfrm>
        <a:graphic>
          <a:graphicData uri="http://schemas.openxmlformats.org/drawingml/2006/table">
            <a:tbl>
              <a:tblPr/>
              <a:tblGrid>
                <a:gridCol w="956678"/>
                <a:gridCol w="956678"/>
                <a:gridCol w="956678"/>
                <a:gridCol w="956678"/>
                <a:gridCol w="956678"/>
                <a:gridCol w="956678"/>
              </a:tblGrid>
              <a:tr h="4680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>
                          <a:latin typeface="Comic Sans MS"/>
                          <a:ea typeface="Times New Roman"/>
                          <a:cs typeface="Times New Roman"/>
                        </a:rPr>
                        <a:t>jou</a:t>
                      </a:r>
                      <a:endParaRPr lang="fr-F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>
                          <a:latin typeface="Comic Sans MS"/>
                          <a:ea typeface="Times New Roman"/>
                          <a:cs typeface="Times New Roman"/>
                        </a:rPr>
                        <a:t>ge</a:t>
                      </a:r>
                      <a:endParaRPr lang="fr-F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dirty="0" err="1">
                          <a:latin typeface="Comic Sans MS"/>
                          <a:ea typeface="Times New Roman"/>
                          <a:cs typeface="Times New Roman"/>
                        </a:rPr>
                        <a:t>join</a:t>
                      </a:r>
                      <a:endParaRPr lang="fr-FR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>
                          <a:latin typeface="Comic Sans MS"/>
                          <a:ea typeface="Times New Roman"/>
                          <a:cs typeface="Times New Roman"/>
                        </a:rPr>
                        <a:t>jé</a:t>
                      </a:r>
                      <a:endParaRPr lang="fr-F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>
                          <a:latin typeface="Comic Sans MS"/>
                          <a:ea typeface="Times New Roman"/>
                          <a:cs typeface="Times New Roman"/>
                        </a:rPr>
                        <a:t>gin</a:t>
                      </a:r>
                      <a:endParaRPr lang="fr-F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>
                          <a:latin typeface="Comic Sans MS"/>
                          <a:ea typeface="Times New Roman"/>
                          <a:cs typeface="Times New Roman"/>
                        </a:rPr>
                        <a:t>joi</a:t>
                      </a:r>
                      <a:endParaRPr lang="fr-F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680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>
                          <a:latin typeface="Comic Sans MS"/>
                          <a:ea typeface="Times New Roman"/>
                          <a:cs typeface="Times New Roman"/>
                        </a:rPr>
                        <a:t>qui</a:t>
                      </a:r>
                      <a:endParaRPr lang="fr-F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>
                          <a:latin typeface="Comic Sans MS"/>
                          <a:ea typeface="Times New Roman"/>
                          <a:cs typeface="Times New Roman"/>
                        </a:rPr>
                        <a:t>coi</a:t>
                      </a:r>
                      <a:endParaRPr lang="fr-F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>
                          <a:latin typeface="Comic Sans MS"/>
                          <a:ea typeface="Times New Roman"/>
                          <a:cs typeface="Times New Roman"/>
                        </a:rPr>
                        <a:t>kan</a:t>
                      </a:r>
                      <a:endParaRPr lang="fr-F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dirty="0">
                          <a:latin typeface="Comic Sans MS"/>
                          <a:ea typeface="Times New Roman"/>
                          <a:cs typeface="Times New Roman"/>
                        </a:rPr>
                        <a:t>coin</a:t>
                      </a:r>
                      <a:endParaRPr lang="fr-FR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>
                          <a:latin typeface="Comic Sans MS"/>
                          <a:ea typeface="Times New Roman"/>
                          <a:cs typeface="Times New Roman"/>
                        </a:rPr>
                        <a:t>quan</a:t>
                      </a:r>
                      <a:endParaRPr lang="fr-F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>
                          <a:latin typeface="Comic Sans MS"/>
                          <a:ea typeface="Times New Roman"/>
                          <a:cs typeface="Times New Roman"/>
                        </a:rPr>
                        <a:t>cli</a:t>
                      </a:r>
                      <a:endParaRPr lang="fr-F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680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dirty="0">
                          <a:latin typeface="Comic Sans MS"/>
                          <a:ea typeface="Times New Roman"/>
                          <a:cs typeface="Times New Roman"/>
                        </a:rPr>
                        <a:t>foin</a:t>
                      </a:r>
                      <a:endParaRPr lang="fr-FR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>
                          <a:latin typeface="Comic Sans MS"/>
                          <a:ea typeface="Times New Roman"/>
                          <a:cs typeface="Times New Roman"/>
                        </a:rPr>
                        <a:t>fou</a:t>
                      </a:r>
                      <a:endParaRPr lang="fr-F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>
                          <a:latin typeface="Comic Sans MS"/>
                          <a:ea typeface="Times New Roman"/>
                          <a:cs typeface="Times New Roman"/>
                        </a:rPr>
                        <a:t>fé</a:t>
                      </a:r>
                      <a:endParaRPr lang="fr-F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>
                          <a:latin typeface="Comic Sans MS"/>
                          <a:ea typeface="Times New Roman"/>
                          <a:cs typeface="Times New Roman"/>
                        </a:rPr>
                        <a:t>fen</a:t>
                      </a:r>
                      <a:endParaRPr lang="fr-F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>
                          <a:latin typeface="Comic Sans MS"/>
                          <a:ea typeface="Times New Roman"/>
                          <a:cs typeface="Times New Roman"/>
                        </a:rPr>
                        <a:t>phan</a:t>
                      </a:r>
                      <a:endParaRPr lang="fr-F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>
                          <a:latin typeface="Comic Sans MS"/>
                          <a:ea typeface="Times New Roman"/>
                          <a:cs typeface="Times New Roman"/>
                        </a:rPr>
                        <a:t>frè</a:t>
                      </a:r>
                      <a:endParaRPr lang="fr-F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0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>
                          <a:latin typeface="Comic Sans MS"/>
                          <a:ea typeface="Times New Roman"/>
                          <a:cs typeface="Times New Roman"/>
                        </a:rPr>
                        <a:t>non</a:t>
                      </a:r>
                      <a:endParaRPr lang="fr-F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>
                          <a:latin typeface="Comic Sans MS"/>
                          <a:ea typeface="Times New Roman"/>
                          <a:cs typeface="Times New Roman"/>
                        </a:rPr>
                        <a:t>nei</a:t>
                      </a:r>
                      <a:endParaRPr lang="fr-F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dirty="0" err="1">
                          <a:latin typeface="Comic Sans MS"/>
                          <a:ea typeface="Times New Roman"/>
                          <a:cs typeface="Times New Roman"/>
                        </a:rPr>
                        <a:t>noin</a:t>
                      </a:r>
                      <a:endParaRPr lang="fr-FR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>
                          <a:latin typeface="Comic Sans MS"/>
                          <a:ea typeface="Times New Roman"/>
                          <a:cs typeface="Times New Roman"/>
                        </a:rPr>
                        <a:t>nin</a:t>
                      </a:r>
                      <a:endParaRPr lang="fr-F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>
                          <a:latin typeface="Comic Sans MS"/>
                          <a:ea typeface="Times New Roman"/>
                          <a:cs typeface="Times New Roman"/>
                        </a:rPr>
                        <a:t>né</a:t>
                      </a:r>
                      <a:endParaRPr lang="fr-F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>
                          <a:latin typeface="Comic Sans MS"/>
                          <a:ea typeface="Times New Roman"/>
                          <a:cs typeface="Times New Roman"/>
                        </a:rPr>
                        <a:t>nain</a:t>
                      </a:r>
                      <a:endParaRPr lang="fr-F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680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dirty="0">
                          <a:latin typeface="Comic Sans MS"/>
                          <a:ea typeface="Times New Roman"/>
                          <a:cs typeface="Times New Roman"/>
                        </a:rPr>
                        <a:t>soin</a:t>
                      </a:r>
                      <a:endParaRPr lang="fr-FR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dirty="0" err="1">
                          <a:latin typeface="Comic Sans MS"/>
                          <a:ea typeface="Times New Roman"/>
                          <a:cs typeface="Times New Roman"/>
                        </a:rPr>
                        <a:t>poin</a:t>
                      </a:r>
                      <a:endParaRPr lang="fr-FR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dirty="0">
                          <a:latin typeface="Comic Sans MS"/>
                          <a:ea typeface="Times New Roman"/>
                          <a:cs typeface="Times New Roman"/>
                        </a:rPr>
                        <a:t>loin</a:t>
                      </a:r>
                      <a:endParaRPr lang="fr-FR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>
                          <a:latin typeface="Comic Sans MS"/>
                          <a:ea typeface="Times New Roman"/>
                          <a:cs typeface="Times New Roman"/>
                        </a:rPr>
                        <a:t>voi</a:t>
                      </a:r>
                      <a:endParaRPr lang="fr-F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dirty="0" err="1">
                          <a:latin typeface="Comic Sans MS"/>
                          <a:ea typeface="Times New Roman"/>
                          <a:cs typeface="Times New Roman"/>
                        </a:rPr>
                        <a:t>moin</a:t>
                      </a:r>
                      <a:endParaRPr lang="fr-FR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>
                          <a:latin typeface="Comic Sans MS"/>
                          <a:ea typeface="Times New Roman"/>
                          <a:cs typeface="Times New Roman"/>
                        </a:rPr>
                        <a:t>troi</a:t>
                      </a:r>
                      <a:endParaRPr lang="fr-F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680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>
                          <a:latin typeface="Comic Sans MS"/>
                          <a:ea typeface="Times New Roman"/>
                          <a:cs typeface="Times New Roman"/>
                        </a:rPr>
                        <a:t>rain</a:t>
                      </a:r>
                      <a:endParaRPr lang="fr-F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>
                          <a:latin typeface="Comic Sans MS"/>
                          <a:ea typeface="Times New Roman"/>
                          <a:cs typeface="Times New Roman"/>
                        </a:rPr>
                        <a:t>doi</a:t>
                      </a:r>
                      <a:endParaRPr lang="fr-F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>
                          <a:latin typeface="Comic Sans MS"/>
                          <a:ea typeface="Times New Roman"/>
                          <a:cs typeface="Times New Roman"/>
                        </a:rPr>
                        <a:t>bain</a:t>
                      </a:r>
                      <a:endParaRPr lang="fr-F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>
                          <a:latin typeface="Comic Sans MS"/>
                          <a:ea typeface="Times New Roman"/>
                          <a:cs typeface="Times New Roman"/>
                        </a:rPr>
                        <a:t>train</a:t>
                      </a:r>
                      <a:endParaRPr lang="fr-F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>
                          <a:latin typeface="Comic Sans MS"/>
                          <a:ea typeface="Times New Roman"/>
                          <a:cs typeface="Times New Roman"/>
                        </a:rPr>
                        <a:t>droi</a:t>
                      </a:r>
                      <a:endParaRPr lang="fr-F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dirty="0">
                          <a:latin typeface="Comic Sans MS"/>
                          <a:ea typeface="Times New Roman"/>
                          <a:cs typeface="Times New Roman"/>
                        </a:rPr>
                        <a:t>chou</a:t>
                      </a:r>
                      <a:endParaRPr lang="fr-FR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1036" name="Picture 12" descr="carton_oin_pu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2879" y="234132"/>
            <a:ext cx="12573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7" name="Picture 13" descr="oin_pointu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76575" y="2178348"/>
            <a:ext cx="12700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601" y="234132"/>
            <a:ext cx="2115666" cy="1406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ZoneTexte 1"/>
          <p:cNvSpPr txBox="1"/>
          <p:nvPr/>
        </p:nvSpPr>
        <p:spPr>
          <a:xfrm>
            <a:off x="178472" y="1433131"/>
            <a:ext cx="2705565" cy="25699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  <a:p>
            <a:r>
              <a:rPr lang="fr-FR" sz="1400" dirty="0">
                <a:latin typeface="Comic Sans MS" panose="030F0702030302020204" pitchFamily="66" charset="0"/>
              </a:rPr>
              <a:t>Monsieur o et Madame i ont quitté leur belle voiture noire pour rejoindre le nez. Ils se cachent dans un coin derrière un tas de foin. Ils se goinfrent de pâte de coing ! Soudain, ils voient un canard qui leur crie : « Coin </a:t>
            </a:r>
            <a:r>
              <a:rPr lang="fr-FR" sz="1400" dirty="0" err="1">
                <a:latin typeface="Comic Sans MS" panose="030F0702030302020204" pitchFamily="66" charset="0"/>
              </a:rPr>
              <a:t>coin</a:t>
            </a:r>
            <a:r>
              <a:rPr lang="fr-FR" sz="1400" dirty="0">
                <a:latin typeface="Comic Sans MS" panose="030F0702030302020204" pitchFamily="66" charset="0"/>
              </a:rPr>
              <a:t> ! Donnez-moi de la pâte de coing ! » </a:t>
            </a:r>
          </a:p>
        </p:txBody>
      </p:sp>
    </p:spTree>
    <p:extLst>
      <p:ext uri="{BB962C8B-B14F-4D97-AF65-F5344CB8AC3E}">
        <p14:creationId xmlns:p14="http://schemas.microsoft.com/office/powerpoint/2010/main" val="11850310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arton_oin_pu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895" y="306140"/>
            <a:ext cx="12573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à coins arrondis 1"/>
          <p:cNvSpPr/>
          <p:nvPr/>
        </p:nvSpPr>
        <p:spPr>
          <a:xfrm>
            <a:off x="468263" y="251520"/>
            <a:ext cx="5688632" cy="136815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ZoneTexte 2"/>
          <p:cNvSpPr txBox="1"/>
          <p:nvPr/>
        </p:nvSpPr>
        <p:spPr>
          <a:xfrm>
            <a:off x="468263" y="395536"/>
            <a:ext cx="56886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>
                <a:latin typeface="Mia's Scribblings ~" panose="02000000000000000000" pitchFamily="2" charset="0"/>
              </a:rPr>
              <a:t>ENTRAINEMENT LECTURE AVEC LE SON OIN</a:t>
            </a:r>
            <a:endParaRPr lang="fr-FR" sz="2800" dirty="0">
              <a:latin typeface="Mia's Scribblings ~" panose="02000000000000000000" pitchFamily="2" charset="0"/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5645396"/>
              </p:ext>
            </p:extLst>
          </p:nvPr>
        </p:nvGraphicFramePr>
        <p:xfrm>
          <a:off x="1572385" y="1962324"/>
          <a:ext cx="4656518" cy="368345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328259"/>
                <a:gridCol w="2328259"/>
              </a:tblGrid>
              <a:tr h="3916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i="1" dirty="0">
                          <a:effectLst/>
                          <a:latin typeface="Mia's Scribblings ~" panose="02000000000000000000" pitchFamily="2" charset="0"/>
                          <a:ea typeface="Times New Roman"/>
                          <a:cs typeface="Times New Roman"/>
                        </a:rPr>
                        <a:t>1</a:t>
                      </a:r>
                      <a:endParaRPr lang="fr-FR" sz="1050" dirty="0">
                        <a:effectLst/>
                        <a:latin typeface="Mia's Scribblings ~" panose="02000000000000000000" pitchFamily="2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rgbClr val="FFFFFF"/>
                      </a:fgClr>
                      <a:bgClr>
                        <a:srgbClr val="F2F2F2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i="1" dirty="0">
                          <a:effectLst/>
                          <a:latin typeface="Mia's Scribblings ~" panose="02000000000000000000" pitchFamily="2" charset="0"/>
                          <a:ea typeface="Times New Roman"/>
                          <a:cs typeface="Times New Roman"/>
                        </a:rPr>
                        <a:t>2</a:t>
                      </a:r>
                      <a:endParaRPr lang="fr-FR" sz="1050" dirty="0">
                        <a:effectLst/>
                        <a:latin typeface="Mia's Scribblings ~" panose="02000000000000000000" pitchFamily="2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rgbClr val="FFFFFF"/>
                      </a:fgClr>
                      <a:bgClr>
                        <a:srgbClr val="F2F2F2"/>
                      </a:bgClr>
                    </a:pattFill>
                  </a:tcPr>
                </a:tc>
              </a:tr>
              <a:tr h="29207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le foin</a:t>
                      </a:r>
                      <a:endParaRPr lang="fr-FR" sz="2400" dirty="0"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le coin</a:t>
                      </a:r>
                      <a:endParaRPr lang="fr-FR" sz="2400" dirty="0"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un re</a:t>
                      </a:r>
                      <a:r>
                        <a:rPr lang="fr-FR" sz="2400" b="1" dirty="0">
                          <a:solidFill>
                            <a:srgbClr val="FF0000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coin</a:t>
                      </a:r>
                      <a:endParaRPr lang="fr-FR" sz="2400" dirty="0">
                        <a:solidFill>
                          <a:srgbClr val="FF0000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coin</a:t>
                      </a:r>
                      <a:r>
                        <a:rPr lang="fr-FR" sz="2400" b="1" dirty="0">
                          <a:solidFill>
                            <a:srgbClr val="FF0000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cé</a:t>
                      </a:r>
                      <a:endParaRPr lang="fr-FR" sz="2400" dirty="0">
                        <a:solidFill>
                          <a:srgbClr val="FF0000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le poin</a:t>
                      </a:r>
                      <a:r>
                        <a:rPr lang="fr-FR" sz="24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t</a:t>
                      </a:r>
                      <a:endParaRPr lang="fr-FR" sz="2400" dirty="0">
                        <a:solidFill>
                          <a:schemeClr val="bg1">
                            <a:lumMod val="65000"/>
                          </a:schemeClr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la poin</a:t>
                      </a:r>
                      <a:r>
                        <a:rPr lang="fr-FR" sz="2400" b="1" dirty="0">
                          <a:solidFill>
                            <a:srgbClr val="FF0000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te</a:t>
                      </a:r>
                      <a:endParaRPr lang="fr-FR" sz="2400" dirty="0">
                        <a:solidFill>
                          <a:srgbClr val="FF0000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poin</a:t>
                      </a:r>
                      <a:r>
                        <a:rPr lang="fr-FR" sz="2400" b="1" dirty="0">
                          <a:solidFill>
                            <a:srgbClr val="FF0000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tu</a:t>
                      </a:r>
                      <a:endParaRPr lang="fr-FR" sz="2400" dirty="0">
                        <a:solidFill>
                          <a:srgbClr val="FF0000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la poin</a:t>
                      </a:r>
                      <a:r>
                        <a:rPr lang="fr-FR" sz="2400" b="1" dirty="0">
                          <a:solidFill>
                            <a:srgbClr val="FF0000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tu</a:t>
                      </a:r>
                      <a:r>
                        <a:rPr lang="fr-FR" sz="2400" b="1" dirty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re</a:t>
                      </a:r>
                      <a:endParaRPr lang="fr-FR" sz="2400" dirty="0"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le soin</a:t>
                      </a:r>
                      <a:endParaRPr lang="fr-FR" sz="2400" dirty="0"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moin</a:t>
                      </a:r>
                      <a:r>
                        <a:rPr lang="fr-FR" sz="2400" b="1" dirty="0">
                          <a:solidFill>
                            <a:srgbClr val="FF0000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dre</a:t>
                      </a:r>
                      <a:endParaRPr lang="fr-FR" sz="2400" dirty="0">
                        <a:solidFill>
                          <a:srgbClr val="FF0000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un té</a:t>
                      </a:r>
                      <a:r>
                        <a:rPr lang="fr-FR" sz="2400" b="1" dirty="0">
                          <a:solidFill>
                            <a:srgbClr val="FF0000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moin</a:t>
                      </a:r>
                      <a:r>
                        <a:rPr lang="fr-FR" sz="2400" b="1" dirty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 </a:t>
                      </a:r>
                      <a:endParaRPr lang="fr-FR" sz="2400" dirty="0"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re</a:t>
                      </a:r>
                      <a:r>
                        <a:rPr lang="fr-FR" sz="2400" b="1" dirty="0">
                          <a:solidFill>
                            <a:srgbClr val="FF0000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join</a:t>
                      </a:r>
                      <a:r>
                        <a:rPr lang="fr-FR" sz="2400" b="1" dirty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dre </a:t>
                      </a:r>
                      <a:endParaRPr lang="fr-FR" sz="2400" dirty="0"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un cou</a:t>
                      </a:r>
                      <a:r>
                        <a:rPr lang="fr-FR" sz="24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p</a:t>
                      </a:r>
                      <a:r>
                        <a:rPr lang="fr-FR" sz="2400" b="1" dirty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 de poin</a:t>
                      </a:r>
                      <a:r>
                        <a:rPr lang="fr-FR" sz="24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g</a:t>
                      </a:r>
                      <a:endParaRPr lang="fr-FR" sz="2400" dirty="0">
                        <a:solidFill>
                          <a:schemeClr val="bg1">
                            <a:lumMod val="65000"/>
                          </a:schemeClr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le sham</a:t>
                      </a:r>
                      <a:r>
                        <a:rPr lang="fr-FR" sz="2400" b="1" dirty="0">
                          <a:solidFill>
                            <a:srgbClr val="FF0000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pooin</a:t>
                      </a:r>
                      <a:r>
                        <a:rPr lang="fr-FR" sz="24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g</a:t>
                      </a:r>
                      <a:r>
                        <a:rPr lang="fr-FR" sz="2400" b="1" dirty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 </a:t>
                      </a:r>
                      <a:endParaRPr lang="fr-FR" sz="2400" dirty="0"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Va moin</a:t>
                      </a:r>
                      <a:r>
                        <a:rPr lang="fr-FR" sz="24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s</a:t>
                      </a:r>
                      <a:r>
                        <a:rPr lang="fr-FR" sz="2400" b="1" dirty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 vi</a:t>
                      </a:r>
                      <a:r>
                        <a:rPr lang="fr-FR" sz="2400" b="1" dirty="0">
                          <a:solidFill>
                            <a:srgbClr val="FF0000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te</a:t>
                      </a:r>
                      <a:r>
                        <a:rPr lang="fr-FR" sz="2400" b="1" dirty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 !</a:t>
                      </a:r>
                      <a:endParaRPr lang="fr-FR" sz="2400" dirty="0"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C’est loin.</a:t>
                      </a:r>
                      <a:endParaRPr lang="fr-FR" sz="2400" dirty="0"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au 7"/>
          <p:cNvGraphicFramePr>
            <a:graphicFrameLocks noGrp="1"/>
          </p:cNvGraphicFramePr>
          <p:nvPr/>
        </p:nvGraphicFramePr>
        <p:xfrm>
          <a:off x="324247" y="6066780"/>
          <a:ext cx="6984777" cy="4414021"/>
        </p:xfrm>
        <a:graphic>
          <a:graphicData uri="http://schemas.openxmlformats.org/drawingml/2006/table">
            <a:tbl>
              <a:tblPr/>
              <a:tblGrid>
                <a:gridCol w="2328259"/>
                <a:gridCol w="2328259"/>
                <a:gridCol w="2328259"/>
              </a:tblGrid>
              <a:tr h="39066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>
                          <a:latin typeface="Mia's Scribblings ~" pitchFamily="2" charset="0"/>
                          <a:ea typeface="Times New Roman"/>
                          <a:cs typeface="Times New Roman"/>
                          <a:sym typeface="Webdings"/>
                        </a:rPr>
                        <a:t></a:t>
                      </a:r>
                      <a:r>
                        <a:rPr lang="fr-FR" sz="2400" dirty="0">
                          <a:latin typeface="Mia's Scribblings ~" pitchFamily="2" charset="0"/>
                          <a:ea typeface="Times New Roman"/>
                          <a:cs typeface="Times New Roman"/>
                        </a:rPr>
                        <a:t> ion</a:t>
                      </a:r>
                      <a:endParaRPr lang="fr-FR" sz="1000" dirty="0">
                        <a:latin typeface="Mia's Scribblings ~" pitchFamily="2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>
                          <a:latin typeface="Mia's Scribblings ~" pitchFamily="2" charset="0"/>
                          <a:ea typeface="Times New Roman"/>
                          <a:cs typeface="Times New Roman"/>
                          <a:sym typeface="Webdings"/>
                        </a:rPr>
                        <a:t></a:t>
                      </a:r>
                      <a:r>
                        <a:rPr lang="fr-FR" sz="2400" dirty="0">
                          <a:latin typeface="Mia's Scribblings ~" pitchFamily="2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fr-FR" sz="2400" dirty="0" err="1">
                          <a:latin typeface="Mia's Scribblings ~" pitchFamily="2" charset="0"/>
                          <a:ea typeface="Times New Roman"/>
                          <a:cs typeface="Times New Roman"/>
                        </a:rPr>
                        <a:t>oi</a:t>
                      </a:r>
                      <a:endParaRPr lang="fr-FR" sz="1000" dirty="0">
                        <a:latin typeface="Mia's Scribblings ~" pitchFamily="2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17780" algn="ctr">
                        <a:spcAft>
                          <a:spcPts val="0"/>
                        </a:spcAft>
                      </a:pPr>
                      <a:r>
                        <a:rPr lang="fr-FR" sz="2400" b="1" i="1" dirty="0">
                          <a:latin typeface="Mia's Scribblings ~" pitchFamily="2" charset="0"/>
                          <a:ea typeface="Times New Roman"/>
                          <a:cs typeface="Times New Roman"/>
                        </a:rPr>
                        <a:t>Révisions</a:t>
                      </a:r>
                      <a:r>
                        <a:rPr lang="fr-FR" sz="2400" b="1" i="0" dirty="0">
                          <a:latin typeface="Mia's Scribblings ~" pitchFamily="2" charset="0"/>
                          <a:ea typeface="Times New Roman"/>
                          <a:cs typeface="Times New Roman"/>
                        </a:rPr>
                        <a:t> </a:t>
                      </a:r>
                      <a:endParaRPr lang="fr-FR" sz="2400" b="1" i="1" dirty="0">
                        <a:latin typeface="Mia's Scribblings ~" pitchFamily="2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</a:tr>
              <a:tr h="284969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le lion</a:t>
                      </a:r>
                      <a:endParaRPr lang="fr-FR" sz="2400" dirty="0"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un a</a:t>
                      </a:r>
                      <a:r>
                        <a:rPr lang="fr-FR" sz="2400" b="1" dirty="0">
                          <a:solidFill>
                            <a:srgbClr val="FF0000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vion</a:t>
                      </a:r>
                      <a:endParaRPr lang="fr-FR" sz="2400" dirty="0">
                        <a:solidFill>
                          <a:srgbClr val="FF0000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un pion</a:t>
                      </a:r>
                      <a:endParaRPr lang="fr-FR" sz="2400" dirty="0"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un ca</a:t>
                      </a:r>
                      <a:r>
                        <a:rPr lang="fr-FR" sz="2400" b="1" dirty="0">
                          <a:solidFill>
                            <a:srgbClr val="FF0000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mion</a:t>
                      </a:r>
                      <a:endParaRPr lang="fr-FR" sz="2400" dirty="0">
                        <a:solidFill>
                          <a:srgbClr val="FF0000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fr-FR" sz="2400" b="1" dirty="0">
                          <a:solidFill>
                            <a:srgbClr val="FF0000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tten</a:t>
                      </a:r>
                      <a:r>
                        <a:rPr lang="fr-FR" sz="2400" b="1" dirty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tion</a:t>
                      </a:r>
                      <a:endParaRPr lang="fr-FR" sz="2400" dirty="0"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la ré</a:t>
                      </a:r>
                      <a:r>
                        <a:rPr lang="fr-FR" sz="2400" b="1" dirty="0">
                          <a:solidFill>
                            <a:srgbClr val="FF0000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cré</a:t>
                      </a:r>
                      <a:r>
                        <a:rPr lang="fr-FR" sz="2400" b="1" dirty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fr-FR" sz="2400" b="1" dirty="0">
                          <a:solidFill>
                            <a:srgbClr val="FF0000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tion</a:t>
                      </a:r>
                      <a:endParaRPr lang="fr-FR" sz="2400" dirty="0">
                        <a:solidFill>
                          <a:srgbClr val="FF0000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une a</a:t>
                      </a:r>
                      <a:r>
                        <a:rPr lang="fr-FR" sz="2400" b="1" dirty="0">
                          <a:solidFill>
                            <a:srgbClr val="FF0000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ddi</a:t>
                      </a:r>
                      <a:r>
                        <a:rPr lang="fr-FR" sz="2400" b="1" dirty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tion</a:t>
                      </a:r>
                      <a:endParaRPr lang="fr-FR" sz="2400" dirty="0"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la joi</a:t>
                      </a:r>
                      <a:r>
                        <a:rPr lang="fr-FR" sz="24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e</a:t>
                      </a:r>
                      <a:endParaRPr lang="fr-FR" sz="2400" dirty="0">
                        <a:solidFill>
                          <a:schemeClr val="bg1">
                            <a:lumMod val="65000"/>
                          </a:schemeClr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un pe</a:t>
                      </a:r>
                      <a:r>
                        <a:rPr lang="fr-FR" sz="2400" b="1" dirty="0">
                          <a:solidFill>
                            <a:srgbClr val="FF0000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ti</a:t>
                      </a:r>
                      <a:r>
                        <a:rPr lang="fr-FR" sz="24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t</a:t>
                      </a:r>
                      <a:r>
                        <a:rPr lang="fr-FR" sz="2400" b="1" dirty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 poi</a:t>
                      </a:r>
                      <a:r>
                        <a:rPr lang="fr-FR" sz="24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s</a:t>
                      </a:r>
                      <a:endParaRPr lang="fr-FR" sz="2400" dirty="0">
                        <a:solidFill>
                          <a:schemeClr val="bg1">
                            <a:lumMod val="65000"/>
                          </a:schemeClr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la soi</a:t>
                      </a:r>
                      <a:r>
                        <a:rPr lang="fr-FR" sz="24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e</a:t>
                      </a:r>
                      <a:endParaRPr lang="fr-FR" sz="2400" dirty="0">
                        <a:solidFill>
                          <a:schemeClr val="bg1">
                            <a:lumMod val="65000"/>
                          </a:schemeClr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la voi</a:t>
                      </a:r>
                      <a:r>
                        <a:rPr lang="fr-FR" sz="24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x</a:t>
                      </a:r>
                      <a:endParaRPr lang="fr-FR" sz="2400" dirty="0">
                        <a:solidFill>
                          <a:schemeClr val="bg1">
                            <a:lumMod val="65000"/>
                          </a:schemeClr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troi</a:t>
                      </a:r>
                      <a:r>
                        <a:rPr lang="fr-FR" sz="24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s</a:t>
                      </a:r>
                      <a:endParaRPr lang="fr-FR" sz="2400" dirty="0">
                        <a:solidFill>
                          <a:schemeClr val="bg1">
                            <a:lumMod val="65000"/>
                          </a:schemeClr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une croi</a:t>
                      </a:r>
                      <a:r>
                        <a:rPr lang="fr-FR" sz="24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x</a:t>
                      </a:r>
                      <a:endParaRPr lang="fr-FR" sz="2400" dirty="0">
                        <a:solidFill>
                          <a:schemeClr val="bg1">
                            <a:lumMod val="65000"/>
                          </a:schemeClr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la foi</a:t>
                      </a:r>
                      <a:r>
                        <a:rPr lang="fr-FR" sz="2400" b="1" dirty="0">
                          <a:solidFill>
                            <a:srgbClr val="FF0000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re</a:t>
                      </a:r>
                      <a:endParaRPr lang="fr-FR" sz="2400" dirty="0">
                        <a:solidFill>
                          <a:srgbClr val="FF0000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une foi</a:t>
                      </a:r>
                      <a:r>
                        <a:rPr lang="fr-FR" sz="24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s</a:t>
                      </a:r>
                      <a:endParaRPr lang="fr-FR" sz="2400" dirty="0">
                        <a:solidFill>
                          <a:schemeClr val="bg1">
                            <a:lumMod val="65000"/>
                          </a:schemeClr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la poi</a:t>
                      </a:r>
                      <a:r>
                        <a:rPr lang="fr-FR" sz="2400" b="1" dirty="0">
                          <a:solidFill>
                            <a:srgbClr val="FF0000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re</a:t>
                      </a:r>
                      <a:endParaRPr lang="fr-FR" sz="2400" dirty="0">
                        <a:solidFill>
                          <a:srgbClr val="FF0000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un moi</a:t>
                      </a:r>
                      <a:r>
                        <a:rPr lang="fr-FR" sz="2400" b="1" dirty="0">
                          <a:solidFill>
                            <a:srgbClr val="FF0000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ne</a:t>
                      </a:r>
                      <a:endParaRPr lang="fr-FR" sz="2400" dirty="0">
                        <a:solidFill>
                          <a:srgbClr val="FF0000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noir</a:t>
                      </a:r>
                      <a:endParaRPr lang="fr-FR" sz="2400" dirty="0"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de</a:t>
                      </a:r>
                      <a:r>
                        <a:rPr lang="fr-FR" sz="2400" b="1" dirty="0">
                          <a:solidFill>
                            <a:srgbClr val="FF0000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main</a:t>
                      </a:r>
                      <a:endParaRPr lang="fr-FR" sz="2400" dirty="0">
                        <a:solidFill>
                          <a:srgbClr val="FF0000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le pein</a:t>
                      </a:r>
                      <a:r>
                        <a:rPr lang="fr-FR" sz="2400" b="1" dirty="0">
                          <a:solidFill>
                            <a:srgbClr val="FF0000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tre</a:t>
                      </a:r>
                      <a:endParaRPr lang="fr-FR" sz="2400" dirty="0">
                        <a:solidFill>
                          <a:srgbClr val="FF0000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la pa</a:t>
                      </a:r>
                      <a:r>
                        <a:rPr lang="fr-FR" sz="2400" b="1" dirty="0">
                          <a:solidFill>
                            <a:srgbClr val="FF0000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ge</a:t>
                      </a:r>
                      <a:endParaRPr lang="fr-FR" sz="2400" dirty="0">
                        <a:solidFill>
                          <a:srgbClr val="FF0000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le re</a:t>
                      </a:r>
                      <a:r>
                        <a:rPr lang="fr-FR" sz="2400" b="1" dirty="0">
                          <a:solidFill>
                            <a:srgbClr val="FF0000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frain</a:t>
                      </a:r>
                      <a:endParaRPr lang="fr-FR" sz="2400" dirty="0">
                        <a:solidFill>
                          <a:srgbClr val="FF0000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plein</a:t>
                      </a:r>
                      <a:endParaRPr lang="fr-FR" sz="2400" dirty="0"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un tim</a:t>
                      </a:r>
                      <a:r>
                        <a:rPr lang="fr-FR" sz="2400" b="1" dirty="0">
                          <a:solidFill>
                            <a:srgbClr val="FF0000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bre</a:t>
                      </a:r>
                      <a:endParaRPr lang="fr-FR" sz="2400" dirty="0">
                        <a:solidFill>
                          <a:srgbClr val="FF0000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une bou</a:t>
                      </a:r>
                      <a:r>
                        <a:rPr lang="fr-FR" sz="2400" b="1" dirty="0">
                          <a:solidFill>
                            <a:srgbClr val="FF0000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gi</a:t>
                      </a:r>
                      <a:r>
                        <a:rPr lang="fr-FR" sz="24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e</a:t>
                      </a:r>
                      <a:endParaRPr lang="fr-FR" sz="2400" dirty="0">
                        <a:solidFill>
                          <a:schemeClr val="bg1">
                            <a:lumMod val="65000"/>
                          </a:schemeClr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un é</a:t>
                      </a:r>
                      <a:r>
                        <a:rPr lang="fr-FR" sz="2400" b="1" dirty="0">
                          <a:solidFill>
                            <a:srgbClr val="FF0000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lé</a:t>
                      </a:r>
                      <a:r>
                        <a:rPr lang="fr-FR" sz="2400" b="1" dirty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phan</a:t>
                      </a:r>
                      <a:r>
                        <a:rPr lang="fr-FR" sz="24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t</a:t>
                      </a:r>
                      <a:endParaRPr lang="fr-FR" sz="2400" dirty="0">
                        <a:solidFill>
                          <a:schemeClr val="bg1">
                            <a:lumMod val="65000"/>
                          </a:schemeClr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une ba</a:t>
                      </a:r>
                      <a:r>
                        <a:rPr lang="fr-FR" sz="2400" b="1" dirty="0">
                          <a:solidFill>
                            <a:srgbClr val="FF0000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lei</a:t>
                      </a:r>
                      <a:r>
                        <a:rPr lang="fr-FR" sz="2400" b="1" dirty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ne</a:t>
                      </a:r>
                      <a:endParaRPr lang="fr-FR" sz="2400" dirty="0"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la pein</a:t>
                      </a:r>
                      <a:r>
                        <a:rPr lang="fr-FR" sz="2400" b="1" dirty="0">
                          <a:solidFill>
                            <a:srgbClr val="FF0000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tu</a:t>
                      </a:r>
                      <a:r>
                        <a:rPr lang="fr-FR" sz="2400" b="1" dirty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re</a:t>
                      </a:r>
                      <a:endParaRPr lang="fr-FR" sz="2400" dirty="0"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ma ma</a:t>
                      </a:r>
                      <a:r>
                        <a:rPr lang="fr-FR" sz="2400" b="1" dirty="0">
                          <a:solidFill>
                            <a:srgbClr val="FF0000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rrai</a:t>
                      </a:r>
                      <a:r>
                        <a:rPr lang="fr-FR" sz="2400" b="1" dirty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ne</a:t>
                      </a:r>
                      <a:endParaRPr lang="fr-FR" sz="2400" dirty="0"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7" name="Imag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239" y="1308014"/>
            <a:ext cx="684276" cy="623316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025" y="1158266"/>
            <a:ext cx="455192" cy="773064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8382" y="1246950"/>
            <a:ext cx="494527" cy="683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293876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1361</TotalTime>
  <Words>271</Words>
  <Application>Microsoft Office PowerPoint</Application>
  <PresentationFormat>Personnalisé</PresentationFormat>
  <Paragraphs>99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corinne</dc:creator>
  <cp:lastModifiedBy>corinne</cp:lastModifiedBy>
  <cp:revision>63</cp:revision>
  <dcterms:created xsi:type="dcterms:W3CDTF">2013-12-27T06:53:47Z</dcterms:created>
  <dcterms:modified xsi:type="dcterms:W3CDTF">2015-04-18T13:35:08Z</dcterms:modified>
</cp:coreProperties>
</file>