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152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828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5435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298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5966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232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983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248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542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401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5170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314E-DD16-4275-8091-66FA582D6E1F}" type="datetimeFigureOut">
              <a:rPr lang="fr-CH" smtClean="0"/>
              <a:t>02.05.2011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E124F-0CF9-4D18-91EE-8440154277F7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6345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e 29"/>
          <p:cNvGrpSpPr/>
          <p:nvPr/>
        </p:nvGrpSpPr>
        <p:grpSpPr>
          <a:xfrm>
            <a:off x="95004" y="149248"/>
            <a:ext cx="3863480" cy="3622874"/>
            <a:chOff x="4664969" y="1033656"/>
            <a:chExt cx="3863480" cy="3622874"/>
          </a:xfrm>
        </p:grpSpPr>
        <p:grpSp>
          <p:nvGrpSpPr>
            <p:cNvPr id="29" name="Groupe 28"/>
            <p:cNvGrpSpPr/>
            <p:nvPr/>
          </p:nvGrpSpPr>
          <p:grpSpPr>
            <a:xfrm>
              <a:off x="4664969" y="1033656"/>
              <a:ext cx="3863480" cy="3622874"/>
              <a:chOff x="4664969" y="1033656"/>
              <a:chExt cx="3863480" cy="3622874"/>
            </a:xfrm>
          </p:grpSpPr>
          <p:grpSp>
            <p:nvGrpSpPr>
              <p:cNvPr id="27" name="Groupe 26"/>
              <p:cNvGrpSpPr/>
              <p:nvPr/>
            </p:nvGrpSpPr>
            <p:grpSpPr>
              <a:xfrm>
                <a:off x="4664969" y="1033656"/>
                <a:ext cx="3863480" cy="3622874"/>
                <a:chOff x="4664968" y="1033656"/>
                <a:chExt cx="4176464" cy="3979520"/>
              </a:xfrm>
            </p:grpSpPr>
            <p:grpSp>
              <p:nvGrpSpPr>
                <p:cNvPr id="22" name="Groupe 21"/>
                <p:cNvGrpSpPr/>
                <p:nvPr/>
              </p:nvGrpSpPr>
              <p:grpSpPr>
                <a:xfrm>
                  <a:off x="4664968" y="1033656"/>
                  <a:ext cx="4176464" cy="3979520"/>
                  <a:chOff x="4664968" y="1033656"/>
                  <a:chExt cx="4392488" cy="4195544"/>
                </a:xfrm>
              </p:grpSpPr>
              <p:sp>
                <p:nvSpPr>
                  <p:cNvPr id="17" name="Ellipse 16"/>
                  <p:cNvSpPr/>
                  <p:nvPr/>
                </p:nvSpPr>
                <p:spPr>
                  <a:xfrm>
                    <a:off x="5961112" y="1033656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18" name="Ellipse 17"/>
                  <p:cNvSpPr/>
                  <p:nvPr/>
                </p:nvSpPr>
                <p:spPr>
                  <a:xfrm>
                    <a:off x="6969224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19" name="Ellipse 18"/>
                  <p:cNvSpPr/>
                  <p:nvPr/>
                </p:nvSpPr>
                <p:spPr>
                  <a:xfrm>
                    <a:off x="5241032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20" name="Ellipse 19"/>
                  <p:cNvSpPr/>
                  <p:nvPr/>
                </p:nvSpPr>
                <p:spPr>
                  <a:xfrm>
                    <a:off x="7329264" y="1896262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21" name="Ellipse 20"/>
                  <p:cNvSpPr/>
                  <p:nvPr/>
                </p:nvSpPr>
                <p:spPr>
                  <a:xfrm>
                    <a:off x="4664968" y="194809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</p:grpSp>
            <p:sp>
              <p:nvSpPr>
                <p:cNvPr id="10" name="ZoneTexte 9"/>
                <p:cNvSpPr txBox="1"/>
                <p:nvPr/>
              </p:nvSpPr>
              <p:spPr>
                <a:xfrm>
                  <a:off x="6049561" y="1268760"/>
                  <a:ext cx="133882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Pourquoi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Dans quel but ?</a:t>
                  </a:r>
                </a:p>
              </p:txBody>
            </p:sp>
            <p:sp>
              <p:nvSpPr>
                <p:cNvPr id="23" name="ZoneTexte 22"/>
                <p:cNvSpPr txBox="1"/>
                <p:nvPr/>
              </p:nvSpPr>
              <p:spPr>
                <a:xfrm rot="17621405">
                  <a:off x="4902275" y="2390549"/>
                  <a:ext cx="53732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Où ?</a:t>
                  </a:r>
                </a:p>
              </p:txBody>
            </p:sp>
            <p:sp>
              <p:nvSpPr>
                <p:cNvPr id="24" name="ZoneTexte 23"/>
                <p:cNvSpPr txBox="1"/>
                <p:nvPr/>
              </p:nvSpPr>
              <p:spPr>
                <a:xfrm rot="3978595" flipH="1">
                  <a:off x="7814209" y="2390550"/>
                  <a:ext cx="10583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Comment ?</a:t>
                  </a:r>
                </a:p>
              </p:txBody>
            </p:sp>
            <p:sp>
              <p:nvSpPr>
                <p:cNvPr id="25" name="ZoneTexte 24"/>
                <p:cNvSpPr txBox="1"/>
                <p:nvPr/>
              </p:nvSpPr>
              <p:spPr>
                <a:xfrm rot="1895456">
                  <a:off x="5224921" y="4134646"/>
                  <a:ext cx="14670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 quel moment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Quand ?</a:t>
                  </a:r>
                </a:p>
              </p:txBody>
            </p:sp>
            <p:sp>
              <p:nvSpPr>
                <p:cNvPr id="26" name="ZoneTexte 25"/>
                <p:cNvSpPr txBox="1"/>
                <p:nvPr/>
              </p:nvSpPr>
              <p:spPr>
                <a:xfrm rot="19704544" flipH="1">
                  <a:off x="7216535" y="4118499"/>
                  <a:ext cx="10823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quoi ?</a:t>
                  </a:r>
                </a:p>
              </p:txBody>
            </p:sp>
          </p:grpSp>
          <p:sp>
            <p:nvSpPr>
              <p:cNvPr id="28" name="Ellipse 27"/>
              <p:cNvSpPr/>
              <p:nvPr/>
            </p:nvSpPr>
            <p:spPr>
              <a:xfrm>
                <a:off x="5874353" y="2300540"/>
                <a:ext cx="1505941" cy="1484258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16" name="Groupe 15"/>
            <p:cNvGrpSpPr/>
            <p:nvPr/>
          </p:nvGrpSpPr>
          <p:grpSpPr>
            <a:xfrm>
              <a:off x="5318095" y="2291291"/>
              <a:ext cx="2618455" cy="1152128"/>
              <a:chOff x="2720752" y="1988840"/>
              <a:chExt cx="2618455" cy="1152128"/>
            </a:xfrm>
          </p:grpSpPr>
          <p:grpSp>
            <p:nvGrpSpPr>
              <p:cNvPr id="9" name="Groupe 8"/>
              <p:cNvGrpSpPr/>
              <p:nvPr/>
            </p:nvGrpSpPr>
            <p:grpSpPr>
              <a:xfrm>
                <a:off x="2720752" y="1988840"/>
                <a:ext cx="792088" cy="1152128"/>
                <a:chOff x="2792760" y="1988840"/>
                <a:chExt cx="792088" cy="1152128"/>
              </a:xfrm>
            </p:grpSpPr>
            <p:sp>
              <p:nvSpPr>
                <p:cNvPr id="6" name="Rectangle à coins arrondis 5"/>
                <p:cNvSpPr/>
                <p:nvPr/>
              </p:nvSpPr>
              <p:spPr>
                <a:xfrm>
                  <a:off x="2792760" y="1988840"/>
                  <a:ext cx="792088" cy="1152128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7" name="ZoneTexte 6"/>
                <p:cNvSpPr txBox="1"/>
                <p:nvPr/>
              </p:nvSpPr>
              <p:spPr>
                <a:xfrm rot="16200000">
                  <a:off x="2637338" y="2370075"/>
                  <a:ext cx="9589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Qui est-ce</a:t>
                  </a:r>
                </a:p>
                <a:p>
                  <a:pPr algn="ctr"/>
                  <a:r>
                    <a:rPr lang="fr-CH" sz="1200" b="1" dirty="0">
                      <a:latin typeface="Century Gothic" pitchFamily="34" charset="0"/>
                    </a:rPr>
                    <a:t>q</a:t>
                  </a:r>
                  <a:r>
                    <a:rPr lang="fr-CH" sz="1200" b="1" dirty="0" smtClean="0">
                      <a:latin typeface="Century Gothic" pitchFamily="34" charset="0"/>
                    </a:rPr>
                    <a:t>ui ?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15" name="Rectangle à coins arrondis 14"/>
              <p:cNvSpPr/>
              <p:nvPr/>
            </p:nvSpPr>
            <p:spPr>
              <a:xfrm>
                <a:off x="3512840" y="1988840"/>
                <a:ext cx="1826367" cy="1152128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grpSp>
            <p:nvGrpSpPr>
              <p:cNvPr id="8" name="Groupe 7"/>
              <p:cNvGrpSpPr/>
              <p:nvPr/>
            </p:nvGrpSpPr>
            <p:grpSpPr>
              <a:xfrm>
                <a:off x="3512840" y="2132856"/>
                <a:ext cx="1008112" cy="936104"/>
                <a:chOff x="3512840" y="2132856"/>
                <a:chExt cx="1008112" cy="936104"/>
              </a:xfrm>
            </p:grpSpPr>
            <p:sp>
              <p:nvSpPr>
                <p:cNvPr id="4" name="Ellipse 3"/>
                <p:cNvSpPr/>
                <p:nvPr/>
              </p:nvSpPr>
              <p:spPr>
                <a:xfrm>
                  <a:off x="3512840" y="2132856"/>
                  <a:ext cx="1008112" cy="93610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5" name="ZoneTexte 4"/>
                <p:cNvSpPr txBox="1"/>
                <p:nvPr/>
              </p:nvSpPr>
              <p:spPr>
                <a:xfrm>
                  <a:off x="3643236" y="2370075"/>
                  <a:ext cx="74732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Il s’agit 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de …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13" name="Rectangle à coins arrondis 12"/>
              <p:cNvSpPr/>
              <p:nvPr/>
            </p:nvSpPr>
            <p:spPr>
              <a:xfrm>
                <a:off x="4531618" y="2163156"/>
                <a:ext cx="792088" cy="87550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14" name="ZoneTexte 13"/>
              <p:cNvSpPr txBox="1"/>
              <p:nvPr/>
            </p:nvSpPr>
            <p:spPr>
              <a:xfrm>
                <a:off x="4538987" y="2185409"/>
                <a:ext cx="80022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Quoi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quoi ?</a:t>
                </a:r>
                <a:endParaRPr lang="fr-CH" sz="1200" b="1" dirty="0">
                  <a:latin typeface="Century Gothic" pitchFamily="34" charset="0"/>
                </a:endParaRPr>
              </a:p>
            </p:txBody>
          </p:sp>
        </p:grpSp>
      </p:grpSp>
      <p:grpSp>
        <p:nvGrpSpPr>
          <p:cNvPr id="31" name="Groupe 30"/>
          <p:cNvGrpSpPr/>
          <p:nvPr/>
        </p:nvGrpSpPr>
        <p:grpSpPr>
          <a:xfrm>
            <a:off x="5961112" y="94067"/>
            <a:ext cx="3863480" cy="3622874"/>
            <a:chOff x="4664969" y="1033656"/>
            <a:chExt cx="3863480" cy="3622874"/>
          </a:xfrm>
        </p:grpSpPr>
        <p:grpSp>
          <p:nvGrpSpPr>
            <p:cNvPr id="32" name="Groupe 31"/>
            <p:cNvGrpSpPr/>
            <p:nvPr/>
          </p:nvGrpSpPr>
          <p:grpSpPr>
            <a:xfrm>
              <a:off x="4664969" y="1033656"/>
              <a:ext cx="3863480" cy="3622874"/>
              <a:chOff x="4664969" y="1033656"/>
              <a:chExt cx="3863480" cy="3622874"/>
            </a:xfrm>
          </p:grpSpPr>
          <p:grpSp>
            <p:nvGrpSpPr>
              <p:cNvPr id="43" name="Groupe 42"/>
              <p:cNvGrpSpPr/>
              <p:nvPr/>
            </p:nvGrpSpPr>
            <p:grpSpPr>
              <a:xfrm>
                <a:off x="4664969" y="1033656"/>
                <a:ext cx="3863480" cy="3622874"/>
                <a:chOff x="4664968" y="1033656"/>
                <a:chExt cx="4176464" cy="3979520"/>
              </a:xfrm>
            </p:grpSpPr>
            <p:grpSp>
              <p:nvGrpSpPr>
                <p:cNvPr id="45" name="Groupe 44"/>
                <p:cNvGrpSpPr/>
                <p:nvPr/>
              </p:nvGrpSpPr>
              <p:grpSpPr>
                <a:xfrm>
                  <a:off x="4664968" y="1033656"/>
                  <a:ext cx="4176464" cy="3979520"/>
                  <a:chOff x="4664968" y="1033656"/>
                  <a:chExt cx="4392488" cy="4195544"/>
                </a:xfrm>
              </p:grpSpPr>
              <p:sp>
                <p:nvSpPr>
                  <p:cNvPr id="51" name="Ellipse 50"/>
                  <p:cNvSpPr/>
                  <p:nvPr/>
                </p:nvSpPr>
                <p:spPr>
                  <a:xfrm>
                    <a:off x="5961112" y="1033656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52" name="Ellipse 51"/>
                  <p:cNvSpPr/>
                  <p:nvPr/>
                </p:nvSpPr>
                <p:spPr>
                  <a:xfrm>
                    <a:off x="6969224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53" name="Ellipse 52"/>
                  <p:cNvSpPr/>
                  <p:nvPr/>
                </p:nvSpPr>
                <p:spPr>
                  <a:xfrm>
                    <a:off x="5241032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54" name="Ellipse 53"/>
                  <p:cNvSpPr/>
                  <p:nvPr/>
                </p:nvSpPr>
                <p:spPr>
                  <a:xfrm>
                    <a:off x="7329264" y="1896262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55" name="Ellipse 54"/>
                  <p:cNvSpPr/>
                  <p:nvPr/>
                </p:nvSpPr>
                <p:spPr>
                  <a:xfrm>
                    <a:off x="4664968" y="194809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</p:grpSp>
            <p:sp>
              <p:nvSpPr>
                <p:cNvPr id="46" name="ZoneTexte 45"/>
                <p:cNvSpPr txBox="1"/>
                <p:nvPr/>
              </p:nvSpPr>
              <p:spPr>
                <a:xfrm>
                  <a:off x="6049561" y="1268760"/>
                  <a:ext cx="133882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Pourquoi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Dans quel but ?</a:t>
                  </a:r>
                </a:p>
              </p:txBody>
            </p:sp>
            <p:sp>
              <p:nvSpPr>
                <p:cNvPr id="47" name="ZoneTexte 46"/>
                <p:cNvSpPr txBox="1"/>
                <p:nvPr/>
              </p:nvSpPr>
              <p:spPr>
                <a:xfrm rot="17621405">
                  <a:off x="4902275" y="2390549"/>
                  <a:ext cx="53732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Où ?</a:t>
                  </a:r>
                </a:p>
              </p:txBody>
            </p:sp>
            <p:sp>
              <p:nvSpPr>
                <p:cNvPr id="48" name="ZoneTexte 47"/>
                <p:cNvSpPr txBox="1"/>
                <p:nvPr/>
              </p:nvSpPr>
              <p:spPr>
                <a:xfrm rot="3978595" flipH="1">
                  <a:off x="7814209" y="2390550"/>
                  <a:ext cx="10583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Comment ?</a:t>
                  </a:r>
                </a:p>
              </p:txBody>
            </p:sp>
            <p:sp>
              <p:nvSpPr>
                <p:cNvPr id="49" name="ZoneTexte 48"/>
                <p:cNvSpPr txBox="1"/>
                <p:nvPr/>
              </p:nvSpPr>
              <p:spPr>
                <a:xfrm rot="1895456">
                  <a:off x="5224921" y="4134646"/>
                  <a:ext cx="14670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 quel moment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Quand ?</a:t>
                  </a:r>
                </a:p>
              </p:txBody>
            </p:sp>
            <p:sp>
              <p:nvSpPr>
                <p:cNvPr id="50" name="ZoneTexte 49"/>
                <p:cNvSpPr txBox="1"/>
                <p:nvPr/>
              </p:nvSpPr>
              <p:spPr>
                <a:xfrm rot="19704544" flipH="1">
                  <a:off x="7216535" y="4118499"/>
                  <a:ext cx="10823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quoi ?</a:t>
                  </a:r>
                </a:p>
              </p:txBody>
            </p:sp>
          </p:grpSp>
          <p:sp>
            <p:nvSpPr>
              <p:cNvPr id="44" name="Ellipse 43"/>
              <p:cNvSpPr/>
              <p:nvPr/>
            </p:nvSpPr>
            <p:spPr>
              <a:xfrm>
                <a:off x="5874353" y="2300540"/>
                <a:ext cx="1505941" cy="1484258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3" name="Groupe 32"/>
            <p:cNvGrpSpPr/>
            <p:nvPr/>
          </p:nvGrpSpPr>
          <p:grpSpPr>
            <a:xfrm>
              <a:off x="5318095" y="2291291"/>
              <a:ext cx="2618455" cy="1152128"/>
              <a:chOff x="2720752" y="1988840"/>
              <a:chExt cx="2618455" cy="1152128"/>
            </a:xfrm>
          </p:grpSpPr>
          <p:grpSp>
            <p:nvGrpSpPr>
              <p:cNvPr id="34" name="Groupe 33"/>
              <p:cNvGrpSpPr/>
              <p:nvPr/>
            </p:nvGrpSpPr>
            <p:grpSpPr>
              <a:xfrm>
                <a:off x="2720752" y="1988840"/>
                <a:ext cx="792088" cy="1152128"/>
                <a:chOff x="2792760" y="1988840"/>
                <a:chExt cx="792088" cy="1152128"/>
              </a:xfrm>
            </p:grpSpPr>
            <p:sp>
              <p:nvSpPr>
                <p:cNvPr id="41" name="Rectangle à coins arrondis 40"/>
                <p:cNvSpPr/>
                <p:nvPr/>
              </p:nvSpPr>
              <p:spPr>
                <a:xfrm>
                  <a:off x="2792760" y="1988840"/>
                  <a:ext cx="792088" cy="1152128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42" name="ZoneTexte 41"/>
                <p:cNvSpPr txBox="1"/>
                <p:nvPr/>
              </p:nvSpPr>
              <p:spPr>
                <a:xfrm rot="16200000">
                  <a:off x="2637338" y="2370075"/>
                  <a:ext cx="9589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Qui est-ce</a:t>
                  </a:r>
                </a:p>
                <a:p>
                  <a:pPr algn="ctr"/>
                  <a:r>
                    <a:rPr lang="fr-CH" sz="1200" b="1" dirty="0">
                      <a:latin typeface="Century Gothic" pitchFamily="34" charset="0"/>
                    </a:rPr>
                    <a:t>q</a:t>
                  </a:r>
                  <a:r>
                    <a:rPr lang="fr-CH" sz="1200" b="1" dirty="0" smtClean="0">
                      <a:latin typeface="Century Gothic" pitchFamily="34" charset="0"/>
                    </a:rPr>
                    <a:t>ui ?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35" name="Rectangle à coins arrondis 34"/>
              <p:cNvSpPr/>
              <p:nvPr/>
            </p:nvSpPr>
            <p:spPr>
              <a:xfrm>
                <a:off x="3512840" y="1988840"/>
                <a:ext cx="1826367" cy="1152128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grpSp>
            <p:nvGrpSpPr>
              <p:cNvPr id="36" name="Groupe 35"/>
              <p:cNvGrpSpPr/>
              <p:nvPr/>
            </p:nvGrpSpPr>
            <p:grpSpPr>
              <a:xfrm>
                <a:off x="3512840" y="2132856"/>
                <a:ext cx="1008112" cy="936104"/>
                <a:chOff x="3512840" y="2132856"/>
                <a:chExt cx="1008112" cy="936104"/>
              </a:xfrm>
            </p:grpSpPr>
            <p:sp>
              <p:nvSpPr>
                <p:cNvPr id="39" name="Ellipse 38"/>
                <p:cNvSpPr/>
                <p:nvPr/>
              </p:nvSpPr>
              <p:spPr>
                <a:xfrm>
                  <a:off x="3512840" y="2132856"/>
                  <a:ext cx="1008112" cy="93610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40" name="ZoneTexte 39"/>
                <p:cNvSpPr txBox="1"/>
                <p:nvPr/>
              </p:nvSpPr>
              <p:spPr>
                <a:xfrm>
                  <a:off x="3643236" y="2370075"/>
                  <a:ext cx="74732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Il s’agit 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de …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37" name="Rectangle à coins arrondis 36"/>
              <p:cNvSpPr/>
              <p:nvPr/>
            </p:nvSpPr>
            <p:spPr>
              <a:xfrm>
                <a:off x="4531618" y="2163156"/>
                <a:ext cx="792088" cy="87550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38" name="ZoneTexte 37"/>
              <p:cNvSpPr txBox="1"/>
              <p:nvPr/>
            </p:nvSpPr>
            <p:spPr>
              <a:xfrm>
                <a:off x="4538987" y="2185409"/>
                <a:ext cx="80022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Quoi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quoi ?</a:t>
                </a:r>
                <a:endParaRPr lang="fr-CH" sz="1200" b="1" dirty="0">
                  <a:latin typeface="Century Gothic" pitchFamily="34" charset="0"/>
                </a:endParaRPr>
              </a:p>
            </p:txBody>
          </p:sp>
        </p:grpSp>
      </p:grpSp>
      <p:grpSp>
        <p:nvGrpSpPr>
          <p:cNvPr id="56" name="Groupe 55"/>
          <p:cNvGrpSpPr/>
          <p:nvPr/>
        </p:nvGrpSpPr>
        <p:grpSpPr>
          <a:xfrm>
            <a:off x="3198455" y="3100112"/>
            <a:ext cx="3863480" cy="3622874"/>
            <a:chOff x="4664969" y="1033656"/>
            <a:chExt cx="3863480" cy="3622874"/>
          </a:xfrm>
        </p:grpSpPr>
        <p:grpSp>
          <p:nvGrpSpPr>
            <p:cNvPr id="57" name="Groupe 56"/>
            <p:cNvGrpSpPr/>
            <p:nvPr/>
          </p:nvGrpSpPr>
          <p:grpSpPr>
            <a:xfrm>
              <a:off x="4664969" y="1033656"/>
              <a:ext cx="3863480" cy="3622874"/>
              <a:chOff x="4664969" y="1033656"/>
              <a:chExt cx="3863480" cy="3622874"/>
            </a:xfrm>
          </p:grpSpPr>
          <p:grpSp>
            <p:nvGrpSpPr>
              <p:cNvPr id="68" name="Groupe 67"/>
              <p:cNvGrpSpPr/>
              <p:nvPr/>
            </p:nvGrpSpPr>
            <p:grpSpPr>
              <a:xfrm>
                <a:off x="4664969" y="1033656"/>
                <a:ext cx="3863480" cy="3622874"/>
                <a:chOff x="4664968" y="1033656"/>
                <a:chExt cx="4176464" cy="3979520"/>
              </a:xfrm>
            </p:grpSpPr>
            <p:grpSp>
              <p:nvGrpSpPr>
                <p:cNvPr id="70" name="Groupe 69"/>
                <p:cNvGrpSpPr/>
                <p:nvPr/>
              </p:nvGrpSpPr>
              <p:grpSpPr>
                <a:xfrm>
                  <a:off x="4664968" y="1033656"/>
                  <a:ext cx="4176464" cy="3979520"/>
                  <a:chOff x="4664968" y="1033656"/>
                  <a:chExt cx="4392488" cy="4195544"/>
                </a:xfrm>
              </p:grpSpPr>
              <p:sp>
                <p:nvSpPr>
                  <p:cNvPr id="76" name="Ellipse 75"/>
                  <p:cNvSpPr/>
                  <p:nvPr/>
                </p:nvSpPr>
                <p:spPr>
                  <a:xfrm>
                    <a:off x="5961112" y="1033656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77" name="Ellipse 76"/>
                  <p:cNvSpPr/>
                  <p:nvPr/>
                </p:nvSpPr>
                <p:spPr>
                  <a:xfrm>
                    <a:off x="6969224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78" name="Ellipse 77"/>
                  <p:cNvSpPr/>
                  <p:nvPr/>
                </p:nvSpPr>
                <p:spPr>
                  <a:xfrm>
                    <a:off x="5241032" y="342900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79" name="Ellipse 78"/>
                  <p:cNvSpPr/>
                  <p:nvPr/>
                </p:nvSpPr>
                <p:spPr>
                  <a:xfrm>
                    <a:off x="7329264" y="1896262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  <p:sp>
                <p:nvSpPr>
                  <p:cNvPr id="80" name="Ellipse 79"/>
                  <p:cNvSpPr/>
                  <p:nvPr/>
                </p:nvSpPr>
                <p:spPr>
                  <a:xfrm>
                    <a:off x="4664968" y="1948090"/>
                    <a:ext cx="1728192" cy="1800200"/>
                  </a:xfrm>
                  <a:prstGeom prst="ellipse">
                    <a:avLst/>
                  </a:prstGeom>
                  <a:solidFill>
                    <a:srgbClr val="00FF00"/>
                  </a:solidFill>
                  <a:ln>
                    <a:solidFill>
                      <a:srgbClr val="00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CH"/>
                  </a:p>
                </p:txBody>
              </p:sp>
            </p:grpSp>
            <p:sp>
              <p:nvSpPr>
                <p:cNvPr id="71" name="ZoneTexte 70"/>
                <p:cNvSpPr txBox="1"/>
                <p:nvPr/>
              </p:nvSpPr>
              <p:spPr>
                <a:xfrm>
                  <a:off x="6049561" y="1268760"/>
                  <a:ext cx="133882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Pourquoi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Dans quel but ?</a:t>
                  </a:r>
                </a:p>
              </p:txBody>
            </p:sp>
            <p:sp>
              <p:nvSpPr>
                <p:cNvPr id="72" name="ZoneTexte 71"/>
                <p:cNvSpPr txBox="1"/>
                <p:nvPr/>
              </p:nvSpPr>
              <p:spPr>
                <a:xfrm rot="17621405">
                  <a:off x="4902275" y="2390549"/>
                  <a:ext cx="53732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Où ?</a:t>
                  </a:r>
                </a:p>
              </p:txBody>
            </p:sp>
            <p:sp>
              <p:nvSpPr>
                <p:cNvPr id="73" name="ZoneTexte 72"/>
                <p:cNvSpPr txBox="1"/>
                <p:nvPr/>
              </p:nvSpPr>
              <p:spPr>
                <a:xfrm rot="3978595" flipH="1">
                  <a:off x="7814209" y="2390550"/>
                  <a:ext cx="10583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Comment ?</a:t>
                  </a:r>
                </a:p>
              </p:txBody>
            </p:sp>
            <p:sp>
              <p:nvSpPr>
                <p:cNvPr id="74" name="ZoneTexte 73"/>
                <p:cNvSpPr txBox="1"/>
                <p:nvPr/>
              </p:nvSpPr>
              <p:spPr>
                <a:xfrm rot="1895456">
                  <a:off x="5224921" y="4134646"/>
                  <a:ext cx="14670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 quel moment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Quand ?</a:t>
                  </a:r>
                </a:p>
              </p:txBody>
            </p:sp>
            <p:sp>
              <p:nvSpPr>
                <p:cNvPr id="75" name="ZoneTexte 74"/>
                <p:cNvSpPr txBox="1"/>
                <p:nvPr/>
              </p:nvSpPr>
              <p:spPr>
                <a:xfrm rot="19704544" flipH="1">
                  <a:off x="7216535" y="4118499"/>
                  <a:ext cx="10823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qui ?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Avec quoi ?</a:t>
                  </a:r>
                </a:p>
              </p:txBody>
            </p:sp>
          </p:grpSp>
          <p:sp>
            <p:nvSpPr>
              <p:cNvPr id="69" name="Ellipse 68"/>
              <p:cNvSpPr/>
              <p:nvPr/>
            </p:nvSpPr>
            <p:spPr>
              <a:xfrm>
                <a:off x="5874353" y="2300540"/>
                <a:ext cx="1505941" cy="1484258"/>
              </a:xfrm>
              <a:prstGeom prst="ellipse">
                <a:avLst/>
              </a:prstGeom>
              <a:solidFill>
                <a:srgbClr val="00FF00"/>
              </a:solidFill>
              <a:ln>
                <a:solidFill>
                  <a:srgbClr val="00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58" name="Groupe 57"/>
            <p:cNvGrpSpPr/>
            <p:nvPr/>
          </p:nvGrpSpPr>
          <p:grpSpPr>
            <a:xfrm>
              <a:off x="5318095" y="2291291"/>
              <a:ext cx="2618455" cy="1152128"/>
              <a:chOff x="2720752" y="1988840"/>
              <a:chExt cx="2618455" cy="1152128"/>
            </a:xfrm>
          </p:grpSpPr>
          <p:grpSp>
            <p:nvGrpSpPr>
              <p:cNvPr id="59" name="Groupe 58"/>
              <p:cNvGrpSpPr/>
              <p:nvPr/>
            </p:nvGrpSpPr>
            <p:grpSpPr>
              <a:xfrm>
                <a:off x="2720752" y="1988840"/>
                <a:ext cx="792088" cy="1152128"/>
                <a:chOff x="2792760" y="1988840"/>
                <a:chExt cx="792088" cy="1152128"/>
              </a:xfrm>
            </p:grpSpPr>
            <p:sp>
              <p:nvSpPr>
                <p:cNvPr id="66" name="Rectangle à coins arrondis 65"/>
                <p:cNvSpPr/>
                <p:nvPr/>
              </p:nvSpPr>
              <p:spPr>
                <a:xfrm>
                  <a:off x="2792760" y="1988840"/>
                  <a:ext cx="792088" cy="1152128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67" name="ZoneTexte 66"/>
                <p:cNvSpPr txBox="1"/>
                <p:nvPr/>
              </p:nvSpPr>
              <p:spPr>
                <a:xfrm rot="16200000">
                  <a:off x="2637338" y="2370075"/>
                  <a:ext cx="95891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Qui est-ce</a:t>
                  </a:r>
                </a:p>
                <a:p>
                  <a:pPr algn="ctr"/>
                  <a:r>
                    <a:rPr lang="fr-CH" sz="1200" b="1" dirty="0">
                      <a:latin typeface="Century Gothic" pitchFamily="34" charset="0"/>
                    </a:rPr>
                    <a:t>q</a:t>
                  </a:r>
                  <a:r>
                    <a:rPr lang="fr-CH" sz="1200" b="1" dirty="0" smtClean="0">
                      <a:latin typeface="Century Gothic" pitchFamily="34" charset="0"/>
                    </a:rPr>
                    <a:t>ui ?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60" name="Rectangle à coins arrondis 59"/>
              <p:cNvSpPr/>
              <p:nvPr/>
            </p:nvSpPr>
            <p:spPr>
              <a:xfrm>
                <a:off x="3512840" y="1988840"/>
                <a:ext cx="1826367" cy="1152128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grpSp>
            <p:nvGrpSpPr>
              <p:cNvPr id="61" name="Groupe 60"/>
              <p:cNvGrpSpPr/>
              <p:nvPr/>
            </p:nvGrpSpPr>
            <p:grpSpPr>
              <a:xfrm>
                <a:off x="3512840" y="2132856"/>
                <a:ext cx="1008112" cy="936104"/>
                <a:chOff x="3512840" y="2132856"/>
                <a:chExt cx="1008112" cy="936104"/>
              </a:xfrm>
            </p:grpSpPr>
            <p:sp>
              <p:nvSpPr>
                <p:cNvPr id="64" name="Ellipse 63"/>
                <p:cNvSpPr/>
                <p:nvPr/>
              </p:nvSpPr>
              <p:spPr>
                <a:xfrm>
                  <a:off x="3512840" y="2132856"/>
                  <a:ext cx="1008112" cy="93610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65" name="ZoneTexte 64"/>
                <p:cNvSpPr txBox="1"/>
                <p:nvPr/>
              </p:nvSpPr>
              <p:spPr>
                <a:xfrm>
                  <a:off x="3643236" y="2370075"/>
                  <a:ext cx="74732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Il s’agit </a:t>
                  </a:r>
                </a:p>
                <a:p>
                  <a:pPr algn="ctr"/>
                  <a:r>
                    <a:rPr lang="fr-CH" sz="1200" b="1" dirty="0" smtClean="0">
                      <a:latin typeface="Century Gothic" pitchFamily="34" charset="0"/>
                    </a:rPr>
                    <a:t>de …</a:t>
                  </a:r>
                  <a:endParaRPr lang="fr-CH" sz="1200" b="1" dirty="0">
                    <a:latin typeface="Century Gothic" pitchFamily="34" charset="0"/>
                  </a:endParaRPr>
                </a:p>
              </p:txBody>
            </p:sp>
          </p:grpSp>
          <p:sp>
            <p:nvSpPr>
              <p:cNvPr id="62" name="Rectangle à coins arrondis 61"/>
              <p:cNvSpPr/>
              <p:nvPr/>
            </p:nvSpPr>
            <p:spPr>
              <a:xfrm>
                <a:off x="4531618" y="2163156"/>
                <a:ext cx="792088" cy="875504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4538987" y="2185409"/>
                <a:ext cx="800220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Quoi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qui ?</a:t>
                </a:r>
              </a:p>
              <a:p>
                <a:pPr algn="ctr"/>
                <a:r>
                  <a:rPr lang="fr-CH" sz="1200" b="1" dirty="0" smtClean="0">
                    <a:latin typeface="Century Gothic" pitchFamily="34" charset="0"/>
                  </a:rPr>
                  <a:t>A quoi ?</a:t>
                </a:r>
                <a:endParaRPr lang="fr-CH" sz="1200" b="1" dirty="0">
                  <a:latin typeface="Century Gothic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808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82381" y="188640"/>
            <a:ext cx="190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Jokerman" pitchFamily="82" charset="0"/>
              </a:rPr>
              <a:t>Au pays des mots…</a:t>
            </a:r>
            <a:endParaRPr lang="fr-CH" sz="1400" dirty="0">
              <a:latin typeface="Jokerman" pitchFamily="8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683" y="620688"/>
            <a:ext cx="4608512" cy="1283368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73751" y="2014690"/>
            <a:ext cx="4608512" cy="3358526"/>
          </a:xfrm>
          <a:prstGeom prst="roundRect">
            <a:avLst>
              <a:gd name="adj" fmla="val 8219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73751" y="5458000"/>
            <a:ext cx="4608512" cy="1283368"/>
          </a:xfrm>
          <a:prstGeom prst="round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1" y="750808"/>
            <a:ext cx="685085" cy="1023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01" y="2811729"/>
            <a:ext cx="770970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10489" y="2989018"/>
            <a:ext cx="1120077" cy="77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0741" y="5750505"/>
            <a:ext cx="1053703" cy="69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094415" y="5770979"/>
            <a:ext cx="1077254" cy="698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050" y="4121144"/>
            <a:ext cx="3619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89" y="4844422"/>
            <a:ext cx="456271" cy="48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183" y="4195692"/>
            <a:ext cx="631361" cy="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680" y="4803451"/>
            <a:ext cx="560365" cy="521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1864883" y="625952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Le verbe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87593" y="939498"/>
            <a:ext cx="38314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fr-CH" sz="1200" dirty="0" smtClean="0">
                <a:latin typeface="Century Gothic" pitchFamily="34" charset="0"/>
              </a:rPr>
              <a:t>C’est une action (courir) ou un état (être).</a:t>
            </a:r>
          </a:p>
          <a:p>
            <a:endParaRPr lang="fr-CH" sz="1200" dirty="0" smtClean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fr-CH" sz="1200" dirty="0" smtClean="0">
                <a:latin typeface="Century Gothic" pitchFamily="34" charset="0"/>
              </a:rPr>
              <a:t>Il peut être à l’infinitif et parfois, il « se déguise »</a:t>
            </a:r>
          </a:p>
          <a:p>
            <a:r>
              <a:rPr lang="fr-CH" sz="1200" dirty="0">
                <a:latin typeface="Century Gothic" pitchFamily="34" charset="0"/>
              </a:rPr>
              <a:t> </a:t>
            </a:r>
            <a:r>
              <a:rPr lang="fr-CH" sz="1200" dirty="0" smtClean="0">
                <a:latin typeface="Century Gothic" pitchFamily="34" charset="0"/>
              </a:rPr>
              <a:t>   à différents temps : présent, futur …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923394" y="1964877"/>
            <a:ext cx="819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Le nom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06579" y="2256700"/>
            <a:ext cx="452880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fr-CH" sz="1200" dirty="0" smtClean="0">
                <a:latin typeface="Century Gothic" pitchFamily="34" charset="0"/>
              </a:rPr>
              <a:t>Il s’agit d’une chose, d’un animal,  d’une personne …</a:t>
            </a:r>
          </a:p>
          <a:p>
            <a:pPr marL="171450" indent="-171450">
              <a:buFont typeface="Wingdings" pitchFamily="2" charset="2"/>
              <a:buChar char="Ø"/>
            </a:pPr>
            <a:endParaRPr lang="fr-CH" sz="1200" dirty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fr-CH" sz="1200" dirty="0" smtClean="0">
                <a:latin typeface="Century Gothic" pitchFamily="34" charset="0"/>
              </a:rPr>
              <a:t>Il peut être masculin ou féminin, singulier ou pluriel</a:t>
            </a:r>
          </a:p>
          <a:p>
            <a:pPr marL="171450" indent="-171450">
              <a:buFont typeface="Wingdings" pitchFamily="2" charset="2"/>
              <a:buChar char="Ø"/>
            </a:pPr>
            <a:endParaRPr lang="fr-CH" sz="1200" dirty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fr-CH" sz="1200" dirty="0" smtClean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fr-CH" sz="1200" dirty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fr-CH" sz="1200" dirty="0" smtClean="0">
              <a:latin typeface="Century Gothic" pitchFamily="34" charset="0"/>
            </a:endParaRPr>
          </a:p>
          <a:p>
            <a:endParaRPr lang="fr-CH" sz="1200" dirty="0" smtClean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fr-CH" sz="1200" dirty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fr-CH" sz="1200" b="1" dirty="0" smtClean="0">
                <a:latin typeface="Century Gothic" pitchFamily="34" charset="0"/>
              </a:rPr>
              <a:t>Le déterminant </a:t>
            </a:r>
            <a:r>
              <a:rPr lang="fr-CH" sz="1200" dirty="0" smtClean="0">
                <a:latin typeface="Century Gothic" pitchFamily="34" charset="0"/>
              </a:rPr>
              <a:t>indique le genre et le nombre du nom</a:t>
            </a:r>
          </a:p>
          <a:p>
            <a:pPr marL="171450" indent="-171450">
              <a:buFont typeface="Wingdings" pitchFamily="2" charset="2"/>
              <a:buChar char="Ø"/>
            </a:pPr>
            <a:endParaRPr lang="fr-CH" sz="1200" dirty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endParaRPr lang="fr-CH" sz="1200" dirty="0" smtClean="0">
              <a:latin typeface="Century Gothic" pitchFamily="34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fr-CH" sz="1200" b="1" dirty="0" smtClean="0">
                <a:latin typeface="Century Gothic" pitchFamily="34" charset="0"/>
              </a:rPr>
              <a:t>L’adjectif</a:t>
            </a:r>
            <a:r>
              <a:rPr lang="fr-CH" sz="1200" dirty="0" smtClean="0">
                <a:latin typeface="Century Gothic" pitchFamily="34" charset="0"/>
              </a:rPr>
              <a:t> explique « </a:t>
            </a:r>
            <a:r>
              <a:rPr lang="fr-CH" sz="1200" i="1" dirty="0" smtClean="0">
                <a:latin typeface="Century Gothic" pitchFamily="34" charset="0"/>
              </a:rPr>
              <a:t>comment est le nom </a:t>
            </a:r>
            <a:r>
              <a:rPr lang="fr-CH" sz="1200" dirty="0" smtClean="0">
                <a:latin typeface="Century Gothic" pitchFamily="34" charset="0"/>
              </a:rPr>
              <a:t>» . Il s’accorde</a:t>
            </a:r>
          </a:p>
          <a:p>
            <a:r>
              <a:rPr lang="fr-CH" sz="1200" dirty="0">
                <a:latin typeface="Century Gothic" pitchFamily="34" charset="0"/>
              </a:rPr>
              <a:t> </a:t>
            </a:r>
            <a:r>
              <a:rPr lang="fr-CH" sz="1200" dirty="0" smtClean="0">
                <a:latin typeface="Century Gothic" pitchFamily="34" charset="0"/>
              </a:rPr>
              <a:t>   avec le nom.</a:t>
            </a:r>
            <a:endParaRPr lang="fr-CH" sz="1200" dirty="0">
              <a:latin typeface="Century Gothic" pitchFamily="34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2505955" y="2903031"/>
            <a:ext cx="295403" cy="10879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1435269" y="2903031"/>
            <a:ext cx="295403" cy="10879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824624" y="5477329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Le pronom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439068" y="5928957"/>
            <a:ext cx="1752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Wingdings" pitchFamily="2" charset="2"/>
              <a:buChar char="Ø"/>
            </a:pPr>
            <a:r>
              <a:rPr lang="fr-CH" sz="1200" dirty="0" smtClean="0">
                <a:latin typeface="Century Gothic" pitchFamily="34" charset="0"/>
              </a:rPr>
              <a:t>Il </a:t>
            </a:r>
            <a:r>
              <a:rPr lang="fr-CH" sz="1200" i="1" dirty="0" smtClean="0">
                <a:latin typeface="Century Gothic" pitchFamily="34" charset="0"/>
              </a:rPr>
              <a:t>remplace</a:t>
            </a:r>
            <a:r>
              <a:rPr lang="fr-CH" sz="1200" dirty="0" smtClean="0">
                <a:latin typeface="Century Gothic" pitchFamily="34" charset="0"/>
              </a:rPr>
              <a:t> le nom</a:t>
            </a:r>
            <a:endParaRPr lang="fr-CH" sz="1200" dirty="0">
              <a:latin typeface="Century Gothic" pitchFamily="34" charset="0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5210362" y="188640"/>
            <a:ext cx="4677700" cy="6552728"/>
            <a:chOff x="200472" y="188640"/>
            <a:chExt cx="4677700" cy="6552728"/>
          </a:xfrm>
        </p:grpSpPr>
        <p:sp>
          <p:nvSpPr>
            <p:cNvPr id="31" name="ZoneTexte 30"/>
            <p:cNvSpPr txBox="1"/>
            <p:nvPr/>
          </p:nvSpPr>
          <p:spPr>
            <a:xfrm>
              <a:off x="1525170" y="188640"/>
              <a:ext cx="19014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dirty="0" smtClean="0">
                  <a:latin typeface="Jokerman" pitchFamily="82" charset="0"/>
                </a:rPr>
                <a:t>Au pays des mots…</a:t>
              </a:r>
              <a:endParaRPr lang="fr-CH" sz="1400" dirty="0">
                <a:latin typeface="Jokerman" pitchFamily="82" charset="0"/>
              </a:endParaRPr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200472" y="620688"/>
              <a:ext cx="4608512" cy="1283368"/>
            </a:xfrm>
            <a:prstGeom prst="round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216540" y="2014690"/>
              <a:ext cx="4608512" cy="3358526"/>
            </a:xfrm>
            <a:prstGeom prst="roundRect">
              <a:avLst>
                <a:gd name="adj" fmla="val 8219"/>
              </a:avLst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216540" y="5458000"/>
              <a:ext cx="4608512" cy="1283368"/>
            </a:xfrm>
            <a:prstGeom prst="round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40" y="750808"/>
              <a:ext cx="685085" cy="1023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790" y="2811729"/>
              <a:ext cx="770970" cy="1124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653278" y="2989018"/>
              <a:ext cx="1120077" cy="774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8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03530" y="5750505"/>
              <a:ext cx="1053703" cy="698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237204" y="5770979"/>
              <a:ext cx="1077254" cy="698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839" y="4121144"/>
              <a:ext cx="361950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2678" y="4844422"/>
              <a:ext cx="456271" cy="480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0972" y="4195692"/>
              <a:ext cx="631361" cy="294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6469" y="4803451"/>
              <a:ext cx="560365" cy="521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ZoneTexte 43"/>
            <p:cNvSpPr txBox="1"/>
            <p:nvPr/>
          </p:nvSpPr>
          <p:spPr>
            <a:xfrm>
              <a:off x="2007672" y="625952"/>
              <a:ext cx="9364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1400" b="1" dirty="0" smtClean="0">
                  <a:latin typeface="Century Gothic" pitchFamily="34" charset="0"/>
                </a:rPr>
                <a:t>Le verbe</a:t>
              </a:r>
              <a:endParaRPr lang="fr-CH" sz="1400" b="1" dirty="0">
                <a:latin typeface="Century Gothic" pitchFamily="34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930382" y="939498"/>
              <a:ext cx="383149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Wingdings" pitchFamily="2" charset="2"/>
                <a:buChar char="Ø"/>
              </a:pPr>
              <a:r>
                <a:rPr lang="fr-CH" sz="1200" dirty="0" smtClean="0">
                  <a:latin typeface="Century Gothic" pitchFamily="34" charset="0"/>
                </a:rPr>
                <a:t>C’est une action (courir) ou un état (être).</a:t>
              </a:r>
            </a:p>
            <a:p>
              <a:endParaRPr lang="fr-CH" sz="1200" dirty="0" smtClean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fr-CH" sz="1200" dirty="0" smtClean="0">
                  <a:latin typeface="Century Gothic" pitchFamily="34" charset="0"/>
                </a:rPr>
                <a:t>Il peut être à l’infinitif et parfois, il « se déguise »</a:t>
              </a:r>
            </a:p>
            <a:p>
              <a:r>
                <a:rPr lang="fr-CH" sz="1200" dirty="0">
                  <a:latin typeface="Century Gothic" pitchFamily="34" charset="0"/>
                </a:rPr>
                <a:t> </a:t>
              </a:r>
              <a:r>
                <a:rPr lang="fr-CH" sz="1200" dirty="0" smtClean="0">
                  <a:latin typeface="Century Gothic" pitchFamily="34" charset="0"/>
                </a:rPr>
                <a:t>   à différents temps : présent, futur …</a:t>
              </a:r>
              <a:endParaRPr lang="fr-CH" sz="1200" dirty="0">
                <a:latin typeface="Century Gothic" pitchFamily="34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066183" y="1964877"/>
              <a:ext cx="8194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b="1" dirty="0" smtClean="0">
                  <a:latin typeface="Century Gothic" pitchFamily="34" charset="0"/>
                </a:rPr>
                <a:t>Le nom</a:t>
              </a:r>
              <a:endParaRPr lang="fr-CH" sz="1400" b="1" dirty="0">
                <a:latin typeface="Century Gothic" pitchFamily="34" charset="0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349368" y="2256700"/>
              <a:ext cx="4528804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Wingdings" pitchFamily="2" charset="2"/>
                <a:buChar char="Ø"/>
              </a:pPr>
              <a:r>
                <a:rPr lang="fr-CH" sz="1200" dirty="0" smtClean="0">
                  <a:latin typeface="Century Gothic" pitchFamily="34" charset="0"/>
                </a:rPr>
                <a:t>Il s’agit d’une chose, d’un animal,  d’une personne …</a:t>
              </a: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fr-CH" sz="1200" dirty="0" smtClean="0">
                  <a:latin typeface="Century Gothic" pitchFamily="34" charset="0"/>
                </a:rPr>
                <a:t>Il peut être masculin ou féminin, singulier ou pluriel</a:t>
              </a: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 smtClean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 smtClean="0">
                <a:latin typeface="Century Gothic" pitchFamily="34" charset="0"/>
              </a:endParaRPr>
            </a:p>
            <a:p>
              <a:endParaRPr lang="fr-CH" sz="1200" dirty="0" smtClean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fr-CH" sz="1200" b="1" dirty="0" smtClean="0">
                  <a:latin typeface="Century Gothic" pitchFamily="34" charset="0"/>
                </a:rPr>
                <a:t>Le déterminant </a:t>
              </a:r>
              <a:r>
                <a:rPr lang="fr-CH" sz="1200" dirty="0" smtClean="0">
                  <a:latin typeface="Century Gothic" pitchFamily="34" charset="0"/>
                </a:rPr>
                <a:t>indique le genre et le nombre du nom</a:t>
              </a: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endParaRPr lang="fr-CH" sz="1200" dirty="0" smtClean="0">
                <a:latin typeface="Century Gothic" pitchFamily="34" charset="0"/>
              </a:endParaRPr>
            </a:p>
            <a:p>
              <a:pPr marL="171450" indent="-171450">
                <a:buFont typeface="Wingdings" pitchFamily="2" charset="2"/>
                <a:buChar char="Ø"/>
              </a:pPr>
              <a:r>
                <a:rPr lang="fr-CH" sz="1200" b="1" dirty="0" smtClean="0">
                  <a:latin typeface="Century Gothic" pitchFamily="34" charset="0"/>
                </a:rPr>
                <a:t>L’adjectif</a:t>
              </a:r>
              <a:r>
                <a:rPr lang="fr-CH" sz="1200" dirty="0" smtClean="0">
                  <a:latin typeface="Century Gothic" pitchFamily="34" charset="0"/>
                </a:rPr>
                <a:t> explique « </a:t>
              </a:r>
              <a:r>
                <a:rPr lang="fr-CH" sz="1200" i="1" dirty="0" smtClean="0">
                  <a:latin typeface="Century Gothic" pitchFamily="34" charset="0"/>
                </a:rPr>
                <a:t>comment est le nom </a:t>
              </a:r>
              <a:r>
                <a:rPr lang="fr-CH" sz="1200" dirty="0" smtClean="0">
                  <a:latin typeface="Century Gothic" pitchFamily="34" charset="0"/>
                </a:rPr>
                <a:t>» . Il s’accorde</a:t>
              </a:r>
            </a:p>
            <a:p>
              <a:r>
                <a:rPr lang="fr-CH" sz="1200" dirty="0">
                  <a:latin typeface="Century Gothic" pitchFamily="34" charset="0"/>
                </a:rPr>
                <a:t> </a:t>
              </a:r>
              <a:r>
                <a:rPr lang="fr-CH" sz="1200" dirty="0" smtClean="0">
                  <a:latin typeface="Century Gothic" pitchFamily="34" charset="0"/>
                </a:rPr>
                <a:t>   avec le nom.</a:t>
              </a:r>
              <a:endParaRPr lang="fr-CH" sz="1200" dirty="0">
                <a:latin typeface="Century Gothic" pitchFamily="34" charset="0"/>
              </a:endParaRP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>
              <a:off x="2648744" y="2903031"/>
              <a:ext cx="295403" cy="1087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/>
            <p:cNvCxnSpPr/>
            <p:nvPr/>
          </p:nvCxnSpPr>
          <p:spPr>
            <a:xfrm flipH="1">
              <a:off x="1578058" y="2903031"/>
              <a:ext cx="295403" cy="1087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49"/>
            <p:cNvSpPr txBox="1"/>
            <p:nvPr/>
          </p:nvSpPr>
          <p:spPr>
            <a:xfrm>
              <a:off x="1967413" y="5477329"/>
              <a:ext cx="1111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400" b="1" dirty="0" smtClean="0">
                  <a:latin typeface="Century Gothic" pitchFamily="34" charset="0"/>
                </a:rPr>
                <a:t>Le pronom</a:t>
              </a:r>
              <a:endParaRPr lang="fr-CH" sz="1400" b="1" dirty="0">
                <a:latin typeface="Century Gothic" pitchFamily="34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1581857" y="5928957"/>
              <a:ext cx="17524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Wingdings" pitchFamily="2" charset="2"/>
                <a:buChar char="Ø"/>
              </a:pPr>
              <a:r>
                <a:rPr lang="fr-CH" sz="1200" dirty="0" smtClean="0">
                  <a:latin typeface="Century Gothic" pitchFamily="34" charset="0"/>
                </a:rPr>
                <a:t>Il </a:t>
              </a:r>
              <a:r>
                <a:rPr lang="fr-CH" sz="1200" i="1" dirty="0" smtClean="0">
                  <a:latin typeface="Century Gothic" pitchFamily="34" charset="0"/>
                </a:rPr>
                <a:t>remplace</a:t>
              </a:r>
              <a:r>
                <a:rPr lang="fr-CH" sz="1200" dirty="0" smtClean="0">
                  <a:latin typeface="Century Gothic" pitchFamily="34" charset="0"/>
                </a:rPr>
                <a:t> le nom</a:t>
              </a:r>
              <a:endParaRPr lang="fr-CH" sz="1200" dirty="0"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24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 rot="16200000">
            <a:off x="-766813" y="3230635"/>
            <a:ext cx="21291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>
                <a:latin typeface="Jokerman" pitchFamily="82" charset="0"/>
              </a:rPr>
              <a:t>Analyse de phrases</a:t>
            </a:r>
            <a:endParaRPr lang="fr-CH" sz="1600" dirty="0">
              <a:latin typeface="Jokerman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 rot="16200000">
            <a:off x="1260609" y="-342170"/>
            <a:ext cx="6227987" cy="7484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Ce matin, ma sœur et moi cherchons des champignons dans la forêt.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Le meilleur joueur de l’équipe dribble le ballon avec adresse.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Vous écrirez une carte postale à votre grand-père.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Le chien noir et blanc rongeait un os devant sa niche.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Le père de ma cousine construira une belle cabane dans cet arbre.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La maîtresse de la classe de 3</a:t>
            </a:r>
            <a:r>
              <a:rPr lang="fr-CH" sz="1400" baseline="30000" dirty="0" smtClean="0">
                <a:latin typeface="Century Gothic" pitchFamily="34" charset="0"/>
              </a:rPr>
              <a:t>ème</a:t>
            </a:r>
            <a:r>
              <a:rPr lang="fr-CH" sz="1400" dirty="0" smtClean="0">
                <a:latin typeface="Century Gothic" pitchFamily="34" charset="0"/>
              </a:rPr>
              <a:t> écrit les devoirs sur le tableau noir.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Cette petite fille croque une pomme tous les matins.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Elle a acheté une nouvelle voiture rouge la semaine passée.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Nous offrirons un joli cadeau à Samuel pour son anniversaire.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Pendant la nuit, les boulangers préparent du pain et des croissants.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Au zoo, les visiteurs admirent plusieurs animaux exotiques.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Noémie regarde un film d’horreur au cinéma avec ses copines.</a:t>
            </a:r>
            <a:endParaRPr lang="fr-CH" sz="1400" dirty="0">
              <a:latin typeface="Century Gothic" pitchFamily="34" charset="0"/>
            </a:endParaRPr>
          </a:p>
        </p:txBody>
      </p:sp>
      <p:pic>
        <p:nvPicPr>
          <p:cNvPr id="1027" name="Picture 3" descr="C:\Users\astrid\AppData\Local\Microsoft\Windows\Temporary Internet Files\Content.IE5\X3Q6A2CA\MC900281998[1].wmf"/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45907" y="2649648"/>
            <a:ext cx="1819656" cy="150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32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36" y="404664"/>
            <a:ext cx="685085" cy="1023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336" y="298407"/>
            <a:ext cx="770970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06484" y="475696"/>
            <a:ext cx="1120077" cy="77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26309"/>
              </p:ext>
            </p:extLst>
          </p:nvPr>
        </p:nvGraphicFramePr>
        <p:xfrm>
          <a:off x="128465" y="116634"/>
          <a:ext cx="9649070" cy="649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9814"/>
                <a:gridCol w="1929814"/>
                <a:gridCol w="1929814"/>
                <a:gridCol w="1929814"/>
                <a:gridCol w="1929814"/>
              </a:tblGrid>
              <a:tr h="509719"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VERBE</a:t>
                      </a: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NOM</a:t>
                      </a: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DETERMINANT</a:t>
                      </a: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400" b="1" dirty="0" smtClean="0">
                          <a:latin typeface="Century Gothic" pitchFamily="34" charset="0"/>
                        </a:rPr>
                        <a:t>ADJECTIF</a:t>
                      </a: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1" dirty="0" smtClean="0">
                          <a:latin typeface="Century Gothic" pitchFamily="34" charset="0"/>
                        </a:rPr>
                        <a:t>PRONOM</a:t>
                      </a: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09719">
                <a:tc>
                  <a:txBody>
                    <a:bodyPr/>
                    <a:lstStyle/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H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20" y="424831"/>
            <a:ext cx="507122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120" y="743286"/>
            <a:ext cx="576064" cy="60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869424"/>
            <a:ext cx="857018" cy="39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216" y="463689"/>
            <a:ext cx="675191" cy="62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66020" y="569301"/>
            <a:ext cx="1053703" cy="69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723992" y="535346"/>
            <a:ext cx="1077254" cy="698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0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e 51"/>
          <p:cNvGrpSpPr/>
          <p:nvPr/>
        </p:nvGrpSpPr>
        <p:grpSpPr>
          <a:xfrm>
            <a:off x="272480" y="188640"/>
            <a:ext cx="8280922" cy="2880320"/>
            <a:chOff x="272480" y="188640"/>
            <a:chExt cx="8280922" cy="2880320"/>
          </a:xfrm>
        </p:grpSpPr>
        <p:sp>
          <p:nvSpPr>
            <p:cNvPr id="2" name="Rectangle 1"/>
            <p:cNvSpPr/>
            <p:nvPr/>
          </p:nvSpPr>
          <p:spPr>
            <a:xfrm>
              <a:off x="272480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644358" y="322783"/>
              <a:ext cx="9124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croque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928664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2444814" y="322783"/>
              <a:ext cx="6238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écrit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4848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834098" y="322783"/>
              <a:ext cx="11576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construira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241032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5524745" y="322783"/>
              <a:ext cx="10887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admirent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897216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248257" y="322783"/>
              <a:ext cx="954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offrirons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2480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21352" y="898847"/>
              <a:ext cx="15584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champignons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28664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278101" y="898847"/>
              <a:ext cx="957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cousine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84848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924666" y="898847"/>
              <a:ext cx="9765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pomme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41032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636955" y="898847"/>
              <a:ext cx="8643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voiture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97216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250660" y="898847"/>
              <a:ext cx="9492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cinéma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2481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920876" y="1474911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28665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487294" y="1474911"/>
              <a:ext cx="5389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des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84849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4129050" y="1474911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une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41033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5720312" y="1474911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votre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897217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7218603" y="1474911"/>
              <a:ext cx="10134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plusieurs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72482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622719" y="2050975"/>
              <a:ext cx="955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meilleur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28666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2375084" y="2050975"/>
              <a:ext cx="7633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blanc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84850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896615" y="2050975"/>
              <a:ext cx="10326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nouvelle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241034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5794852" y="2050975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noir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897218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340430" y="2050975"/>
              <a:ext cx="7697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petite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72480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81415" y="2627039"/>
              <a:ext cx="63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vous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928664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2489697" y="2627039"/>
              <a:ext cx="5341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elle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84848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4088172" y="2627039"/>
              <a:ext cx="6495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nous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241032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895038" y="2627039"/>
              <a:ext cx="3481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ils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897216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7545613" y="2627039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je</a:t>
              </a:r>
              <a:endParaRPr lang="fr-CH" sz="1600" dirty="0">
                <a:latin typeface="Century Gothic" pitchFamily="34" charset="0"/>
              </a:endParaRP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272478" y="3789040"/>
            <a:ext cx="8280922" cy="2880320"/>
            <a:chOff x="272480" y="188640"/>
            <a:chExt cx="8280922" cy="2880320"/>
          </a:xfrm>
        </p:grpSpPr>
        <p:sp>
          <p:nvSpPr>
            <p:cNvPr id="54" name="Rectangle 53"/>
            <p:cNvSpPr/>
            <p:nvPr/>
          </p:nvSpPr>
          <p:spPr>
            <a:xfrm>
              <a:off x="272480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44358" y="322783"/>
              <a:ext cx="9124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croque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928664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2444814" y="322783"/>
              <a:ext cx="6238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écrit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584848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3834098" y="322783"/>
              <a:ext cx="11576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construira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241032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5524745" y="322783"/>
              <a:ext cx="10887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admirent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897216" y="188640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7248257" y="322783"/>
              <a:ext cx="954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offrirons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72480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321352" y="898847"/>
              <a:ext cx="15584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champignons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928664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2278101" y="898847"/>
              <a:ext cx="957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cousine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584848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3924666" y="898847"/>
              <a:ext cx="97654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pomme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41032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5636955" y="898847"/>
              <a:ext cx="8643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voiture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897216" y="764704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7250660" y="898847"/>
              <a:ext cx="9492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cinéma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72481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920876" y="1474911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928665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2487294" y="1474911"/>
              <a:ext cx="5389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des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584849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4129050" y="1474911"/>
              <a:ext cx="567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une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241033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5720312" y="1474911"/>
              <a:ext cx="6976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votre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897217" y="1340768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7218603" y="1474911"/>
              <a:ext cx="10134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plusieurs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72482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622719" y="2050975"/>
              <a:ext cx="9557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meilleur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928666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2375084" y="2050975"/>
              <a:ext cx="7633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blanc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584850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3896615" y="2050975"/>
              <a:ext cx="10326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nouvelle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241034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5794852" y="2050975"/>
              <a:ext cx="548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noir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897218" y="1916832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7340430" y="2050975"/>
              <a:ext cx="7697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petite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72480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781415" y="2627039"/>
              <a:ext cx="6383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vous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928664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2489697" y="2627039"/>
              <a:ext cx="5341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elle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3584848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4088172" y="2627039"/>
              <a:ext cx="6495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nous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241032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5895038" y="2627039"/>
              <a:ext cx="3481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ils</a:t>
              </a:r>
              <a:endParaRPr lang="fr-CH" sz="1600" dirty="0">
                <a:latin typeface="Century Gothic" pitchFamily="34" charset="0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897216" y="2492896"/>
              <a:ext cx="1656184" cy="576064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600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7545613" y="2627039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1600" dirty="0" smtClean="0">
                  <a:latin typeface="Century Gothic" pitchFamily="34" charset="0"/>
                </a:rPr>
                <a:t>je</a:t>
              </a:r>
              <a:endParaRPr lang="fr-CH" sz="1600" dirty="0"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02539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510</Words>
  <Application>Microsoft Office PowerPoint</Application>
  <PresentationFormat>Format A4 (210 x 297 mm)</PresentationFormat>
  <Paragraphs>183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14</cp:revision>
  <cp:lastPrinted>2011-05-02T18:21:25Z</cp:lastPrinted>
  <dcterms:created xsi:type="dcterms:W3CDTF">2011-02-22T19:25:55Z</dcterms:created>
  <dcterms:modified xsi:type="dcterms:W3CDTF">2011-05-02T18:24:53Z</dcterms:modified>
</cp:coreProperties>
</file>