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3" r:id="rId14"/>
    <p:sldId id="314" r:id="rId15"/>
    <p:sldId id="315" r:id="rId16"/>
    <p:sldId id="31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E1A72-656C-4CC1-BBAC-54BF74005903}" type="datetimeFigureOut">
              <a:rPr lang="fr-FR" smtClean="0"/>
              <a:pPr/>
              <a:t>04/06/2021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BC9F8-6AEF-4602-A65A-3EC11F0CAE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hyperlink" Target="https://maken.wikiwijs.nl/66359/Examentraining_Rekene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hyperlink" Target="http://sandrillana.blogspot.fr/2012/06/bon-courage-pour-les-examens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4B27A3D-BD67-9F40-B93D-3D342DCD0AEF}"/>
              </a:ext>
            </a:extLst>
          </p:cNvPr>
          <p:cNvSpPr txBox="1"/>
          <p:nvPr/>
        </p:nvSpPr>
        <p:spPr>
          <a:xfrm>
            <a:off x="1619672" y="2204864"/>
            <a:ext cx="62646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/>
              <a:t>Révisions oral </a:t>
            </a:r>
          </a:p>
          <a:p>
            <a:pPr algn="ctr"/>
            <a:r>
              <a:rPr lang="fr-FR" sz="4000" b="1" dirty="0"/>
              <a:t>CFG 3è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DC3509D-0E62-1744-AF34-71796D8F07AD}"/>
              </a:ext>
            </a:extLst>
          </p:cNvPr>
          <p:cNvSpPr txBox="1"/>
          <p:nvPr/>
        </p:nvSpPr>
        <p:spPr>
          <a:xfrm>
            <a:off x="6046416" y="596842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P’tit blog de Segpa</a:t>
            </a:r>
          </a:p>
        </p:txBody>
      </p:sp>
      <p:pic>
        <p:nvPicPr>
          <p:cNvPr id="7" name="Graphique 6" descr="Vieille clé contour">
            <a:extLst>
              <a:ext uri="{FF2B5EF4-FFF2-40B4-BE49-F238E27FC236}">
                <a16:creationId xmlns:a16="http://schemas.microsoft.com/office/drawing/2014/main" id="{93B2C75A-EC8D-0649-A0D3-553D841D1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8384" y="5736540"/>
            <a:ext cx="601216" cy="601216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31303E3E-030B-C34A-BD3F-0FD48EF3325C}"/>
              </a:ext>
            </a:extLst>
          </p:cNvPr>
          <p:cNvSpPr/>
          <p:nvPr/>
        </p:nvSpPr>
        <p:spPr>
          <a:xfrm>
            <a:off x="1403648" y="1916832"/>
            <a:ext cx="6336704" cy="1888470"/>
          </a:xfrm>
          <a:prstGeom prst="ellipse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Une image contenant tableau blanc&#10;&#10;Description générée automatiquement">
            <a:extLst>
              <a:ext uri="{FF2B5EF4-FFF2-40B4-BE49-F238E27FC236}">
                <a16:creationId xmlns:a16="http://schemas.microsoft.com/office/drawing/2014/main" id="{32762542-14CC-F24D-A743-CD7F7BCD11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115616" y="4133790"/>
            <a:ext cx="2933700" cy="20193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DA3B2B9-F149-6B45-B492-675CA50A14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6766783" y="502482"/>
            <a:ext cx="2090707" cy="1373893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A6DDAB96-D4AC-9441-890E-287415C1CA11}"/>
              </a:ext>
            </a:extLst>
          </p:cNvPr>
          <p:cNvSpPr txBox="1"/>
          <p:nvPr/>
        </p:nvSpPr>
        <p:spPr>
          <a:xfrm>
            <a:off x="915207" y="52024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SEGPA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CC9FE30E-2E59-FD4D-AF52-E15B6D5BDBDE}"/>
              </a:ext>
            </a:extLst>
          </p:cNvPr>
          <p:cNvSpPr txBox="1"/>
          <p:nvPr/>
        </p:nvSpPr>
        <p:spPr>
          <a:xfrm>
            <a:off x="2969092" y="10034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CFA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B2CD6FD-CB43-4748-BC28-70A5610427A2}"/>
              </a:ext>
            </a:extLst>
          </p:cNvPr>
          <p:cNvSpPr txBox="1"/>
          <p:nvPr/>
        </p:nvSpPr>
        <p:spPr>
          <a:xfrm>
            <a:off x="539552" y="177281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CAP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3FB20DA8-FF31-0347-8104-C14A3C9A8789}"/>
              </a:ext>
            </a:extLst>
          </p:cNvPr>
          <p:cNvSpPr txBox="1"/>
          <p:nvPr/>
        </p:nvSpPr>
        <p:spPr>
          <a:xfrm rot="20342528">
            <a:off x="4049316" y="620688"/>
            <a:ext cx="2322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Convention de stage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61FB993-6EB9-C846-9E69-0E2515126CDC}"/>
              </a:ext>
            </a:extLst>
          </p:cNvPr>
          <p:cNvSpPr txBox="1"/>
          <p:nvPr/>
        </p:nvSpPr>
        <p:spPr>
          <a:xfrm>
            <a:off x="5220072" y="42210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statuts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AA27E76-296C-3944-9981-6CEE1CCA0E6C}"/>
              </a:ext>
            </a:extLst>
          </p:cNvPr>
          <p:cNvSpPr txBox="1"/>
          <p:nvPr/>
        </p:nvSpPr>
        <p:spPr>
          <a:xfrm rot="20751308">
            <a:off x="4412330" y="534710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Rôle des stages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0C53355-4861-8D44-8C0F-28C4A2DFE6D6}"/>
              </a:ext>
            </a:extLst>
          </p:cNvPr>
          <p:cNvSpPr txBox="1"/>
          <p:nvPr/>
        </p:nvSpPr>
        <p:spPr>
          <a:xfrm rot="703768">
            <a:off x="6686923" y="4033396"/>
            <a:ext cx="2538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Obligations du stagiaire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DE95B80-EB4E-5F45-BE3F-D7A6E30B706E}"/>
              </a:ext>
            </a:extLst>
          </p:cNvPr>
          <p:cNvSpPr txBox="1"/>
          <p:nvPr/>
        </p:nvSpPr>
        <p:spPr>
          <a:xfrm rot="982037">
            <a:off x="251520" y="3429000"/>
            <a:ext cx="251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Contacter une entreprise</a:t>
            </a:r>
          </a:p>
        </p:txBody>
      </p:sp>
    </p:spTree>
    <p:extLst>
      <p:ext uri="{BB962C8B-B14F-4D97-AF65-F5344CB8AC3E}">
        <p14:creationId xmlns:p14="http://schemas.microsoft.com/office/powerpoint/2010/main" val="3791585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EA8F2D-20FF-0240-8727-AFF78F528DC7}"/>
              </a:ext>
            </a:extLst>
          </p:cNvPr>
          <p:cNvSpPr/>
          <p:nvPr/>
        </p:nvSpPr>
        <p:spPr>
          <a:xfrm>
            <a:off x="827584" y="764704"/>
            <a:ext cx="79208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</a:rPr>
              <a:t>Dans quels établissements peut-on préparer un CAP ? </a:t>
            </a:r>
            <a:br>
              <a:rPr lang="fr-FR" dirty="0">
                <a:solidFill>
                  <a:srgbClr val="000007"/>
                </a:solidFill>
                <a:latin typeface="Calibri" panose="020F0502020204030204" pitchFamily="34" charset="0"/>
              </a:rPr>
            </a:b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201AB8D-41FC-C641-9FE4-B19DD8431559}"/>
              </a:ext>
            </a:extLst>
          </p:cNvPr>
          <p:cNvSpPr txBox="1"/>
          <p:nvPr/>
        </p:nvSpPr>
        <p:spPr>
          <a:xfrm>
            <a:off x="784240" y="2924944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</a:rPr>
              <a:t>Lycée professionnel, CFA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12839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87733C-2BCF-7346-8820-D1F15AC7A6B1}"/>
              </a:ext>
            </a:extLst>
          </p:cNvPr>
          <p:cNvSpPr/>
          <p:nvPr/>
        </p:nvSpPr>
        <p:spPr>
          <a:xfrm>
            <a:off x="539552" y="908720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</a:rPr>
              <a:t>Précise les sigles : SEGPA, CFA, CAP </a:t>
            </a:r>
            <a:endParaRPr lang="fr-FR" sz="4000" b="1" dirty="0"/>
          </a:p>
          <a:p>
            <a:endParaRPr lang="fr-FR" sz="4000" b="1" dirty="0">
              <a:solidFill>
                <a:srgbClr val="000007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2055BF8-37F3-2F43-B8F8-F096A950086F}"/>
              </a:ext>
            </a:extLst>
          </p:cNvPr>
          <p:cNvSpPr txBox="1"/>
          <p:nvPr/>
        </p:nvSpPr>
        <p:spPr>
          <a:xfrm>
            <a:off x="799800" y="1886629"/>
            <a:ext cx="777686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</a:rPr>
              <a:t>SEGPA </a:t>
            </a:r>
            <a:r>
              <a:rPr lang="fr-FR" sz="4000" dirty="0">
                <a:solidFill>
                  <a:srgbClr val="000007"/>
                </a:solidFill>
              </a:rPr>
              <a:t>: section d’enseignement général professionnel adapté </a:t>
            </a:r>
          </a:p>
          <a:p>
            <a:r>
              <a:rPr lang="fr-FR" sz="4000" b="1" dirty="0">
                <a:solidFill>
                  <a:srgbClr val="000007"/>
                </a:solidFill>
              </a:rPr>
              <a:t>CFA </a:t>
            </a:r>
            <a:r>
              <a:rPr lang="fr-FR" sz="4000" dirty="0">
                <a:solidFill>
                  <a:srgbClr val="000007"/>
                </a:solidFill>
              </a:rPr>
              <a:t>: centre de formation pour apprentis</a:t>
            </a:r>
            <a:br>
              <a:rPr lang="fr-FR" sz="4000" dirty="0">
                <a:solidFill>
                  <a:srgbClr val="000007"/>
                </a:solidFill>
              </a:rPr>
            </a:br>
            <a:r>
              <a:rPr lang="fr-FR" sz="4000" b="1" dirty="0">
                <a:solidFill>
                  <a:srgbClr val="000007"/>
                </a:solidFill>
              </a:rPr>
              <a:t>CAP </a:t>
            </a:r>
            <a:r>
              <a:rPr lang="fr-FR" sz="4000" dirty="0">
                <a:solidFill>
                  <a:srgbClr val="000007"/>
                </a:solidFill>
              </a:rPr>
              <a:t>: certificat d’aptitude professionnel 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019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673808-A2C1-A446-8DB5-9735B32AD67A}"/>
              </a:ext>
            </a:extLst>
          </p:cNvPr>
          <p:cNvSpPr/>
          <p:nvPr/>
        </p:nvSpPr>
        <p:spPr>
          <a:xfrm>
            <a:off x="1043608" y="1124744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 est le document à signer pour faire un apprentissage ? </a:t>
            </a:r>
          </a:p>
          <a:p>
            <a:endParaRPr lang="fr-FR" sz="4000" b="1" dirty="0">
              <a:solidFill>
                <a:srgbClr val="000007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8056AEB-883D-BD45-A9E4-DA3E8375E566}"/>
              </a:ext>
            </a:extLst>
          </p:cNvPr>
          <p:cNvSpPr txBox="1"/>
          <p:nvPr/>
        </p:nvSpPr>
        <p:spPr>
          <a:xfrm>
            <a:off x="899592" y="3027920"/>
            <a:ext cx="799288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Le contrat d’apprentissage 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45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5EFBF1-D1C2-834E-B80D-215FB3D14D8E}"/>
              </a:ext>
            </a:extLst>
          </p:cNvPr>
          <p:cNvSpPr/>
          <p:nvPr/>
        </p:nvSpPr>
        <p:spPr>
          <a:xfrm>
            <a:off x="539552" y="1124744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Qui signe le contrat d’apprentissage ? </a:t>
            </a:r>
          </a:p>
          <a:p>
            <a:endParaRPr lang="fr-FR" sz="4000" b="1" dirty="0">
              <a:solidFill>
                <a:srgbClr val="000007"/>
              </a:solidFill>
              <a:latin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ED3BC0E-FB46-904F-825D-25094AF7D7BE}"/>
              </a:ext>
            </a:extLst>
          </p:cNvPr>
          <p:cNvSpPr txBox="1"/>
          <p:nvPr/>
        </p:nvSpPr>
        <p:spPr>
          <a:xfrm>
            <a:off x="683568" y="2448183"/>
            <a:ext cx="79928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Le CFA, l’élève, l’entreprise, le responsable légal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439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5EFBF1-D1C2-834E-B80D-215FB3D14D8E}"/>
              </a:ext>
            </a:extLst>
          </p:cNvPr>
          <p:cNvSpPr/>
          <p:nvPr/>
        </p:nvSpPr>
        <p:spPr>
          <a:xfrm>
            <a:off x="1187624" y="1268760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 statut a l’élève au CFA ? </a:t>
            </a:r>
          </a:p>
          <a:p>
            <a:endParaRPr lang="fr-FR" sz="4000" b="1" dirty="0">
              <a:solidFill>
                <a:srgbClr val="000007"/>
              </a:solidFill>
              <a:latin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ED3BC0E-FB46-904F-825D-25094AF7D7BE}"/>
              </a:ext>
            </a:extLst>
          </p:cNvPr>
          <p:cNvSpPr txBox="1"/>
          <p:nvPr/>
        </p:nvSpPr>
        <p:spPr>
          <a:xfrm>
            <a:off x="1151112" y="2708920"/>
            <a:ext cx="799288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Statut d’apprenti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692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5EFBF1-D1C2-834E-B80D-215FB3D14D8E}"/>
              </a:ext>
            </a:extLst>
          </p:cNvPr>
          <p:cNvSpPr/>
          <p:nvPr/>
        </p:nvSpPr>
        <p:spPr>
          <a:xfrm>
            <a:off x="431540" y="620688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Quelles sont les différences entre la formation dans un lycée professionnel et un CFA?</a:t>
            </a:r>
          </a:p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 </a:t>
            </a:r>
          </a:p>
          <a:p>
            <a:endParaRPr lang="fr-FR" sz="4000" b="1" dirty="0">
              <a:solidFill>
                <a:srgbClr val="000007"/>
              </a:solidFill>
              <a:latin typeface="Calibri" panose="020F050202020403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ED3BC0E-FB46-904F-825D-25094AF7D7BE}"/>
              </a:ext>
            </a:extLst>
          </p:cNvPr>
          <p:cNvSpPr txBox="1"/>
          <p:nvPr/>
        </p:nvSpPr>
        <p:spPr>
          <a:xfrm>
            <a:off x="575556" y="2780928"/>
            <a:ext cx="799288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rgbClr val="000007"/>
                </a:solidFill>
                <a:latin typeface="Calibri" panose="020F0502020204030204" pitchFamily="34" charset="0"/>
              </a:rPr>
              <a:t>Statut scolaire au lycée professionnel</a:t>
            </a:r>
            <a:r>
              <a:rPr lang="fr-FR" sz="3200" dirty="0">
                <a:solidFill>
                  <a:srgbClr val="000007"/>
                </a:solidFill>
                <a:latin typeface="Calibri" panose="020F0502020204030204" pitchFamily="34" charset="0"/>
              </a:rPr>
              <a:t>: périodes de stages, cours au lycée, vacances scolaires</a:t>
            </a:r>
          </a:p>
          <a:p>
            <a:endParaRPr lang="fr-FR" sz="3200" dirty="0">
              <a:solidFill>
                <a:srgbClr val="000007"/>
              </a:solidFill>
              <a:latin typeface="Calibri" panose="020F0502020204030204" pitchFamily="34" charset="0"/>
            </a:endParaRPr>
          </a:p>
          <a:p>
            <a:r>
              <a:rPr lang="fr-FR" sz="3200" u="sng" dirty="0">
                <a:solidFill>
                  <a:srgbClr val="000007"/>
                </a:solidFill>
                <a:latin typeface="Calibri" panose="020F0502020204030204" pitchFamily="34" charset="0"/>
              </a:rPr>
              <a:t>Statut d’apprenti au CFA</a:t>
            </a:r>
            <a:r>
              <a:rPr lang="fr-FR" sz="3200" dirty="0">
                <a:solidFill>
                  <a:srgbClr val="000007"/>
                </a:solidFill>
                <a:latin typeface="Calibri" panose="020F0502020204030204" pitchFamily="34" charset="0"/>
              </a:rPr>
              <a:t>: 3 semaines en entreprise, 1 semaine au CFA, 5 semaines de congés payés, salaire (25 % du SMIC)</a:t>
            </a:r>
            <a:endParaRPr lang="fr-FR" sz="32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661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EF0E525-5506-5D47-9A25-CF456225B9F6}"/>
              </a:ext>
            </a:extLst>
          </p:cNvPr>
          <p:cNvSpPr/>
          <p:nvPr/>
        </p:nvSpPr>
        <p:spPr>
          <a:xfrm>
            <a:off x="899592" y="980728"/>
            <a:ext cx="75963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Quelles informations trouve-t-on dans un CV ?</a:t>
            </a: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 </a:t>
            </a:r>
          </a:p>
          <a:p>
            <a:endParaRPr lang="fr-FR" sz="4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04E538B-5253-F243-80B0-1103374873C1}"/>
              </a:ext>
            </a:extLst>
          </p:cNvPr>
          <p:cNvSpPr txBox="1"/>
          <p:nvPr/>
        </p:nvSpPr>
        <p:spPr>
          <a:xfrm>
            <a:off x="1029224" y="2348880"/>
            <a:ext cx="813690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srgbClr val="000007"/>
              </a:solidFill>
              <a:latin typeface="Calibri" panose="020F0502020204030204" pitchFamily="34" charset="0"/>
            </a:endParaRP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l’état civil,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les stages,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les diplômes,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les qualités,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les loisirs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90900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9ED1D3-CCF6-E44F-B675-CDCB76B61564}"/>
              </a:ext>
            </a:extLst>
          </p:cNvPr>
          <p:cNvSpPr/>
          <p:nvPr/>
        </p:nvSpPr>
        <p:spPr>
          <a:xfrm>
            <a:off x="755576" y="1700808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 est le statut d’un élève de 3è ? </a:t>
            </a:r>
          </a:p>
          <a:p>
            <a:pPr algn="ctr"/>
            <a:endParaRPr lang="fr-FR" sz="4000" dirty="0">
              <a:solidFill>
                <a:srgbClr val="000007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D335F55-0BAE-8941-97E7-95D7704E8123}"/>
              </a:ext>
            </a:extLst>
          </p:cNvPr>
          <p:cNvSpPr txBox="1"/>
          <p:nvPr/>
        </p:nvSpPr>
        <p:spPr>
          <a:xfrm>
            <a:off x="899592" y="3429000"/>
            <a:ext cx="73448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Collégien, statut scolaire 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758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2B15C0F-4F11-0742-92A8-F7EC01AD1A1F}"/>
              </a:ext>
            </a:extLst>
          </p:cNvPr>
          <p:cNvSpPr/>
          <p:nvPr/>
        </p:nvSpPr>
        <p:spPr>
          <a:xfrm>
            <a:off x="971600" y="908720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 est le rôle des stages de 3è ?</a:t>
            </a:r>
          </a:p>
          <a:p>
            <a:endParaRPr lang="fr-FR" sz="4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C63FFD3-7207-6A41-8E1F-078EBDEB6A2F}"/>
              </a:ext>
            </a:extLst>
          </p:cNvPr>
          <p:cNvSpPr txBox="1"/>
          <p:nvPr/>
        </p:nvSpPr>
        <p:spPr>
          <a:xfrm>
            <a:off x="1403648" y="2132856"/>
            <a:ext cx="878497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</a:t>
            </a:r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 </a:t>
            </a: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consolider,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confirmer ses choix,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découvrir le métier,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découvrir le monde professionnel ...quelques techniques 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330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1A3D8A-D488-CC4C-A14B-19459F39DDA9}"/>
              </a:ext>
            </a:extLst>
          </p:cNvPr>
          <p:cNvSpPr/>
          <p:nvPr/>
        </p:nvSpPr>
        <p:spPr>
          <a:xfrm>
            <a:off x="827584" y="1556792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 est le document qui lie le stagiaire, le collège et l’entreprise ?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5EB45E6-3EF6-904D-A6CD-831F80B430C9}"/>
              </a:ext>
            </a:extLst>
          </p:cNvPr>
          <p:cNvSpPr txBox="1"/>
          <p:nvPr/>
        </p:nvSpPr>
        <p:spPr>
          <a:xfrm>
            <a:off x="1259632" y="3654604"/>
            <a:ext cx="77768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La convention de stage 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374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A8094AA-5B60-0543-BBE2-518B08AF88BD}"/>
              </a:ext>
            </a:extLst>
          </p:cNvPr>
          <p:cNvSpPr/>
          <p:nvPr/>
        </p:nvSpPr>
        <p:spPr>
          <a:xfrm>
            <a:off x="251520" y="764704"/>
            <a:ext cx="88730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Quelles sont les obligations du stagiaire ?</a:t>
            </a:r>
            <a:b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</a:br>
            <a:endParaRPr lang="fr-FR" sz="4000" b="1" dirty="0">
              <a:solidFill>
                <a:srgbClr val="000007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2D5AD-C226-564E-8531-69657582DEC4}"/>
              </a:ext>
            </a:extLst>
          </p:cNvPr>
          <p:cNvSpPr txBox="1"/>
          <p:nvPr/>
        </p:nvSpPr>
        <p:spPr>
          <a:xfrm>
            <a:off x="755576" y="1844824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Respecter le règlement intérieur de l’entreprise,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respecter les règles d’hygiène et de sécurité,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arriver à l’heure,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faire le travail demandé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913217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11B0E0-58BE-F942-88D7-C57A6DF5921F}"/>
              </a:ext>
            </a:extLst>
          </p:cNvPr>
          <p:cNvSpPr/>
          <p:nvPr/>
        </p:nvSpPr>
        <p:spPr>
          <a:xfrm>
            <a:off x="683568" y="90872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Comment trouve-t-on un stage ?</a:t>
            </a:r>
          </a:p>
          <a:p>
            <a:endParaRPr lang="fr-FR" sz="4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3B699B7-1680-F643-A75E-EFDC404A776F}"/>
              </a:ext>
            </a:extLst>
          </p:cNvPr>
          <p:cNvSpPr txBox="1"/>
          <p:nvPr/>
        </p:nvSpPr>
        <p:spPr>
          <a:xfrm>
            <a:off x="683568" y="1988840"/>
            <a:ext cx="770485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</a:t>
            </a:r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 </a:t>
            </a: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Trouver une entreprise,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 prendre un rdv,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avoir la feuille de recherche de stage,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aller au rdv pour se présenter,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passer l’entretien 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223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FAB4D2-063C-E543-ACB5-50EF472DCED2}"/>
              </a:ext>
            </a:extLst>
          </p:cNvPr>
          <p:cNvSpPr/>
          <p:nvPr/>
        </p:nvSpPr>
        <p:spPr>
          <a:xfrm>
            <a:off x="755576" y="620688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Quels sont les moyens de contacter une entreprise ?</a:t>
            </a:r>
            <a:b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</a:br>
            <a:endParaRPr lang="fr-FR" sz="4000" b="1" dirty="0">
              <a:solidFill>
                <a:srgbClr val="000007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C6448BB-4183-7E4A-A2B8-76C958823ACE}"/>
              </a:ext>
            </a:extLst>
          </p:cNvPr>
          <p:cNvSpPr txBox="1"/>
          <p:nvPr/>
        </p:nvSpPr>
        <p:spPr>
          <a:xfrm>
            <a:off x="575556" y="2556256"/>
            <a:ext cx="79928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Téléphoner, </a:t>
            </a:r>
          </a:p>
          <a:p>
            <a:pPr marL="571500" indent="-571500">
              <a:buFontTx/>
              <a:buChar char="-"/>
            </a:pP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se présenter directement à l’accueil, </a:t>
            </a:r>
          </a:p>
          <a:p>
            <a:pPr marL="571500" indent="-571500">
              <a:buFontTx/>
              <a:buChar char="-"/>
            </a:pP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envoyer une lettre. 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527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A49986-E930-1348-BAA7-C6273434D4C6}"/>
              </a:ext>
            </a:extLst>
          </p:cNvPr>
          <p:cNvSpPr/>
          <p:nvPr/>
        </p:nvSpPr>
        <p:spPr>
          <a:xfrm>
            <a:off x="683568" y="980728"/>
            <a:ext cx="777686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Qui signe la convention de stage ?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05C4E52-B9CE-E844-90AB-61AAB9EE3CA9}"/>
              </a:ext>
            </a:extLst>
          </p:cNvPr>
          <p:cNvSpPr txBox="1"/>
          <p:nvPr/>
        </p:nvSpPr>
        <p:spPr>
          <a:xfrm>
            <a:off x="683568" y="2013228"/>
            <a:ext cx="813690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Le responsable légal,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le principal,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l’élève, </a:t>
            </a:r>
          </a:p>
          <a:p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- le responsable de l’entreprise. </a:t>
            </a:r>
            <a:endParaRPr lang="fr-FR" sz="4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822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187941-9CEE-0849-97F8-4C2192C8F544}"/>
              </a:ext>
            </a:extLst>
          </p:cNvPr>
          <p:cNvSpPr/>
          <p:nvPr/>
        </p:nvSpPr>
        <p:spPr>
          <a:xfrm>
            <a:off x="683568" y="764704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b="1" dirty="0">
                <a:solidFill>
                  <a:srgbClr val="000007"/>
                </a:solidFill>
                <a:latin typeface="Calibri" panose="020F0502020204030204" pitchFamily="34" charset="0"/>
              </a:rPr>
              <a:t>Quels organismes peuvent aider dans la recherche de stage ? </a:t>
            </a:r>
          </a:p>
          <a:p>
            <a:endParaRPr lang="fr-FR" sz="40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399309B-460D-D441-8A5B-8BC304575E4A}"/>
              </a:ext>
            </a:extLst>
          </p:cNvPr>
          <p:cNvSpPr txBox="1"/>
          <p:nvPr/>
        </p:nvSpPr>
        <p:spPr>
          <a:xfrm>
            <a:off x="683568" y="2204864"/>
            <a:ext cx="813690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solidFill>
                <a:srgbClr val="000007"/>
              </a:solidFill>
              <a:latin typeface="Calibri" panose="020F0502020204030204" pitchFamily="34" charset="0"/>
            </a:endParaRPr>
          </a:p>
          <a:p>
            <a:pPr marL="571500" indent="-571500">
              <a:buFontTx/>
              <a:buChar char="-"/>
            </a:pP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La chambre des métiers, </a:t>
            </a:r>
          </a:p>
          <a:p>
            <a:pPr marL="571500" indent="-571500">
              <a:buFontTx/>
              <a:buChar char="-"/>
            </a:pP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le PIJ (point info jeunesse)</a:t>
            </a:r>
          </a:p>
          <a:p>
            <a:pPr marL="571500" indent="-571500">
              <a:buFontTx/>
              <a:buChar char="-"/>
            </a:pP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La mission locale</a:t>
            </a:r>
          </a:p>
          <a:p>
            <a:pPr marL="571500" indent="-571500">
              <a:buFontTx/>
              <a:buChar char="-"/>
            </a:pPr>
            <a:r>
              <a:rPr lang="fr-FR" sz="4000" dirty="0">
                <a:solidFill>
                  <a:srgbClr val="000007"/>
                </a:solidFill>
                <a:latin typeface="Calibri" panose="020F0502020204030204" pitchFamily="34" charset="0"/>
              </a:rPr>
              <a:t>(+ la COP, les parents, le collège)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39310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405</Words>
  <Application>Microsoft Macintosh PowerPoint</Application>
  <PresentationFormat>Affichage à l'écran (4:3)</PresentationFormat>
  <Paragraphs>70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?</dc:title>
  <dc:creator>josselin</dc:creator>
  <cp:lastModifiedBy>JOSSELIN FONTAINE</cp:lastModifiedBy>
  <cp:revision>49</cp:revision>
  <dcterms:created xsi:type="dcterms:W3CDTF">2013-05-11T13:19:12Z</dcterms:created>
  <dcterms:modified xsi:type="dcterms:W3CDTF">2021-06-04T05:16:04Z</dcterms:modified>
</cp:coreProperties>
</file>