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09/04/2014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668344" y="116633"/>
            <a:ext cx="1296144" cy="3600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7668344" y="116633"/>
            <a:ext cx="1296144" cy="432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Séance 2</a:t>
            </a:r>
            <a:endParaRPr lang="fr-F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43508" y="44624"/>
            <a:ext cx="752483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7200" dirty="0" smtClean="0">
                <a:latin typeface="CANDY INC." pitchFamily="50" charset="0"/>
              </a:rPr>
              <a:t>S’entrainer sur les Multiples et diviseurs </a:t>
            </a:r>
            <a:endParaRPr lang="fr-FR" sz="7200" dirty="0">
              <a:latin typeface="CANDY INC." pitchFamily="50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1268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Matériel dont vous aller avoir besoin pour cette séance</a:t>
            </a:r>
            <a:endParaRPr lang="fr-FR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403648" y="2420888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à papier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9" name="Picture 2" descr="http://planete.cliparts.free.fr/cliparts/albums/objets/bureau/bureau_eb-06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936104" cy="75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1259632" y="3356992"/>
            <a:ext cx="418680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Stylo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bleu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vert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rouge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281774" y="4365104"/>
            <a:ext cx="5462264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d’entrainement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354752" y="5445224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du jour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912768" y="2420888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Règle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5" name="Picture 2" descr="http://www.ilemaths.net/img/forum_img/0432/forum_432593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640" y="2348880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1000stylos.com/lib/imageAffiche.php?idim=11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23528" y="3614094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webox.com/images/300x300/products/8320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31989"/>
            <a:ext cx="959216" cy="95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lairefontaine.com/wp-content/gallery/kover-book/951420C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0" y="5591205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re 1"/>
          <p:cNvSpPr txBox="1">
            <a:spLocks/>
          </p:cNvSpPr>
          <p:nvPr/>
        </p:nvSpPr>
        <p:spPr>
          <a:xfrm>
            <a:off x="6501408" y="5501195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Ardoise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032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602" y="5553364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869152" y="6407771"/>
            <a:ext cx="3297948" cy="4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effectLst/>
                <a:latin typeface="CANDY INC." pitchFamily="50" charset="0"/>
                <a:ea typeface="Calibri"/>
                <a:cs typeface="Times New Roman"/>
              </a:rPr>
              <a:t>http://j-ai-reve-que.eklablog.fr/</a:t>
            </a:r>
          </a:p>
        </p:txBody>
      </p:sp>
    </p:spTree>
    <p:extLst>
      <p:ext uri="{BB962C8B-B14F-4D97-AF65-F5344CB8AC3E}">
        <p14:creationId xmlns:p14="http://schemas.microsoft.com/office/powerpoint/2010/main" val="10095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771800" y="332656"/>
            <a:ext cx="2160240" cy="831765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3768" y="230739"/>
            <a:ext cx="2880320" cy="933682"/>
          </a:xfrm>
        </p:spPr>
        <p:txBody>
          <a:bodyPr/>
          <a:lstStyle/>
          <a:p>
            <a:r>
              <a:rPr lang="fr-FR" sz="5400" dirty="0" smtClean="0">
                <a:latin typeface="Candy Round BTN" panose="020F0704020102040306" pitchFamily="34" charset="0"/>
              </a:rPr>
              <a:t>Ardoise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18072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Candy Round BTN" panose="020F0704020102040306" pitchFamily="34" charset="0"/>
              </a:rPr>
              <a:t>Je vais donner des nombres. A chaque fois vous devez écrire que quoi il est multiple (par quoi il est divisible)</a:t>
            </a:r>
            <a:endParaRPr lang="fr-FR" dirty="0">
              <a:latin typeface="Candy Round BTN" panose="020F0704020102040306" pitchFamily="34" charset="0"/>
            </a:endParaRPr>
          </a:p>
        </p:txBody>
      </p:sp>
      <p:pic>
        <p:nvPicPr>
          <p:cNvPr id="5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214" y="332656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544" y="2420888"/>
            <a:ext cx="8229600" cy="711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latin typeface="Candy Round BTN" panose="020F0704020102040306" pitchFamily="34" charset="0"/>
              </a:rPr>
              <a:t>Exemple : 478 est multiple de ???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67544" y="4221088"/>
            <a:ext cx="8229600" cy="711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latin typeface="Candy Round BTN" panose="020F0704020102040306" pitchFamily="34" charset="0"/>
              </a:rPr>
              <a:t>Exemple : 80 est multiple de ???</a:t>
            </a:r>
            <a:endParaRPr lang="fr-FR" dirty="0">
              <a:latin typeface="Candy Round BTN" panose="020F0704020102040306" pitchFamily="34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72594" y="292494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478 est multiple de 2 car il se termine par un nombre pair : le 8 et que </a:t>
            </a:r>
            <a:r>
              <a:rPr lang="fr-FR" u="sng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239x2 = 479</a:t>
            </a:r>
            <a:endParaRPr lang="fr-FR" u="sng" dirty="0">
              <a:solidFill>
                <a:srgbClr val="00B050"/>
              </a:solidFill>
              <a:latin typeface="Candy Round BTN" panose="020F0704020102040306" pitchFamily="34" charset="0"/>
            </a:endParaRPr>
          </a:p>
        </p:txBody>
      </p:sp>
      <p:pic>
        <p:nvPicPr>
          <p:cNvPr id="9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15" y="3316301"/>
            <a:ext cx="153910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251520" y="472514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80 est multiple de 2 car il se termine par un nombre pair : le 0 et que </a:t>
            </a:r>
            <a:r>
              <a:rPr lang="fr-FR" u="sng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40 x 2 = 80</a:t>
            </a:r>
          </a:p>
          <a:p>
            <a:pPr marL="0" indent="0" algn="ctr">
              <a:buFont typeface="Arial" pitchFamily="34" charset="0"/>
              <a:buNone/>
            </a:pPr>
            <a:endParaRPr lang="fr-FR" dirty="0">
              <a:solidFill>
                <a:srgbClr val="00B050"/>
              </a:solidFill>
              <a:latin typeface="Candy Round BTN" panose="020F0704020102040306" pitchFamily="34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79512" y="5571015"/>
            <a:ext cx="8640960" cy="5222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80 est multiple de 10 car il se termine par 0 et </a:t>
            </a:r>
            <a:r>
              <a:rPr lang="fr-FR" u="sng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8 x 10=80</a:t>
            </a:r>
          </a:p>
          <a:p>
            <a:pPr marL="0" indent="0" algn="ctr">
              <a:buFont typeface="Arial" pitchFamily="34" charset="0"/>
              <a:buNone/>
            </a:pPr>
            <a:endParaRPr lang="fr-FR" dirty="0">
              <a:solidFill>
                <a:srgbClr val="00B050"/>
              </a:solidFill>
              <a:latin typeface="Candy Round BTN" panose="020F0704020102040306" pitchFamily="34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79512" y="6075071"/>
            <a:ext cx="8522682" cy="5222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80 est multiple de 5 car il se termine par 0 et </a:t>
            </a:r>
            <a:r>
              <a:rPr lang="fr-FR" u="sng" dirty="0" smtClean="0">
                <a:solidFill>
                  <a:srgbClr val="00B050"/>
                </a:solidFill>
                <a:latin typeface="Candy Round BTN" panose="020F0704020102040306" pitchFamily="34" charset="0"/>
              </a:rPr>
              <a:t>5 x 20 = 80</a:t>
            </a:r>
          </a:p>
          <a:p>
            <a:pPr marL="0" indent="0" algn="ctr">
              <a:buFont typeface="Arial" pitchFamily="34" charset="0"/>
              <a:buNone/>
            </a:pPr>
            <a:endParaRPr lang="fr-FR" dirty="0">
              <a:solidFill>
                <a:srgbClr val="00B050"/>
              </a:solidFill>
              <a:latin typeface="Candy Round BTN" panose="020F0704020102040306" pitchFamily="34" charset="0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899592" y="3429000"/>
            <a:ext cx="515710" cy="7116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sz="4800" dirty="0" smtClean="0">
                <a:latin typeface="Candy Round BTN" panose="020F0704020102040306" pitchFamily="34" charset="0"/>
              </a:rPr>
              <a:t>2</a:t>
            </a:r>
            <a:endParaRPr lang="fr-FR" sz="4800" dirty="0">
              <a:latin typeface="Candy Round BTN" panose="020F0704020102040306" pitchFamily="34" charset="0"/>
            </a:endParaRPr>
          </a:p>
        </p:txBody>
      </p:sp>
      <p:pic>
        <p:nvPicPr>
          <p:cNvPr id="14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17032"/>
            <a:ext cx="153910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Espace réservé du contenu 2"/>
          <p:cNvSpPr txBox="1">
            <a:spLocks/>
          </p:cNvSpPr>
          <p:nvPr/>
        </p:nvSpPr>
        <p:spPr>
          <a:xfrm>
            <a:off x="7452320" y="3941441"/>
            <a:ext cx="1296144" cy="7116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fr-FR" dirty="0" smtClean="0">
                <a:latin typeface="Candy Round BTN" panose="020F0704020102040306" pitchFamily="34" charset="0"/>
              </a:rPr>
              <a:t>2, 5, 10</a:t>
            </a:r>
            <a:endParaRPr lang="fr-FR" dirty="0">
              <a:latin typeface="Candy Round BTN" panose="020F0704020102040306" pitchFamily="34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2051720" y="3573016"/>
            <a:ext cx="504056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7020272" y="4324414"/>
            <a:ext cx="360040" cy="2525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67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10" grpId="0"/>
      <p:bldP spid="11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166" y="331143"/>
            <a:ext cx="8712968" cy="1143000"/>
          </a:xfrm>
        </p:spPr>
        <p:txBody>
          <a:bodyPr>
            <a:noAutofit/>
          </a:bodyPr>
          <a:lstStyle/>
          <a:p>
            <a:pPr algn="just"/>
            <a:r>
              <a:rPr lang="fr-FR" sz="2400" b="1" u="sng" dirty="0"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Exercice </a:t>
            </a:r>
            <a:r>
              <a:rPr lang="fr-FR" sz="2400" b="1" u="sng" dirty="0" smtClean="0"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1</a:t>
            </a:r>
            <a:r>
              <a:rPr lang="fr-FR" sz="2400" dirty="0" smtClean="0">
                <a:latin typeface="Candy Round BTN" panose="020F0704020102040306" pitchFamily="34" charset="0"/>
              </a:rPr>
              <a:t> </a:t>
            </a:r>
            <a:r>
              <a:rPr lang="fr-FR" sz="2400" dirty="0">
                <a:latin typeface="Candy Round BTN" panose="020F0704020102040306" pitchFamily="34" charset="0"/>
              </a:rPr>
              <a:t>: Entoure en rouge les multiples de 2, en vert les multiples de 10 et en bleu les multiples de 5 </a:t>
            </a:r>
            <a:r>
              <a:rPr lang="fr-FR" sz="2400" i="1" dirty="0">
                <a:solidFill>
                  <a:schemeClr val="bg1">
                    <a:lumMod val="50000"/>
                  </a:schemeClr>
                </a:solidFill>
                <a:latin typeface="Candy Round BTN" panose="020F0704020102040306" pitchFamily="34" charset="0"/>
              </a:rPr>
              <a:t>(attention, certains nombres peuvent être entourés de plusieurs couleurs et certains pas du tout.)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28193"/>
            <a:ext cx="8435280" cy="11087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dirty="0">
                <a:latin typeface="Comic Sans MS" panose="030F0702030302020204" pitchFamily="66" charset="0"/>
              </a:rPr>
              <a:t>22 – 54 – 105 – </a:t>
            </a:r>
            <a:r>
              <a:rPr lang="fr-FR" sz="2800" dirty="0" smtClean="0">
                <a:latin typeface="Comic Sans MS" panose="030F0702030302020204" pitchFamily="66" charset="0"/>
              </a:rPr>
              <a:t>33 – </a:t>
            </a:r>
            <a:r>
              <a:rPr lang="fr-FR" sz="2800" dirty="0">
                <a:latin typeface="Comic Sans MS" panose="030F0702030302020204" pitchFamily="66" charset="0"/>
              </a:rPr>
              <a:t>44 – 120 – 55 – 63 – 28  - 81 – 72 – 27 – 90 – </a:t>
            </a:r>
            <a:r>
              <a:rPr lang="fr-FR" sz="2800" dirty="0" smtClean="0">
                <a:latin typeface="Comic Sans MS" panose="030F0702030302020204" pitchFamily="66" charset="0"/>
              </a:rPr>
              <a:t>36 – </a:t>
            </a:r>
            <a:r>
              <a:rPr lang="fr-FR" sz="2800" dirty="0">
                <a:latin typeface="Comic Sans MS" panose="030F0702030302020204" pitchFamily="66" charset="0"/>
              </a:rPr>
              <a:t>41 – 39 – 130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79512" y="2420888"/>
            <a:ext cx="8712968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u="sng" dirty="0" smtClean="0"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Exercice 2</a:t>
            </a:r>
            <a:r>
              <a:rPr lang="fr-FR" sz="2400" dirty="0" smtClean="0">
                <a:latin typeface="Candy Round BTN" panose="020F0704020102040306" pitchFamily="34" charset="0"/>
              </a:rPr>
              <a:t> : Complète les multiplications suivantes</a:t>
            </a:r>
            <a:endParaRPr lang="fr-FR" sz="2400" i="1" dirty="0">
              <a:solidFill>
                <a:schemeClr val="bg1">
                  <a:lumMod val="50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0783" y="3212976"/>
            <a:ext cx="8712968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fr-FR" sz="2400" i="1" dirty="0">
              <a:solidFill>
                <a:schemeClr val="bg1">
                  <a:lumMod val="50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074" y="3000598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6 x 2 = …… </a:t>
            </a:r>
            <a:r>
              <a:rPr lang="fr-FR" dirty="0" smtClean="0">
                <a:latin typeface="Comic Sans MS" panose="030F0702030302020204" pitchFamily="66" charset="0"/>
              </a:rPr>
              <a:t>  </a:t>
            </a:r>
            <a:r>
              <a:rPr lang="fr-FR" dirty="0">
                <a:latin typeface="Comic Sans MS" panose="030F0702030302020204" pitchFamily="66" charset="0"/>
              </a:rPr>
              <a:t>/</a:t>
            </a:r>
            <a:r>
              <a:rPr lang="fr-FR" dirty="0" smtClean="0">
                <a:latin typeface="Comic Sans MS" panose="030F0702030302020204" pitchFamily="66" charset="0"/>
              </a:rPr>
              <a:t>  </a:t>
            </a:r>
            <a:r>
              <a:rPr lang="fr-FR" dirty="0">
                <a:latin typeface="Comic Sans MS" panose="030F0702030302020204" pitchFamily="66" charset="0"/>
              </a:rPr>
              <a:t>…… x 7 = </a:t>
            </a:r>
            <a:r>
              <a:rPr lang="fr-FR" dirty="0" smtClean="0">
                <a:latin typeface="Comic Sans MS" panose="030F0702030302020204" pitchFamily="66" charset="0"/>
              </a:rPr>
              <a:t>28  /  8 </a:t>
            </a:r>
            <a:r>
              <a:rPr lang="fr-FR" dirty="0">
                <a:latin typeface="Comic Sans MS" panose="030F0702030302020204" pitchFamily="66" charset="0"/>
              </a:rPr>
              <a:t>x …… = 40    /</a:t>
            </a:r>
            <a:r>
              <a:rPr lang="fr-FR" dirty="0" smtClean="0">
                <a:latin typeface="Comic Sans MS" panose="030F0702030302020204" pitchFamily="66" charset="0"/>
              </a:rPr>
              <a:t>   …… </a:t>
            </a:r>
            <a:r>
              <a:rPr lang="fr-FR" dirty="0">
                <a:latin typeface="Comic Sans MS" panose="030F0702030302020204" pitchFamily="66" charset="0"/>
              </a:rPr>
              <a:t>x 4 = 20  </a:t>
            </a:r>
            <a:r>
              <a:rPr lang="fr-FR" dirty="0" smtClean="0">
                <a:latin typeface="Comic Sans MS" panose="030F0702030302020204" pitchFamily="66" charset="0"/>
              </a:rPr>
              <a:t> </a:t>
            </a:r>
            <a:r>
              <a:rPr lang="fr-FR" dirty="0">
                <a:latin typeface="Comic Sans MS" panose="030F0702030302020204" pitchFamily="66" charset="0"/>
              </a:rPr>
              <a:t>/</a:t>
            </a:r>
            <a:r>
              <a:rPr lang="fr-FR" dirty="0" smtClean="0">
                <a:latin typeface="Comic Sans MS" panose="030F0702030302020204" pitchFamily="66" charset="0"/>
              </a:rPr>
              <a:t>    </a:t>
            </a:r>
            <a:r>
              <a:rPr lang="fr-FR" dirty="0">
                <a:latin typeface="Comic Sans MS" panose="030F0702030302020204" pitchFamily="66" charset="0"/>
              </a:rPr>
              <a:t>3 x 7 = ……       </a:t>
            </a:r>
            <a:r>
              <a:rPr lang="fr-FR" dirty="0" smtClean="0">
                <a:latin typeface="Comic Sans MS" panose="030F0702030302020204" pitchFamily="66" charset="0"/>
              </a:rPr>
              <a:t>3 </a:t>
            </a:r>
            <a:r>
              <a:rPr lang="fr-FR" dirty="0">
                <a:latin typeface="Comic Sans MS" panose="030F0702030302020204" pitchFamily="66" charset="0"/>
              </a:rPr>
              <a:t>x …… = </a:t>
            </a:r>
            <a:r>
              <a:rPr lang="fr-FR" dirty="0" smtClean="0">
                <a:latin typeface="Comic Sans MS" panose="030F0702030302020204" pitchFamily="66" charset="0"/>
              </a:rPr>
              <a:t>27  /   </a:t>
            </a:r>
            <a:r>
              <a:rPr lang="fr-FR" dirty="0">
                <a:latin typeface="Comic Sans MS" panose="030F0702030302020204" pitchFamily="66" charset="0"/>
              </a:rPr>
              <a:t>3 x …… = </a:t>
            </a:r>
            <a:r>
              <a:rPr lang="fr-FR" dirty="0" smtClean="0">
                <a:latin typeface="Comic Sans MS" panose="030F0702030302020204" pitchFamily="66" charset="0"/>
              </a:rPr>
              <a:t>15   </a:t>
            </a:r>
            <a:r>
              <a:rPr lang="fr-FR" dirty="0">
                <a:latin typeface="Comic Sans MS" panose="030F0702030302020204" pitchFamily="66" charset="0"/>
              </a:rPr>
              <a:t>/</a:t>
            </a:r>
            <a:r>
              <a:rPr lang="fr-FR" dirty="0" smtClean="0">
                <a:latin typeface="Comic Sans MS" panose="030F0702030302020204" pitchFamily="66" charset="0"/>
              </a:rPr>
              <a:t>   </a:t>
            </a:r>
            <a:r>
              <a:rPr lang="fr-FR" dirty="0">
                <a:latin typeface="Comic Sans MS" panose="030F0702030302020204" pitchFamily="66" charset="0"/>
              </a:rPr>
              <a:t>5 x 8 = </a:t>
            </a:r>
            <a:r>
              <a:rPr lang="fr-FR" dirty="0" smtClean="0">
                <a:latin typeface="Comic Sans MS" panose="030F0702030302020204" pitchFamily="66" charset="0"/>
              </a:rPr>
              <a:t>……    </a:t>
            </a:r>
            <a:r>
              <a:rPr lang="fr-FR" dirty="0">
                <a:latin typeface="Comic Sans MS" panose="030F0702030302020204" pitchFamily="66" charset="0"/>
              </a:rPr>
              <a:t>/</a:t>
            </a:r>
            <a:r>
              <a:rPr lang="fr-FR" dirty="0" smtClean="0">
                <a:latin typeface="Comic Sans MS" panose="030F0702030302020204" pitchFamily="66" charset="0"/>
              </a:rPr>
              <a:t>    </a:t>
            </a:r>
            <a:r>
              <a:rPr lang="fr-FR" dirty="0">
                <a:latin typeface="Comic Sans MS" panose="030F0702030302020204" pitchFamily="66" charset="0"/>
              </a:rPr>
              <a:t>…… x 4 = 12 </a:t>
            </a:r>
            <a:r>
              <a:rPr lang="fr-FR" dirty="0" smtClean="0">
                <a:latin typeface="Comic Sans MS" panose="030F0702030302020204" pitchFamily="66" charset="0"/>
              </a:rPr>
              <a:t>  </a:t>
            </a:r>
            <a:r>
              <a:rPr lang="fr-FR" dirty="0">
                <a:latin typeface="Comic Sans MS" panose="030F0702030302020204" pitchFamily="66" charset="0"/>
              </a:rPr>
              <a:t>/</a:t>
            </a:r>
            <a:r>
              <a:rPr lang="fr-FR" dirty="0" smtClean="0">
                <a:latin typeface="Comic Sans MS" panose="030F0702030302020204" pitchFamily="66" charset="0"/>
              </a:rPr>
              <a:t>   </a:t>
            </a:r>
            <a:r>
              <a:rPr lang="fr-FR" dirty="0">
                <a:latin typeface="Comic Sans MS" panose="030F0702030302020204" pitchFamily="66" charset="0"/>
              </a:rPr>
              <a:t>6 x …… = 54 </a:t>
            </a:r>
            <a:r>
              <a:rPr lang="fr-FR" dirty="0" smtClean="0">
                <a:latin typeface="Comic Sans MS" panose="030F0702030302020204" pitchFamily="66" charset="0"/>
              </a:rPr>
              <a:t>…… </a:t>
            </a:r>
            <a:r>
              <a:rPr lang="fr-FR" dirty="0">
                <a:latin typeface="Comic Sans MS" panose="030F0702030302020204" pitchFamily="66" charset="0"/>
              </a:rPr>
              <a:t>x 8 = </a:t>
            </a:r>
            <a:r>
              <a:rPr lang="fr-FR" dirty="0" smtClean="0">
                <a:latin typeface="Comic Sans MS" panose="030F0702030302020204" pitchFamily="66" charset="0"/>
              </a:rPr>
              <a:t>72  /   9 </a:t>
            </a:r>
            <a:r>
              <a:rPr lang="fr-FR" dirty="0">
                <a:latin typeface="Comic Sans MS" panose="030F0702030302020204" pitchFamily="66" charset="0"/>
              </a:rPr>
              <a:t>x 4 = ……   </a:t>
            </a:r>
            <a:r>
              <a:rPr lang="fr-FR" dirty="0" smtClean="0">
                <a:latin typeface="Comic Sans MS" panose="030F0702030302020204" pitchFamily="66" charset="0"/>
              </a:rPr>
              <a:t>/   </a:t>
            </a:r>
            <a:r>
              <a:rPr lang="fr-FR" dirty="0">
                <a:latin typeface="Comic Sans MS" panose="030F0702030302020204" pitchFamily="66" charset="0"/>
              </a:rPr>
              <a:t>5 x …… = 35   </a:t>
            </a:r>
            <a:r>
              <a:rPr lang="fr-FR" dirty="0" smtClean="0">
                <a:latin typeface="Comic Sans MS" panose="030F0702030302020204" pitchFamily="66" charset="0"/>
              </a:rPr>
              <a:t> </a:t>
            </a:r>
            <a:r>
              <a:rPr lang="fr-FR" dirty="0">
                <a:latin typeface="Comic Sans MS" panose="030F0702030302020204" pitchFamily="66" charset="0"/>
              </a:rPr>
              <a:t>/</a:t>
            </a:r>
            <a:r>
              <a:rPr lang="fr-FR" dirty="0" smtClean="0">
                <a:latin typeface="Comic Sans MS" panose="030F0702030302020204" pitchFamily="66" charset="0"/>
              </a:rPr>
              <a:t>   </a:t>
            </a:r>
            <a:r>
              <a:rPr lang="fr-FR" dirty="0">
                <a:latin typeface="Comic Sans MS" panose="030F0702030302020204" pitchFamily="66" charset="0"/>
              </a:rPr>
              <a:t>…… x 5 = 25 </a:t>
            </a:r>
            <a:r>
              <a:rPr lang="fr-FR" dirty="0" smtClean="0">
                <a:latin typeface="Comic Sans MS" panose="030F0702030302020204" pitchFamily="66" charset="0"/>
              </a:rPr>
              <a:t>  </a:t>
            </a:r>
            <a:r>
              <a:rPr lang="fr-FR" dirty="0">
                <a:latin typeface="Comic Sans MS" panose="030F0702030302020204" pitchFamily="66" charset="0"/>
              </a:rPr>
              <a:t>/</a:t>
            </a:r>
            <a:r>
              <a:rPr lang="fr-FR" dirty="0" smtClean="0">
                <a:latin typeface="Comic Sans MS" panose="030F0702030302020204" pitchFamily="66" charset="0"/>
              </a:rPr>
              <a:t>   </a:t>
            </a:r>
            <a:r>
              <a:rPr lang="fr-FR" dirty="0">
                <a:latin typeface="Comic Sans MS" panose="030F0702030302020204" pitchFamily="66" charset="0"/>
              </a:rPr>
              <a:t>9 x …… = </a:t>
            </a:r>
            <a:r>
              <a:rPr lang="fr-FR" dirty="0" smtClean="0">
                <a:latin typeface="Comic Sans MS" panose="030F0702030302020204" pitchFamily="66" charset="0"/>
              </a:rPr>
              <a:t>81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79512" y="3839440"/>
            <a:ext cx="8712968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u="sng" dirty="0" smtClean="0"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Exercice 3</a:t>
            </a:r>
            <a:r>
              <a:rPr lang="fr-FR" sz="2400" dirty="0" smtClean="0">
                <a:latin typeface="Candy Round BTN" panose="020F0704020102040306" pitchFamily="34" charset="0"/>
              </a:rPr>
              <a:t> : Dans les nombres suivants entoure les multiples de 3</a:t>
            </a:r>
            <a:endParaRPr lang="fr-FR" sz="2400" i="1" dirty="0">
              <a:solidFill>
                <a:schemeClr val="bg1">
                  <a:lumMod val="50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1124" y="436510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 </a:t>
            </a:r>
            <a:r>
              <a:rPr lang="fr-FR" sz="2800" dirty="0" smtClean="0">
                <a:latin typeface="Comic Sans MS" panose="030F0702030302020204" pitchFamily="66" charset="0"/>
              </a:rPr>
              <a:t>12 </a:t>
            </a:r>
            <a:r>
              <a:rPr lang="fr-FR" sz="2800" dirty="0">
                <a:latin typeface="Comic Sans MS" panose="030F0702030302020204" pitchFamily="66" charset="0"/>
              </a:rPr>
              <a:t>– 15 – 17 – 32 – 45 – 33 – 48 – 2 – 4 – 6 – 8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9512" y="5345921"/>
            <a:ext cx="88290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 </a:t>
            </a:r>
            <a:r>
              <a:rPr lang="fr-FR" sz="2000" dirty="0" smtClean="0">
                <a:latin typeface="Comic Sans MS" panose="030F0702030302020204" pitchFamily="66" charset="0"/>
              </a:rPr>
              <a:t>20 </a:t>
            </a:r>
            <a:r>
              <a:rPr lang="fr-FR" sz="2000" dirty="0">
                <a:latin typeface="Comic Sans MS" panose="030F0702030302020204" pitchFamily="66" charset="0"/>
              </a:rPr>
              <a:t>est multiple 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……………</a:t>
            </a:r>
            <a:endParaRPr lang="fr-FR" sz="2000" dirty="0">
              <a:latin typeface="Comic Sans MS" panose="030F0702030302020204" pitchFamily="66" charset="0"/>
            </a:endParaRPr>
          </a:p>
          <a:p>
            <a:r>
              <a:rPr lang="fr-FR" sz="2000" dirty="0">
                <a:latin typeface="Comic Sans MS" panose="030F0702030302020204" pitchFamily="66" charset="0"/>
              </a:rPr>
              <a:t>16 est multiple de </a:t>
            </a:r>
            <a:r>
              <a:rPr lang="fr-FR" sz="2000" dirty="0" smtClean="0">
                <a:latin typeface="Comic Sans MS" panose="030F0702030302020204" pitchFamily="66" charset="0"/>
              </a:rPr>
              <a:t>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……………</a:t>
            </a:r>
            <a:endParaRPr lang="fr-FR" sz="2000" dirty="0">
              <a:latin typeface="Comic Sans MS" panose="030F0702030302020204" pitchFamily="66" charset="0"/>
            </a:endParaRPr>
          </a:p>
          <a:p>
            <a:r>
              <a:rPr lang="fr-FR" sz="2000" dirty="0">
                <a:latin typeface="Comic Sans MS" panose="030F0702030302020204" pitchFamily="66" charset="0"/>
              </a:rPr>
              <a:t>30 est multiple 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………, </a:t>
            </a:r>
            <a:r>
              <a:rPr lang="fr-FR" sz="2000" dirty="0">
                <a:latin typeface="Comic Sans MS" panose="030F0702030302020204" pitchFamily="66" charset="0"/>
              </a:rPr>
              <a:t>de </a:t>
            </a:r>
            <a:r>
              <a:rPr lang="fr-FR" sz="2000" dirty="0" smtClean="0">
                <a:latin typeface="Comic Sans MS" panose="030F0702030302020204" pitchFamily="66" charset="0"/>
              </a:rPr>
              <a:t>……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10783" y="4917361"/>
            <a:ext cx="8712968" cy="5278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2400" b="1" u="sng" dirty="0" smtClean="0"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Exercice 4</a:t>
            </a:r>
            <a:r>
              <a:rPr lang="fr-FR" sz="2400" dirty="0" smtClean="0">
                <a:latin typeface="Candy Round BTN" panose="020F0704020102040306" pitchFamily="34" charset="0"/>
              </a:rPr>
              <a:t> </a:t>
            </a:r>
            <a:r>
              <a:rPr lang="fr-FR" sz="2400" dirty="0">
                <a:latin typeface="Candy Round BTN" panose="020F0704020102040306" pitchFamily="34" charset="0"/>
              </a:rPr>
              <a:t>: Réponds aux questions et trouve tous les multiples d’un nombre</a:t>
            </a:r>
          </a:p>
        </p:txBody>
      </p:sp>
      <p:sp>
        <p:nvSpPr>
          <p:cNvPr id="12" name="Ellipse 11"/>
          <p:cNvSpPr/>
          <p:nvPr/>
        </p:nvSpPr>
        <p:spPr>
          <a:xfrm>
            <a:off x="395536" y="1556792"/>
            <a:ext cx="5604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1187624" y="1548133"/>
            <a:ext cx="5604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3779912" y="1474143"/>
            <a:ext cx="5604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594042" y="1522383"/>
            <a:ext cx="698037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835696" y="1942357"/>
            <a:ext cx="5604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7164288" y="1484784"/>
            <a:ext cx="5604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419872" y="1942244"/>
            <a:ext cx="5604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645424" y="1978199"/>
            <a:ext cx="73488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255758" y="1978199"/>
            <a:ext cx="56047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3347864" y="1961220"/>
            <a:ext cx="712286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6588224" y="1945132"/>
            <a:ext cx="856302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531092" y="1522383"/>
            <a:ext cx="832996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1979712" y="1503041"/>
            <a:ext cx="792088" cy="50405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5508104" y="1522383"/>
            <a:ext cx="648072" cy="50405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6516216" y="1988840"/>
            <a:ext cx="1080120" cy="50405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420190" y="1522383"/>
            <a:ext cx="1015906" cy="50405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3268062" y="1961220"/>
            <a:ext cx="871890" cy="50405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483132" y="4353969"/>
            <a:ext cx="488468" cy="50405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259632" y="4388282"/>
            <a:ext cx="488468" cy="50405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3571682" y="4365104"/>
            <a:ext cx="488468" cy="50405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5191862" y="4365104"/>
            <a:ext cx="488468" cy="50405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7108797" y="4374686"/>
            <a:ext cx="341020" cy="50405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1067251" y="287981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12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1892212" y="2852936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4</a:t>
            </a: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2418555" y="314096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5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755576" y="314096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9</a:t>
            </a: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7956376" y="287981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21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5339469" y="2852936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5</a:t>
            </a: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3906180" y="2852936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5</a:t>
            </a:r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4594042" y="314096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40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2797264" y="34290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36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293941" y="34290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9</a:t>
            </a:r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7685112" y="314096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9</a:t>
            </a:r>
          </a:p>
        </p:txBody>
      </p:sp>
      <p:sp>
        <p:nvSpPr>
          <p:cNvPr id="46" name="Titre 1"/>
          <p:cNvSpPr txBox="1">
            <a:spLocks/>
          </p:cNvSpPr>
          <p:nvPr/>
        </p:nvSpPr>
        <p:spPr>
          <a:xfrm>
            <a:off x="5508104" y="314096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3</a:t>
            </a: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4048106" y="34290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7</a:t>
            </a: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7710804" y="34290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9</a:t>
            </a:r>
          </a:p>
        </p:txBody>
      </p:sp>
      <p:sp>
        <p:nvSpPr>
          <p:cNvPr id="49" name="Titre 1"/>
          <p:cNvSpPr txBox="1">
            <a:spLocks/>
          </p:cNvSpPr>
          <p:nvPr/>
        </p:nvSpPr>
        <p:spPr>
          <a:xfrm>
            <a:off x="5494880" y="34290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5</a:t>
            </a:r>
          </a:p>
        </p:txBody>
      </p:sp>
      <p:sp>
        <p:nvSpPr>
          <p:cNvPr id="50" name="Titre 1"/>
          <p:cNvSpPr txBox="1">
            <a:spLocks/>
          </p:cNvSpPr>
          <p:nvPr/>
        </p:nvSpPr>
        <p:spPr>
          <a:xfrm>
            <a:off x="3337910" y="551723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8</a:t>
            </a:r>
          </a:p>
        </p:txBody>
      </p:sp>
      <p:sp>
        <p:nvSpPr>
          <p:cNvPr id="51" name="Titre 1"/>
          <p:cNvSpPr txBox="1">
            <a:spLocks/>
          </p:cNvSpPr>
          <p:nvPr/>
        </p:nvSpPr>
        <p:spPr>
          <a:xfrm>
            <a:off x="2376264" y="551723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4</a:t>
            </a:r>
          </a:p>
        </p:txBody>
      </p:sp>
      <p:sp>
        <p:nvSpPr>
          <p:cNvPr id="52" name="Titre 1"/>
          <p:cNvSpPr txBox="1">
            <a:spLocks/>
          </p:cNvSpPr>
          <p:nvPr/>
        </p:nvSpPr>
        <p:spPr>
          <a:xfrm>
            <a:off x="5796136" y="525048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5</a:t>
            </a:r>
          </a:p>
        </p:txBody>
      </p:sp>
      <p:sp>
        <p:nvSpPr>
          <p:cNvPr id="53" name="Titre 1"/>
          <p:cNvSpPr txBox="1">
            <a:spLocks/>
          </p:cNvSpPr>
          <p:nvPr/>
        </p:nvSpPr>
        <p:spPr>
          <a:xfrm>
            <a:off x="4644008" y="52292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4</a:t>
            </a:r>
          </a:p>
        </p:txBody>
      </p:sp>
      <p:sp>
        <p:nvSpPr>
          <p:cNvPr id="54" name="Titre 1"/>
          <p:cNvSpPr txBox="1">
            <a:spLocks/>
          </p:cNvSpPr>
          <p:nvPr/>
        </p:nvSpPr>
        <p:spPr>
          <a:xfrm>
            <a:off x="3635896" y="52292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2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5" name="Titre 1"/>
          <p:cNvSpPr txBox="1">
            <a:spLocks/>
          </p:cNvSpPr>
          <p:nvPr/>
        </p:nvSpPr>
        <p:spPr>
          <a:xfrm>
            <a:off x="2581891" y="5229200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10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6" name="Titre 1"/>
          <p:cNvSpPr txBox="1">
            <a:spLocks/>
          </p:cNvSpPr>
          <p:nvPr/>
        </p:nvSpPr>
        <p:spPr>
          <a:xfrm>
            <a:off x="3566797" y="587727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2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4536504" y="587727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10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8" name="Titre 1"/>
          <p:cNvSpPr txBox="1">
            <a:spLocks/>
          </p:cNvSpPr>
          <p:nvPr/>
        </p:nvSpPr>
        <p:spPr>
          <a:xfrm>
            <a:off x="4538849" y="551723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2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5598368" y="585752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3</a:t>
            </a:r>
          </a:p>
        </p:txBody>
      </p:sp>
      <p:sp>
        <p:nvSpPr>
          <p:cNvPr id="60" name="Titre 1"/>
          <p:cNvSpPr txBox="1">
            <a:spLocks/>
          </p:cNvSpPr>
          <p:nvPr/>
        </p:nvSpPr>
        <p:spPr>
          <a:xfrm>
            <a:off x="6588224" y="585752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5</a:t>
            </a:r>
          </a:p>
        </p:txBody>
      </p:sp>
      <p:sp>
        <p:nvSpPr>
          <p:cNvPr id="61" name="Titre 1"/>
          <p:cNvSpPr txBox="1">
            <a:spLocks/>
          </p:cNvSpPr>
          <p:nvPr/>
        </p:nvSpPr>
        <p:spPr>
          <a:xfrm>
            <a:off x="7596336" y="5857528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6</a:t>
            </a:r>
          </a:p>
        </p:txBody>
      </p:sp>
      <p:sp>
        <p:nvSpPr>
          <p:cNvPr id="62" name="Titre 1"/>
          <p:cNvSpPr txBox="1">
            <a:spLocks/>
          </p:cNvSpPr>
          <p:nvPr/>
        </p:nvSpPr>
        <p:spPr>
          <a:xfrm>
            <a:off x="2483768" y="5877272"/>
            <a:ext cx="4675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15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90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2599" y="620688"/>
            <a:ext cx="8424936" cy="1224136"/>
          </a:xfrm>
        </p:spPr>
        <p:txBody>
          <a:bodyPr>
            <a:normAutofit fontScale="90000"/>
          </a:bodyPr>
          <a:lstStyle/>
          <a:p>
            <a:pPr algn="just"/>
            <a:r>
              <a:rPr lang="fr-FR" sz="3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Exercice bonus </a:t>
            </a:r>
            <a:r>
              <a:rPr lang="fr-FR" sz="3100" dirty="0">
                <a:latin typeface="Comic Sans MS" panose="030F0702030302020204" pitchFamily="66" charset="0"/>
              </a:rPr>
              <a:t>: Trouve le nombre qui permet d’approcher au plus près du résultat sans le dépasser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2028460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Ex : 30 &gt; 4 x 7     28 donc ça ne dépasse pas 30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320" y="3212976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andy Round BTN" panose="020F0704020102040306" pitchFamily="34" charset="0"/>
              </a:rPr>
              <a:t>20 &gt; 6 x …… 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20 &gt; 3 x …… 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  </a:t>
            </a:r>
            <a:r>
              <a:rPr lang="fr-FR" sz="2000" dirty="0" smtClean="0">
                <a:latin typeface="Candy Round BTN" panose="020F0704020102040306" pitchFamily="34" charset="0"/>
              </a:rPr>
              <a:t> </a:t>
            </a:r>
            <a:r>
              <a:rPr lang="fr-FR" sz="2000" dirty="0">
                <a:latin typeface="Candy Round BTN" panose="020F0704020102040306" pitchFamily="34" charset="0"/>
              </a:rPr>
              <a:t>20 &gt; …… x 7 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19 &gt; 5 x ……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  </a:t>
            </a:r>
            <a:r>
              <a:rPr lang="fr-FR" sz="2000" dirty="0" smtClean="0">
                <a:latin typeface="Candy Round BTN" panose="020F0704020102040306" pitchFamily="34" charset="0"/>
              </a:rPr>
              <a:t> </a:t>
            </a:r>
            <a:r>
              <a:rPr lang="fr-FR" sz="2000" dirty="0">
                <a:latin typeface="Candy Round BTN" panose="020F0704020102040306" pitchFamily="34" charset="0"/>
              </a:rPr>
              <a:t>19 &gt; …… x 9      </a:t>
            </a:r>
            <a:r>
              <a:rPr lang="fr-FR" sz="2000" dirty="0" smtClean="0">
                <a:latin typeface="Candy Round BTN" panose="020F0704020102040306" pitchFamily="34" charset="0"/>
              </a:rPr>
              <a:t> </a:t>
            </a:r>
            <a:endParaRPr lang="fr-FR" sz="2000" dirty="0">
              <a:latin typeface="Candy Round BTN" panose="020F0704020102040306" pitchFamily="34" charset="0"/>
            </a:endParaRPr>
          </a:p>
          <a:p>
            <a:r>
              <a:rPr lang="fr-FR" sz="2000" dirty="0">
                <a:latin typeface="Candy Round BTN" panose="020F0704020102040306" pitchFamily="34" charset="0"/>
              </a:rPr>
              <a:t>19 &gt; 6 x …… </a:t>
            </a:r>
            <a:r>
              <a:rPr lang="fr-FR" sz="2000" dirty="0" smtClean="0">
                <a:latin typeface="Candy Round BTN" panose="020F0704020102040306" pitchFamily="34" charset="0"/>
              </a:rPr>
              <a:t>  -    </a:t>
            </a:r>
            <a:r>
              <a:rPr lang="fr-FR" sz="2000" dirty="0">
                <a:latin typeface="Candy Round BTN" panose="020F0704020102040306" pitchFamily="34" charset="0"/>
              </a:rPr>
              <a:t>23 &gt; 4 x …… </a:t>
            </a:r>
            <a:r>
              <a:rPr lang="fr-FR" sz="2000" dirty="0" smtClean="0">
                <a:latin typeface="Candy Round BTN" panose="020F0704020102040306" pitchFamily="34" charset="0"/>
              </a:rPr>
              <a:t>    </a:t>
            </a:r>
            <a:r>
              <a:rPr lang="fr-FR" sz="2000" dirty="0">
                <a:latin typeface="Candy Round BTN" panose="020F0704020102040306" pitchFamily="34" charset="0"/>
              </a:rPr>
              <a:t>-    </a:t>
            </a:r>
            <a:r>
              <a:rPr lang="fr-FR" sz="2000" dirty="0" smtClean="0">
                <a:latin typeface="Candy Round BTN" panose="020F0704020102040306" pitchFamily="34" charset="0"/>
              </a:rPr>
              <a:t> </a:t>
            </a:r>
            <a:r>
              <a:rPr lang="fr-FR" sz="2000" dirty="0">
                <a:latin typeface="Candy Round BTN" panose="020F0704020102040306" pitchFamily="34" charset="0"/>
              </a:rPr>
              <a:t>50 &gt; 9 x ……  </a:t>
            </a:r>
            <a:r>
              <a:rPr lang="fr-FR" sz="2000" dirty="0" smtClean="0">
                <a:latin typeface="Candy Round BTN" panose="020F0704020102040306" pitchFamily="34" charset="0"/>
              </a:rPr>
              <a:t>   </a:t>
            </a:r>
            <a:r>
              <a:rPr lang="fr-FR" sz="2000" dirty="0">
                <a:latin typeface="Candy Round BTN" panose="020F0704020102040306" pitchFamily="34" charset="0"/>
              </a:rPr>
              <a:t>-     23 &gt; …… x 8   </a:t>
            </a:r>
            <a:r>
              <a:rPr lang="fr-FR" sz="2000" dirty="0" smtClean="0">
                <a:latin typeface="Candy Round BTN" panose="020F0704020102040306" pitchFamily="34" charset="0"/>
              </a:rPr>
              <a:t> </a:t>
            </a:r>
            <a:r>
              <a:rPr lang="fr-FR" sz="2000" dirty="0">
                <a:latin typeface="Candy Round BTN" panose="020F0704020102040306" pitchFamily="34" charset="0"/>
              </a:rPr>
              <a:t>-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17 &gt; 8 x …… </a:t>
            </a:r>
            <a:r>
              <a:rPr lang="fr-FR" sz="2000" dirty="0" smtClean="0">
                <a:latin typeface="Candy Round BTN" panose="020F0704020102040306" pitchFamily="34" charset="0"/>
              </a:rPr>
              <a:t>    </a:t>
            </a:r>
            <a:endParaRPr lang="fr-FR" sz="2000" dirty="0">
              <a:latin typeface="Candy Round BTN" panose="020F0704020102040306" pitchFamily="34" charset="0"/>
            </a:endParaRPr>
          </a:p>
          <a:p>
            <a:r>
              <a:rPr lang="fr-FR" sz="2000" dirty="0">
                <a:latin typeface="Candy Round BTN" panose="020F0704020102040306" pitchFamily="34" charset="0"/>
              </a:rPr>
              <a:t>22 &gt; …… x 5 </a:t>
            </a:r>
            <a:r>
              <a:rPr lang="fr-FR" sz="2000" dirty="0" smtClean="0">
                <a:latin typeface="Candy Round BTN" panose="020F0704020102040306" pitchFamily="34" charset="0"/>
              </a:rPr>
              <a:t>  -   </a:t>
            </a:r>
            <a:r>
              <a:rPr lang="fr-FR" sz="2000" dirty="0">
                <a:latin typeface="Candy Round BTN" panose="020F0704020102040306" pitchFamily="34" charset="0"/>
              </a:rPr>
              <a:t>29 &gt; 7 x ……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</a:t>
            </a:r>
            <a:r>
              <a:rPr lang="fr-FR" sz="2000" dirty="0" smtClean="0">
                <a:latin typeface="Candy Round BTN" panose="020F0704020102040306" pitchFamily="34" charset="0"/>
              </a:rPr>
              <a:t>    </a:t>
            </a:r>
            <a:r>
              <a:rPr lang="fr-FR" sz="2000" dirty="0">
                <a:latin typeface="Candy Round BTN" panose="020F0704020102040306" pitchFamily="34" charset="0"/>
              </a:rPr>
              <a:t>27 &gt; 5 x ……  </a:t>
            </a:r>
            <a:r>
              <a:rPr lang="fr-FR" sz="2000" dirty="0" smtClean="0">
                <a:latin typeface="Candy Round BTN" panose="020F0704020102040306" pitchFamily="34" charset="0"/>
              </a:rPr>
              <a:t>   </a:t>
            </a:r>
            <a:r>
              <a:rPr lang="fr-FR" sz="2000" dirty="0">
                <a:latin typeface="Candy Round BTN" panose="020F0704020102040306" pitchFamily="34" charset="0"/>
              </a:rPr>
              <a:t>-  </a:t>
            </a:r>
            <a:r>
              <a:rPr lang="fr-FR" sz="2000" dirty="0" smtClean="0">
                <a:latin typeface="Candy Round BTN" panose="020F0704020102040306" pitchFamily="34" charset="0"/>
              </a:rPr>
              <a:t> </a:t>
            </a:r>
            <a:r>
              <a:rPr lang="fr-FR" sz="2000" dirty="0">
                <a:latin typeface="Candy Round BTN" panose="020F0704020102040306" pitchFamily="34" charset="0"/>
              </a:rPr>
              <a:t>38 &gt; 9 x …… 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  </a:t>
            </a:r>
            <a:r>
              <a:rPr lang="fr-FR" sz="2000" dirty="0" smtClean="0">
                <a:latin typeface="Candy Round BTN" panose="020F0704020102040306" pitchFamily="34" charset="0"/>
              </a:rPr>
              <a:t>   </a:t>
            </a:r>
            <a:r>
              <a:rPr lang="fr-FR" sz="2000" dirty="0">
                <a:latin typeface="Candy Round BTN" panose="020F0704020102040306" pitchFamily="34" charset="0"/>
              </a:rPr>
              <a:t>33 &gt; …… x 4  </a:t>
            </a:r>
          </a:p>
          <a:p>
            <a:r>
              <a:rPr lang="fr-FR" sz="2000" dirty="0">
                <a:latin typeface="Candy Round BTN" panose="020F0704020102040306" pitchFamily="34" charset="0"/>
              </a:rPr>
              <a:t>60 &gt; 8 x …… 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50 &gt; …… x 7    </a:t>
            </a:r>
            <a:r>
              <a:rPr lang="fr-FR" sz="2000" dirty="0" smtClean="0">
                <a:latin typeface="Candy Round BTN" panose="020F0704020102040306" pitchFamily="34" charset="0"/>
              </a:rPr>
              <a:t>-    </a:t>
            </a:r>
            <a:r>
              <a:rPr lang="fr-FR" sz="2000" dirty="0">
                <a:latin typeface="Candy Round BTN" panose="020F0704020102040306" pitchFamily="34" charset="0"/>
              </a:rPr>
              <a:t>72 &gt; 7 x ……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  </a:t>
            </a:r>
            <a:r>
              <a:rPr lang="fr-FR" sz="2000" dirty="0" smtClean="0">
                <a:latin typeface="Candy Round BTN" panose="020F0704020102040306" pitchFamily="34" charset="0"/>
              </a:rPr>
              <a:t> </a:t>
            </a:r>
            <a:r>
              <a:rPr lang="fr-FR" sz="2000" dirty="0">
                <a:latin typeface="Candy Round BTN" panose="020F0704020102040306" pitchFamily="34" charset="0"/>
              </a:rPr>
              <a:t>80 &gt; 9 x ……   </a:t>
            </a:r>
            <a:r>
              <a:rPr lang="fr-FR" sz="2000" dirty="0" smtClean="0">
                <a:latin typeface="Candy Round BTN" panose="020F0704020102040306" pitchFamily="34" charset="0"/>
              </a:rPr>
              <a:t>  </a:t>
            </a:r>
            <a:r>
              <a:rPr lang="fr-FR" sz="2000" dirty="0">
                <a:latin typeface="Candy Round BTN" panose="020F0704020102040306" pitchFamily="34" charset="0"/>
              </a:rPr>
              <a:t>- </a:t>
            </a:r>
            <a:r>
              <a:rPr lang="fr-FR" sz="2000" dirty="0" smtClean="0">
                <a:latin typeface="Candy Round BTN" panose="020F0704020102040306" pitchFamily="34" charset="0"/>
              </a:rPr>
              <a:t>   </a:t>
            </a:r>
            <a:r>
              <a:rPr lang="fr-FR" sz="2000" dirty="0">
                <a:latin typeface="Candy Round BTN" panose="020F0704020102040306" pitchFamily="34" charset="0"/>
              </a:rPr>
              <a:t>65 &gt; 7 x …… 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699792" y="6237312"/>
            <a:ext cx="3297948" cy="4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effectLst/>
                <a:latin typeface="CANDY INC." pitchFamily="50" charset="0"/>
                <a:ea typeface="Calibri"/>
                <a:cs typeface="Times New Roman"/>
              </a:rPr>
              <a:t>http://j-ai-reve-que.eklablog.fr/</a:t>
            </a:r>
          </a:p>
        </p:txBody>
      </p:sp>
    </p:spTree>
    <p:extLst>
      <p:ext uri="{BB962C8B-B14F-4D97-AF65-F5344CB8AC3E}">
        <p14:creationId xmlns:p14="http://schemas.microsoft.com/office/powerpoint/2010/main" val="217320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4048" y="44624"/>
            <a:ext cx="4042792" cy="634082"/>
          </a:xfrm>
        </p:spPr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bg1">
                    <a:lumMod val="50000"/>
                  </a:schemeClr>
                </a:solidFill>
                <a:latin typeface="Candy Round BTN" panose="020F0704020102040306" pitchFamily="34" charset="0"/>
              </a:rPr>
              <a:t>A faire sur le cahier du jour</a:t>
            </a:r>
            <a:endParaRPr lang="fr-FR" sz="3200" dirty="0">
              <a:solidFill>
                <a:schemeClr val="bg1">
                  <a:lumMod val="50000"/>
                </a:schemeClr>
              </a:solidFill>
              <a:latin typeface="Candy Round BTN" panose="020F0704020102040306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3728" y="1196752"/>
            <a:ext cx="5472608" cy="604664"/>
          </a:xfrm>
        </p:spPr>
        <p:txBody>
          <a:bodyPr/>
          <a:lstStyle/>
          <a:p>
            <a:pPr marL="0" indent="0" algn="ctr">
              <a:buNone/>
            </a:pPr>
            <a:r>
              <a:rPr lang="fr-FR" u="sng" dirty="0" smtClean="0">
                <a:uFill>
                  <a:solidFill>
                    <a:srgbClr val="FF0000"/>
                  </a:solidFill>
                </a:uFill>
                <a:latin typeface="Comic Sans MS" panose="030F0702030302020204" pitchFamily="66" charset="0"/>
              </a:rPr>
              <a:t>Les multiples et diviseurs</a:t>
            </a:r>
            <a:endParaRPr lang="fr-FR" u="sng" dirty="0">
              <a:uFill>
                <a:solidFill>
                  <a:srgbClr val="FF0000"/>
                </a:solidFill>
              </a:uFill>
              <a:latin typeface="Comic Sans MS" panose="030F0702030302020204" pitchFamily="66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79512" y="548680"/>
            <a:ext cx="404279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u="sng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0000"/>
                  </a:solidFill>
                </a:uFill>
                <a:latin typeface="Candy Round BTN" panose="020F0704020102040306" pitchFamily="34" charset="0"/>
              </a:rPr>
              <a:t>Date: …………………………………………………</a:t>
            </a:r>
            <a:endParaRPr lang="fr-FR" sz="3200" b="1" u="sng" dirty="0">
              <a:solidFill>
                <a:schemeClr val="bg1">
                  <a:lumMod val="50000"/>
                </a:schemeClr>
              </a:solidFill>
              <a:uFill>
                <a:solidFill>
                  <a:srgbClr val="FF0000"/>
                </a:solidFill>
              </a:uFill>
              <a:latin typeface="Candy Round BTN" panose="020F0704020102040306" pitchFamily="34" charset="0"/>
            </a:endParaRPr>
          </a:p>
        </p:txBody>
      </p:sp>
      <p:pic>
        <p:nvPicPr>
          <p:cNvPr id="8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46" y="1470906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395536" y="1033976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95536" y="1700808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11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57" y="1470905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79245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70699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7544" y="2124488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>
                <a:latin typeface="Comic Sans MS" panose="030F0702030302020204" pitchFamily="66" charset="0"/>
              </a:rPr>
              <a:t>Entoure ces </a:t>
            </a:r>
            <a:r>
              <a:rPr lang="fr-FR" sz="2000" dirty="0">
                <a:latin typeface="Comic Sans MS" panose="030F0702030302020204" pitchFamily="66" charset="0"/>
              </a:rPr>
              <a:t>nombres </a:t>
            </a:r>
            <a:r>
              <a:rPr lang="fr-FR" sz="2000" dirty="0" smtClean="0">
                <a:latin typeface="Comic Sans MS" panose="030F0702030302020204" pitchFamily="66" charset="0"/>
              </a:rPr>
              <a:t> en bleu si il sont multiples 5, en vert les multiples de 10 et en rouge les multiples de 2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7544" y="299695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latin typeface="Comic Sans MS" panose="030F0702030302020204" pitchFamily="66" charset="0"/>
              </a:rPr>
              <a:t>45</a:t>
            </a:r>
            <a:r>
              <a:rPr lang="fr-FR" sz="3600" dirty="0">
                <a:latin typeface="Comic Sans MS" panose="030F0702030302020204" pitchFamily="66" charset="0"/>
              </a:rPr>
              <a:t> </a:t>
            </a:r>
            <a:r>
              <a:rPr lang="fr-FR" sz="3600" dirty="0" smtClean="0">
                <a:latin typeface="Comic Sans MS" panose="030F0702030302020204" pitchFamily="66" charset="0"/>
              </a:rPr>
              <a:t> /  55  /  154  /  854  /  </a:t>
            </a:r>
            <a:r>
              <a:rPr lang="fr-FR" sz="3600" dirty="0">
                <a:latin typeface="Comic Sans MS" panose="030F0702030302020204" pitchFamily="66" charset="0"/>
              </a:rPr>
              <a:t>5 </a:t>
            </a:r>
            <a:r>
              <a:rPr lang="fr-FR" sz="3600" dirty="0" smtClean="0">
                <a:latin typeface="Comic Sans MS" panose="030F0702030302020204" pitchFamily="66" charset="0"/>
              </a:rPr>
              <a:t>879 </a:t>
            </a:r>
            <a:r>
              <a:rPr lang="fr-FR" sz="3600" dirty="0">
                <a:latin typeface="Comic Sans MS" panose="030F0702030302020204" pitchFamily="66" charset="0"/>
              </a:rPr>
              <a:t>74 </a:t>
            </a:r>
            <a:r>
              <a:rPr lang="fr-FR" sz="3600" dirty="0" smtClean="0">
                <a:latin typeface="Comic Sans MS" panose="030F0702030302020204" pitchFamily="66" charset="0"/>
              </a:rPr>
              <a:t>230  /  47</a:t>
            </a:r>
            <a:r>
              <a:rPr lang="fr-FR" sz="3600" dirty="0">
                <a:latin typeface="Comic Sans MS" panose="030F0702030302020204" pitchFamily="66" charset="0"/>
              </a:rPr>
              <a:t> </a:t>
            </a:r>
            <a:r>
              <a:rPr lang="fr-FR" sz="3600" dirty="0" smtClean="0">
                <a:latin typeface="Comic Sans MS" panose="030F0702030302020204" pitchFamily="66" charset="0"/>
              </a:rPr>
              <a:t>757  /   </a:t>
            </a:r>
            <a:r>
              <a:rPr lang="fr-FR" sz="3600" dirty="0">
                <a:latin typeface="Comic Sans MS" panose="030F0702030302020204" pitchFamily="66" charset="0"/>
              </a:rPr>
              <a:t>50 200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7442" y="4653136"/>
            <a:ext cx="781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000" i="1" dirty="0">
                <a:solidFill>
                  <a:schemeClr val="bg1">
                    <a:lumMod val="50000"/>
                  </a:schemeClr>
                </a:solidFill>
                <a:latin typeface="Candy Round BTN" panose="020F0704020102040306" pitchFamily="34" charset="0"/>
              </a:rPr>
              <a:t>(attention, certains nombres peuvent être entourés de plusieurs couleurs et certains pas du tout.)</a:t>
            </a:r>
            <a:endParaRPr lang="fr-FR" sz="4000" dirty="0"/>
          </a:p>
        </p:txBody>
      </p:sp>
      <p:pic>
        <p:nvPicPr>
          <p:cNvPr id="17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503443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Ellipse 15"/>
          <p:cNvSpPr/>
          <p:nvPr/>
        </p:nvSpPr>
        <p:spPr>
          <a:xfrm>
            <a:off x="5940152" y="2478431"/>
            <a:ext cx="296059" cy="23048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17385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  <p:bldP spid="10" grpId="0"/>
      <p:bldP spid="5" grpId="0"/>
      <p:bldP spid="15" grpId="0"/>
      <p:bldP spid="14" grpId="0"/>
      <p:bldP spid="1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596</Words>
  <Application>Microsoft Office PowerPoint</Application>
  <PresentationFormat>Affichage à l'écran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Ardoise</vt:lpstr>
      <vt:lpstr>Exercice 1 : Entoure en rouge les multiples de 2, en vert les multiples de 10 et en bleu les multiples de 5 (attention, certains nombres peuvent être entourés de plusieurs couleurs et certains pas du tout.)</vt:lpstr>
      <vt:lpstr>Exercice bonus : Trouve le nombre qui permet d’approcher au plus près du résultat sans le dépasser </vt:lpstr>
      <vt:lpstr>A faire sur le cahier du jour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Romain</dc:creator>
  <cp:lastModifiedBy>Romain</cp:lastModifiedBy>
  <cp:revision>10</cp:revision>
  <dcterms:created xsi:type="dcterms:W3CDTF">2014-04-02T10:07:19Z</dcterms:created>
  <dcterms:modified xsi:type="dcterms:W3CDTF">2014-04-09T09:48:21Z</dcterms:modified>
</cp:coreProperties>
</file>