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8A1A6-65BC-4236-93D5-F6DE49550E1E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B9D0D-9FD0-4FA1-B29D-42EC4615501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B9D0D-9FD0-4FA1-B29D-42EC4615501D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4ED4F-75F2-498E-803A-1DD144D0E707}" type="datetimeFigureOut">
              <a:rPr lang="fr-BE" smtClean="0"/>
              <a:pPr/>
              <a:t>28/07/2012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D7A3-E195-43E3-9395-42629B8D2CF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332656" y="179512"/>
            <a:ext cx="6192688" cy="864096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  <a:latin typeface="Cursive standard" pitchFamily="2" charset="0"/>
              </a:rPr>
              <a:t>Méthode de travail</a:t>
            </a:r>
          </a:p>
          <a:p>
            <a:pPr algn="ctr"/>
            <a:r>
              <a:rPr lang="fr-BE" dirty="0" smtClean="0">
                <a:solidFill>
                  <a:schemeClr val="tx1"/>
                </a:solidFill>
                <a:latin typeface="Cursive standard" pitchFamily="2" charset="0"/>
              </a:rPr>
              <a:t>Préparer </a:t>
            </a:r>
            <a:r>
              <a:rPr lang="fr-BE" dirty="0" smtClean="0">
                <a:solidFill>
                  <a:schemeClr val="tx1"/>
                </a:solidFill>
                <a:latin typeface="Cursive standard" pitchFamily="2" charset="0"/>
              </a:rPr>
              <a:t>sa dictée</a:t>
            </a:r>
            <a:endParaRPr lang="fr-BE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32656" y="3707904"/>
            <a:ext cx="6192688" cy="25202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628800" y="4139952"/>
            <a:ext cx="499367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 </a:t>
            </a:r>
            <a:r>
              <a:rPr lang="fr-BE" sz="1600" dirty="0" smtClean="0">
                <a:latin typeface="Cursive standard" pitchFamily="2" charset="0"/>
              </a:rPr>
              <a:t>Tu colles la dictée sur la page de </a:t>
            </a:r>
            <a:r>
              <a:rPr lang="fr-BE" sz="1600" u="sng" dirty="0" smtClean="0">
                <a:latin typeface="Cursive standard" pitchFamily="2" charset="0"/>
              </a:rPr>
              <a:t>droite</a:t>
            </a:r>
            <a:r>
              <a:rPr lang="fr-BE" sz="1600" dirty="0" smtClean="0">
                <a:latin typeface="Cursive standard" pitchFamily="2" charset="0"/>
              </a:rPr>
              <a:t> de ton cahier.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 </a:t>
            </a:r>
            <a:r>
              <a:rPr lang="fr-BE" sz="1600" dirty="0" smtClean="0">
                <a:latin typeface="Cursive standard" pitchFamily="2" charset="0"/>
              </a:rPr>
              <a:t>Tu copies la dictée sur la page suivante (de gauche).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 </a:t>
            </a:r>
            <a:r>
              <a:rPr lang="fr-BE" sz="1600" dirty="0" smtClean="0">
                <a:latin typeface="Cursive standard" pitchFamily="2" charset="0"/>
              </a:rPr>
              <a:t>Essaye de retenir un maximum de mots quand tu </a:t>
            </a:r>
          </a:p>
          <a:p>
            <a:r>
              <a:rPr lang="fr-BE" sz="1600" dirty="0" smtClean="0">
                <a:latin typeface="Cursive standard" pitchFamily="2" charset="0"/>
              </a:rPr>
              <a:t>copies ta dictée. Le but du jeu est de copier la dictée </a:t>
            </a:r>
          </a:p>
          <a:p>
            <a:r>
              <a:rPr lang="fr-BE" sz="1600" dirty="0" smtClean="0">
                <a:latin typeface="Cursive standard" pitchFamily="2" charset="0"/>
              </a:rPr>
              <a:t>proprement et sans faute. Si tu n’as pas trop souvent tourné</a:t>
            </a:r>
          </a:p>
          <a:p>
            <a:r>
              <a:rPr lang="fr-BE" sz="1600" dirty="0" smtClean="0">
                <a:latin typeface="Cursive standard" pitchFamily="2" charset="0"/>
              </a:rPr>
              <a:t>la page pour vérifier un mot sur le modèle et que tu n’as </a:t>
            </a:r>
          </a:p>
          <a:p>
            <a:r>
              <a:rPr lang="fr-BE" sz="1600" dirty="0" smtClean="0">
                <a:latin typeface="Cursive standard" pitchFamily="2" charset="0"/>
              </a:rPr>
              <a:t>pas fait de faute… tu peux te dire que tu connais déjà </a:t>
            </a:r>
          </a:p>
          <a:p>
            <a:r>
              <a:rPr lang="fr-BE" sz="1600" dirty="0" smtClean="0">
                <a:latin typeface="Cursive standard" pitchFamily="2" charset="0"/>
              </a:rPr>
              <a:t>bien ta dictée et que ta copie a été efficace.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332656" y="1115616"/>
            <a:ext cx="6192688" cy="25202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48880" y="1187624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>
                <a:latin typeface="Cursive standard" pitchFamily="2" charset="0"/>
              </a:rPr>
              <a:t>Le travail commence en classe</a:t>
            </a:r>
            <a:endParaRPr lang="fr-BE" u="sng" dirty="0">
              <a:latin typeface="Cursive standard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276872" y="378056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>
                <a:latin typeface="Cursive standard" pitchFamily="2" charset="0"/>
              </a:rPr>
              <a:t>La copie de la dictée</a:t>
            </a:r>
            <a:endParaRPr lang="fr-BE" u="sng" dirty="0">
              <a:latin typeface="Cursive standard" pitchFamily="2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332656" y="6300192"/>
            <a:ext cx="6192688" cy="25922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780928" y="6372200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>
                <a:latin typeface="Cursive standard" pitchFamily="2" charset="0"/>
              </a:rPr>
              <a:t>La préparation à la maison</a:t>
            </a:r>
            <a:endParaRPr lang="fr-BE" u="sng" dirty="0">
              <a:latin typeface="Cursive standard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340768" y="6660232"/>
            <a:ext cx="52373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Le lundi tu reçois tes feuillets. Chaque jour, tu devras remplir</a:t>
            </a:r>
          </a:p>
          <a:p>
            <a:r>
              <a:rPr lang="fr-BE" sz="1600" dirty="0" smtClean="0">
                <a:latin typeface="Cursive standard" pitchFamily="2" charset="0"/>
              </a:rPr>
              <a:t>tes feuillets. (dictée à trous).</a:t>
            </a:r>
          </a:p>
          <a:p>
            <a:r>
              <a:rPr lang="fr-BE" sz="1600" dirty="0" smtClean="0">
                <a:latin typeface="Cursive standard" pitchFamily="2" charset="0"/>
              </a:rPr>
              <a:t>Le feuillet lundi: les noms communs</a:t>
            </a:r>
          </a:p>
          <a:p>
            <a:r>
              <a:rPr lang="fr-BE" sz="1600" dirty="0" smtClean="0">
                <a:latin typeface="Cursive standard" pitchFamily="2" charset="0"/>
              </a:rPr>
              <a:t>Le feuillet mardi: les verbes</a:t>
            </a:r>
          </a:p>
          <a:p>
            <a:r>
              <a:rPr lang="fr-BE" sz="1600" dirty="0" smtClean="0">
                <a:latin typeface="Cursive standard" pitchFamily="2" charset="0"/>
              </a:rPr>
              <a:t>Le feuillet mercredi: les difficultés de la dictée.</a:t>
            </a:r>
          </a:p>
          <a:p>
            <a:r>
              <a:rPr lang="fr-BE" sz="1600" dirty="0" smtClean="0">
                <a:latin typeface="Cursive standard" pitchFamily="2" charset="0"/>
              </a:rPr>
              <a:t>Chaque jour après ton feuillet, tu demandes à quelqu’un de te</a:t>
            </a:r>
          </a:p>
          <a:p>
            <a:r>
              <a:rPr lang="fr-BE" sz="1600" dirty="0" smtClean="0">
                <a:latin typeface="Cursive standard" pitchFamily="2" charset="0"/>
              </a:rPr>
              <a:t>dicter l’entièreté de la dictée jusqu’au mot « … » qui est </a:t>
            </a:r>
          </a:p>
          <a:p>
            <a:r>
              <a:rPr lang="fr-BE" sz="1600" dirty="0" smtClean="0">
                <a:latin typeface="Cursive standard" pitchFamily="2" charset="0"/>
              </a:rPr>
              <a:t>indiqué dans le journal de classe.</a:t>
            </a:r>
          </a:p>
          <a:p>
            <a:r>
              <a:rPr lang="fr-BE" sz="1600" dirty="0" smtClean="0">
                <a:latin typeface="Cursive standard" pitchFamily="2" charset="0"/>
              </a:rPr>
              <a:t>Le jeudi: demande à quelqu’un de te dicter toute la dictée.</a:t>
            </a:r>
          </a:p>
          <a:p>
            <a:endParaRPr lang="fr-BE" sz="1600" dirty="0" smtClean="0">
              <a:latin typeface="Cursive standard" pitchFamily="2" charset="0"/>
            </a:endParaRPr>
          </a:p>
        </p:txBody>
      </p:sp>
      <p:pic>
        <p:nvPicPr>
          <p:cNvPr id="1026" name="Picture 2" descr="C:\Users\Famille Petit Coeur\AppData\Local\Microsoft\Windows\Temporary Internet Files\Content.IE5\CEZGJBPH\MC9004342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2051720"/>
            <a:ext cx="1008808" cy="720080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1484784" y="1475656"/>
            <a:ext cx="377699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BE" sz="1400" dirty="0" smtClean="0">
                <a:latin typeface="Cursive standard" pitchFamily="2" charset="0"/>
              </a:rPr>
              <a:t>Tu lis la dictée dans ta tête.</a:t>
            </a:r>
          </a:p>
          <a:p>
            <a:pPr marL="342900" indent="-342900">
              <a:buAutoNum type="arabicPeriod"/>
            </a:pPr>
            <a:r>
              <a:rPr lang="fr-BE" sz="1400" dirty="0" smtClean="0">
                <a:latin typeface="Cursive standard" pitchFamily="2" charset="0"/>
              </a:rPr>
              <a:t>On lit la dictée tous ensemble.</a:t>
            </a:r>
          </a:p>
          <a:p>
            <a:pPr marL="342900" indent="-342900">
              <a:buAutoNum type="arabicPeriod"/>
            </a:pPr>
            <a:r>
              <a:rPr lang="fr-BE" sz="1400" dirty="0" smtClean="0">
                <a:latin typeface="Cursive standard" pitchFamily="2" charset="0"/>
              </a:rPr>
              <a:t>On vérifie que tout le vocabulaire est compris.</a:t>
            </a:r>
          </a:p>
          <a:p>
            <a:pPr marL="342900" indent="-342900">
              <a:buAutoNum type="arabicPeriod"/>
            </a:pPr>
            <a:r>
              <a:rPr lang="fr-BE" sz="1400" dirty="0" smtClean="0">
                <a:latin typeface="Cursive standard" pitchFamily="2" charset="0"/>
              </a:rPr>
              <a:t>On met en couleur les difficultés de la dictée: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Vert: accord du nom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Orange: accord de l’adjectif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Rouge: sujet/verbe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Bleu: orthographe d’usage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Noir: lettres muettes</a:t>
            </a:r>
          </a:p>
          <a:p>
            <a:pPr marL="342900" indent="-342900"/>
            <a:r>
              <a:rPr lang="fr-BE" sz="1400" dirty="0" smtClean="0">
                <a:latin typeface="Cursive standard" pitchFamily="2" charset="0"/>
              </a:rPr>
              <a:t>Brun: mots invariables</a:t>
            </a:r>
          </a:p>
          <a:p>
            <a:pPr marL="342900" indent="-342900"/>
            <a:endParaRPr lang="fr-BE" sz="1400" dirty="0">
              <a:latin typeface="Cursive standard" pitchFamily="2" charset="0"/>
            </a:endParaRPr>
          </a:p>
        </p:txBody>
      </p:sp>
      <p:pic>
        <p:nvPicPr>
          <p:cNvPr id="1027" name="Picture 3" descr="C:\Users\Famille Petit Coeur\AppData\Local\Microsoft\Windows\Temporary Internet Files\Content.IE5\CEZGJBPH\MC9004134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4211960"/>
            <a:ext cx="1154298" cy="1224136"/>
          </a:xfrm>
          <a:prstGeom prst="rect">
            <a:avLst/>
          </a:prstGeom>
          <a:noFill/>
        </p:spPr>
      </p:pic>
      <p:pic>
        <p:nvPicPr>
          <p:cNvPr id="1028" name="Picture 4" descr="C:\Users\Famille Petit Coeur\AppData\Local\Microsoft\Windows\Temporary Internet Files\Content.IE5\SXCKMFYB\MC90044144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7020272"/>
            <a:ext cx="1080120" cy="1080120"/>
          </a:xfrm>
          <a:prstGeom prst="rect">
            <a:avLst/>
          </a:prstGeom>
          <a:noFill/>
        </p:spPr>
      </p:pic>
      <p:pic>
        <p:nvPicPr>
          <p:cNvPr id="20" name="Picture 3" descr="C:\Users\Famille Petit Coeur\AppData\Local\Microsoft\Windows\Temporary Internet Files\Content.IE5\CEZGJBPH\MC9004134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3702" y="0"/>
            <a:ext cx="1154298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04664" y="35496"/>
            <a:ext cx="6192688" cy="396044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20888" y="107504"/>
            <a:ext cx="297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>
                <a:latin typeface="Cursive standard" pitchFamily="2" charset="0"/>
              </a:rPr>
              <a:t>En savoir plus sur les feuillets</a:t>
            </a:r>
            <a:endParaRPr lang="fr-BE" u="sng" dirty="0">
              <a:latin typeface="Cursive standard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484784" y="467544"/>
            <a:ext cx="52148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 Dans un premier temps, complète les mots manquants sans </a:t>
            </a:r>
          </a:p>
          <a:p>
            <a:r>
              <a:rPr lang="fr-BE" sz="1600" dirty="0" smtClean="0">
                <a:latin typeface="Cursive standard" pitchFamily="2" charset="0"/>
              </a:rPr>
              <a:t>aller </a:t>
            </a:r>
            <a:r>
              <a:rPr lang="fr-BE" sz="1600" dirty="0" smtClean="0">
                <a:latin typeface="Cursive standard" pitchFamily="2" charset="0"/>
              </a:rPr>
              <a:t>voir dans ton cahier de dictées.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Si tu ne te souviens plus du mot à écrire, va voir dans ton </a:t>
            </a:r>
          </a:p>
          <a:p>
            <a:r>
              <a:rPr lang="fr-BE" sz="1600" dirty="0" smtClean="0">
                <a:latin typeface="Cursive standard" pitchFamily="2" charset="0"/>
              </a:rPr>
              <a:t>cahier de dictées. </a:t>
            </a:r>
            <a:r>
              <a:rPr lang="fr-BE" sz="1600" u="sng" dirty="0" smtClean="0">
                <a:latin typeface="Cursive standard" pitchFamily="2" charset="0"/>
              </a:rPr>
              <a:t>Attention</a:t>
            </a:r>
            <a:r>
              <a:rPr lang="fr-BE" sz="1600" dirty="0" smtClean="0">
                <a:latin typeface="Cursive standard" pitchFamily="2" charset="0"/>
              </a:rPr>
              <a:t>: tu lis le mot, tu le photographies, </a:t>
            </a:r>
          </a:p>
          <a:p>
            <a:r>
              <a:rPr lang="fr-BE" sz="1600" dirty="0" smtClean="0">
                <a:latin typeface="Cursive standard" pitchFamily="2" charset="0"/>
              </a:rPr>
              <a:t>tu fermes ton cahier et tu le copies au bon endroit sur ton </a:t>
            </a:r>
          </a:p>
          <a:p>
            <a:r>
              <a:rPr lang="fr-BE" sz="1600" dirty="0" smtClean="0">
                <a:latin typeface="Cursive standard" pitchFamily="2" charset="0"/>
              </a:rPr>
              <a:t>feuillet. </a:t>
            </a:r>
            <a:r>
              <a:rPr lang="fr-BE" sz="1600" u="sng" dirty="0" smtClean="0">
                <a:latin typeface="Cursive standard" pitchFamily="2" charset="0"/>
              </a:rPr>
              <a:t>Interdiction de recopier</a:t>
            </a:r>
            <a:r>
              <a:rPr lang="fr-BE" sz="1600" dirty="0" smtClean="0">
                <a:latin typeface="Cursive standard" pitchFamily="2" charset="0"/>
              </a:rPr>
              <a:t>!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Lorsque tu as complété ton feuillet, vérifie tous les accords.</a:t>
            </a:r>
          </a:p>
          <a:p>
            <a:r>
              <a:rPr lang="fr-BE" sz="1600" dirty="0" smtClean="0">
                <a:latin typeface="Cursive standard" pitchFamily="2" charset="0"/>
              </a:rPr>
              <a:t>Souviens-toi de ce qui a été dit en classe. </a:t>
            </a:r>
          </a:p>
          <a:p>
            <a:r>
              <a:rPr lang="fr-BE" sz="1600" dirty="0" smtClean="0">
                <a:latin typeface="Cursive standard" pitchFamily="2" charset="0"/>
              </a:rPr>
              <a:t>Souviens-toi des couleurs que nous avons ajoutées en classe.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Maintenant, prends ton cahier et vérifie tous les mots</a:t>
            </a:r>
          </a:p>
          <a:p>
            <a:r>
              <a:rPr lang="fr-BE" sz="1600" dirty="0" smtClean="0">
                <a:latin typeface="Cursive standard" pitchFamily="2" charset="0"/>
              </a:rPr>
              <a:t>que tu viens d’écrire. Si tu as fait une faute, ce n’est pas </a:t>
            </a:r>
          </a:p>
          <a:p>
            <a:r>
              <a:rPr lang="fr-BE" sz="1600" dirty="0" smtClean="0">
                <a:latin typeface="Cursive standard" pitchFamily="2" charset="0"/>
              </a:rPr>
              <a:t>grave. Souligne le mot en vert (sur ton feuillet).</a:t>
            </a:r>
          </a:p>
          <a:p>
            <a:r>
              <a:rPr lang="fr-BE" sz="1600" dirty="0" smtClean="0">
                <a:latin typeface="Cursive standard" pitchFamily="2" charset="0"/>
              </a:rPr>
              <a:t>Essaye de comprendre ton erreur. Photographie le mot et</a:t>
            </a:r>
          </a:p>
          <a:p>
            <a:r>
              <a:rPr lang="fr-BE" sz="1600" dirty="0" smtClean="0">
                <a:latin typeface="Cursive standard" pitchFamily="2" charset="0"/>
              </a:rPr>
              <a:t>recopie-le 3 fois au dos de ton feuillet.</a:t>
            </a:r>
          </a:p>
          <a:p>
            <a:endParaRPr lang="fr-BE" sz="1600" dirty="0">
              <a:latin typeface="Cursive standard" pitchFamily="2" charset="0"/>
            </a:endParaRPr>
          </a:p>
        </p:txBody>
      </p:sp>
      <p:pic>
        <p:nvPicPr>
          <p:cNvPr id="2050" name="Picture 2" descr="C:\Users\Famille Petit Coeur\AppData\Local\Microsoft\Windows\Temporary Internet Files\Content.IE5\PKCB15JH\MC900442129[3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1547664"/>
            <a:ext cx="1159966" cy="1152128"/>
          </a:xfrm>
          <a:prstGeom prst="rect">
            <a:avLst/>
          </a:prstGeom>
          <a:noFill/>
        </p:spPr>
      </p:pic>
      <p:sp>
        <p:nvSpPr>
          <p:cNvPr id="19" name="Rectangle à coins arrondis 18"/>
          <p:cNvSpPr/>
          <p:nvPr/>
        </p:nvSpPr>
        <p:spPr>
          <a:xfrm>
            <a:off x="404664" y="3995936"/>
            <a:ext cx="6192688" cy="5076056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916832" y="4067944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>
                <a:latin typeface="Cursive standard" pitchFamily="2" charset="0"/>
              </a:rPr>
              <a:t>Avis à la personne qui s’occupe des devoirs</a:t>
            </a:r>
            <a:endParaRPr lang="fr-BE" u="sng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643111" y="4355976"/>
            <a:ext cx="486703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 Le but de ce type de préparation est d’arriver à une </a:t>
            </a:r>
          </a:p>
          <a:p>
            <a:r>
              <a:rPr lang="fr-BE" sz="1600" dirty="0" smtClean="0">
                <a:latin typeface="Cursive standard" pitchFamily="2" charset="0"/>
              </a:rPr>
              <a:t>autonomie totale. Il est possible qu’au début, le feuillet</a:t>
            </a:r>
          </a:p>
          <a:p>
            <a:r>
              <a:rPr lang="fr-BE" sz="1600" dirty="0" smtClean="0">
                <a:latin typeface="Cursive standard" pitchFamily="2" charset="0"/>
              </a:rPr>
              <a:t>prenne du temps. </a:t>
            </a:r>
            <a:endParaRPr lang="fr-BE" sz="1600" dirty="0" smtClean="0">
              <a:latin typeface="Cursive standard" pitchFamily="2" charset="0"/>
            </a:endParaRPr>
          </a:p>
          <a:p>
            <a:r>
              <a:rPr lang="fr-BE" sz="1600" dirty="0" smtClean="0">
                <a:latin typeface="Cursive standard" pitchFamily="2" charset="0"/>
              </a:rPr>
              <a:t>Il est indispensable que l’enfant réalise le feuillet seul!</a:t>
            </a:r>
          </a:p>
          <a:p>
            <a:r>
              <a:rPr lang="fr-BE" sz="1600" dirty="0" smtClean="0">
                <a:latin typeface="Cursive standard" pitchFamily="2" charset="0"/>
              </a:rPr>
              <a:t>Au début, il est envisageable que vous l’aidiez </a:t>
            </a:r>
            <a:r>
              <a:rPr lang="fr-BE" sz="1600" u="sng" dirty="0" smtClean="0">
                <a:latin typeface="Cursive standard" pitchFamily="2" charset="0"/>
              </a:rPr>
              <a:t>à corriger</a:t>
            </a:r>
          </a:p>
          <a:p>
            <a:r>
              <a:rPr lang="fr-BE" sz="1600" dirty="0" smtClean="0">
                <a:latin typeface="Cursive standard" pitchFamily="2" charset="0"/>
              </a:rPr>
              <a:t>les feuillets. En début de 3</a:t>
            </a:r>
            <a:r>
              <a:rPr lang="fr-BE" sz="1600" baseline="30000" dirty="0" smtClean="0">
                <a:latin typeface="Cursive standard" pitchFamily="2" charset="0"/>
              </a:rPr>
              <a:t>ème</a:t>
            </a:r>
            <a:r>
              <a:rPr lang="fr-BE" sz="1600" dirty="0" smtClean="0">
                <a:latin typeface="Cursive standard" pitchFamily="2" charset="0"/>
              </a:rPr>
              <a:t>, il n’est pas encore évident</a:t>
            </a:r>
          </a:p>
          <a:p>
            <a:r>
              <a:rPr lang="fr-BE" sz="1600" dirty="0" smtClean="0">
                <a:latin typeface="Cursive standard" pitchFamily="2" charset="0"/>
              </a:rPr>
              <a:t>pour l’enfant de se corriger seul.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Lorsque vous dictez, prenez le temps de lire la phrase</a:t>
            </a:r>
          </a:p>
          <a:p>
            <a:r>
              <a:rPr lang="fr-BE" sz="1600" dirty="0" smtClean="0">
                <a:latin typeface="Cursive standard" pitchFamily="2" charset="0"/>
              </a:rPr>
              <a:t>d’abord, puis des morceaux de phrase par groupe de 3 ou</a:t>
            </a:r>
          </a:p>
          <a:p>
            <a:r>
              <a:rPr lang="fr-BE" sz="1600" dirty="0" smtClean="0">
                <a:latin typeface="Cursive standard" pitchFamily="2" charset="0"/>
              </a:rPr>
              <a:t>4 mots. 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</a:rPr>
              <a:t>N’insistez pas sur des difficultés orthographiques:</a:t>
            </a:r>
          </a:p>
          <a:p>
            <a:r>
              <a:rPr lang="fr-BE" sz="1600" dirty="0" smtClean="0">
                <a:latin typeface="Cursive standard" pitchFamily="2" charset="0"/>
              </a:rPr>
              <a:t>Exemple: arrêter </a:t>
            </a:r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 on aurait tendance à accentuer la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prononciation du « r » pour que l’enfant n’oublie pas 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d</a:t>
            </a:r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’en écrire 2. À ne pas faire car je ne le ferai pas 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le jour de la dictée en classe.</a:t>
            </a:r>
          </a:p>
          <a:p>
            <a:pPr>
              <a:buFontTx/>
              <a:buChar char="-"/>
            </a:pPr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Il n’est pas obligatoire de dicter toute la dictée chaque 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jour. Si l’enfant n’a pas fait d’erreur sur la 1</a:t>
            </a:r>
            <a:r>
              <a:rPr lang="fr-BE" sz="1600" baseline="30000" dirty="0" smtClean="0">
                <a:latin typeface="Cursive standard" pitchFamily="2" charset="0"/>
                <a:sym typeface="Wingdings" pitchFamily="2" charset="2"/>
              </a:rPr>
              <a:t>ère</a:t>
            </a:r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 partie, 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ne dictez que la nouvelle. Ajoutez éventuellement quelques</a:t>
            </a:r>
          </a:p>
          <a:p>
            <a:r>
              <a:rPr lang="fr-BE" sz="1600" dirty="0" smtClean="0">
                <a:latin typeface="Cursive standard" pitchFamily="2" charset="0"/>
                <a:sym typeface="Wingdings" pitchFamily="2" charset="2"/>
              </a:rPr>
              <a:t>mots difficiles de la veille.</a:t>
            </a:r>
          </a:p>
          <a:p>
            <a:endParaRPr lang="fr-BE" sz="1600" dirty="0" smtClean="0">
              <a:latin typeface="Cursive standard" pitchFamily="2" charset="0"/>
              <a:sym typeface="Wingdings" pitchFamily="2" charset="2"/>
            </a:endParaRPr>
          </a:p>
        </p:txBody>
      </p:sp>
      <p:pic>
        <p:nvPicPr>
          <p:cNvPr id="2" name="Picture 4" descr="C:\Users\Famille Petit Coeur\AppData\Local\Microsoft\Windows\Temporary Internet Files\Content.IE5\Z74K5MOY\MC9003316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5652120"/>
            <a:ext cx="1135909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528</Words>
  <Application>Microsoft Office PowerPoint</Application>
  <PresentationFormat>Affichage à l'écran (4:3)</PresentationFormat>
  <Paragraphs>68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Petit Coeur</dc:creator>
  <cp:lastModifiedBy>Famille Petit Coeur</cp:lastModifiedBy>
  <cp:revision>49</cp:revision>
  <dcterms:created xsi:type="dcterms:W3CDTF">2012-07-11T08:20:19Z</dcterms:created>
  <dcterms:modified xsi:type="dcterms:W3CDTF">2012-07-28T13:18:20Z</dcterms:modified>
</cp:coreProperties>
</file>