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33"/>
    <a:srgbClr val="3366FF"/>
    <a:srgbClr val="33CC33"/>
    <a:srgbClr val="FFCC00"/>
    <a:srgbClr val="CC66FF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76" y="12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C3FFD-4BDF-4410-8B98-3B7AD718AECB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C5396-A0DC-4869-9C0B-D459DD1B4B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167050" y="1643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6" name="Plaque 5"/>
          <p:cNvSpPr/>
          <p:nvPr/>
        </p:nvSpPr>
        <p:spPr>
          <a:xfrm>
            <a:off x="3524240" y="2643182"/>
            <a:ext cx="2786082" cy="1571636"/>
          </a:xfrm>
          <a:prstGeom prst="bevel">
            <a:avLst>
              <a:gd name="adj" fmla="val 6944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  <a:latin typeface="Delius Swash Caps" pitchFamily="2" charset="0"/>
                <a:sym typeface="Webdings"/>
              </a:rPr>
              <a:t></a:t>
            </a:r>
            <a:r>
              <a:rPr lang="fr-FR" sz="3600" dirty="0" smtClean="0">
                <a:solidFill>
                  <a:schemeClr val="tx1"/>
                </a:solidFill>
                <a:sym typeface="Webdings"/>
              </a:rPr>
              <a:t> </a:t>
            </a:r>
          </a:p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Delius Swash Caps" pitchFamily="2" charset="0"/>
                <a:sym typeface="Webdings"/>
              </a:rPr>
              <a:t>Projet images d’Epinal</a:t>
            </a:r>
            <a:endParaRPr lang="fr-FR" sz="2400" b="1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81760" y="357166"/>
            <a:ext cx="3262346" cy="1714512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Culture humaniste - Histoire</a:t>
            </a:r>
          </a:p>
          <a:p>
            <a:pPr algn="ctr"/>
            <a:endParaRPr lang="fr-FR" sz="1100" b="1" u="sng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ctr"/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Prendre conscience que l’imagerie d’Epinal est la dernière imagerie en activité dans le monde, constituée au fil des générations depuis 1796 :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just">
              <a:buFontTx/>
              <a:buChar char="-"/>
            </a:pP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illustration d’événements politiques et historiques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;</a:t>
            </a:r>
          </a:p>
          <a:p>
            <a:pPr algn="just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loisirs et éducation des enfants.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8092" y="357166"/>
            <a:ext cx="3262346" cy="142876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Histoire des arts - Arts plastiques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just">
              <a:buFontTx/>
              <a:buChar char="-"/>
            </a:pP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Réaliser une exposition d’images d’Epinal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;</a:t>
            </a:r>
          </a:p>
          <a:p>
            <a:pPr algn="just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Connaître des graveurs sur bois (François Georgin), des enlumineurs, dessinateurs et caricaturistes (Pinot, </a:t>
            </a:r>
            <a:r>
              <a:rPr lang="fr-FR" sz="1100" dirty="0" err="1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Raber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, </a:t>
            </a:r>
            <a:r>
              <a:rPr lang="fr-FR" sz="1100" dirty="0" err="1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Ballan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, Borel…) ;</a:t>
            </a:r>
          </a:p>
          <a:p>
            <a:pPr algn="just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</a:t>
            </a: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Différencier les techniques énoncées ci-dessus.</a:t>
            </a:r>
            <a:endParaRPr lang="fr-FR" sz="1100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81760" y="5214950"/>
            <a:ext cx="3262346" cy="1285884"/>
          </a:xfrm>
          <a:prstGeom prst="rect">
            <a:avLst/>
          </a:prstGeom>
          <a:solidFill>
            <a:schemeClr val="bg1"/>
          </a:solidFill>
          <a:ln w="19050">
            <a:solidFill>
              <a:srgbClr val="33CC33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Education morale et civique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just">
              <a:buFontTx/>
              <a:buChar char="-"/>
            </a:pP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  <a:sym typeface="Wingdings 3"/>
              </a:rPr>
              <a:t> Renforcer la cohésion de la classe par le biais d’un projet commun, notamment en proposant une exposition au sein du village en coopération avec la mairie.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8092" y="5643578"/>
            <a:ext cx="3262346" cy="928694"/>
          </a:xfrm>
          <a:prstGeom prst="rect">
            <a:avLst/>
          </a:prstGeom>
          <a:solidFill>
            <a:schemeClr val="bg1"/>
          </a:solidFill>
          <a:ln w="19050">
            <a:solidFill>
              <a:srgbClr val="CC66FF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Littérature / Langage oral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just">
              <a:buFontTx/>
              <a:buChar char="-"/>
            </a:pP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Chercher des images d’Epinal sur le thème des contes : présenter celles-ci à ses camarades.</a:t>
            </a:r>
            <a:endParaRPr lang="fr-FR" sz="1100" dirty="0" smtClean="0">
              <a:solidFill>
                <a:schemeClr val="tx1"/>
              </a:solidFill>
              <a:latin typeface="Delius Swash Caps" pitchFamily="2" charset="0"/>
              <a:sym typeface="Wingdings 3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8092" y="4429132"/>
            <a:ext cx="3262346" cy="928694"/>
          </a:xfrm>
          <a:prstGeom prst="rect">
            <a:avLst/>
          </a:prstGeom>
          <a:solidFill>
            <a:schemeClr val="bg1"/>
          </a:solidFill>
          <a:ln w="19050">
            <a:solidFill>
              <a:srgbClr val="FFCC00">
                <a:alpha val="80000"/>
              </a:srgb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u="sng" dirty="0" smtClean="0">
                <a:solidFill>
                  <a:schemeClr val="tx1"/>
                </a:solidFill>
                <a:latin typeface="Delius Swash Caps" pitchFamily="2" charset="0"/>
              </a:rPr>
              <a:t>Culture humaniste - Géographie</a:t>
            </a:r>
          </a:p>
          <a:p>
            <a:pPr algn="ctr"/>
            <a:endParaRPr lang="fr-FR" sz="1100" dirty="0" smtClean="0">
              <a:solidFill>
                <a:schemeClr val="tx1"/>
              </a:solidFill>
              <a:latin typeface="Delius Swash Caps" pitchFamily="2" charset="0"/>
            </a:endParaRPr>
          </a:p>
          <a:p>
            <a:pPr algn="just">
              <a:buFontTx/>
              <a:buChar char="-"/>
            </a:pPr>
            <a:r>
              <a:rPr lang="fr-FR" sz="1100" dirty="0" smtClean="0">
                <a:solidFill>
                  <a:schemeClr val="tx1"/>
                </a:solidFill>
                <a:latin typeface="Delius Swash Caps" pitchFamily="2" charset="0"/>
              </a:rPr>
              <a:t> Connaître les lieux où se concentraient les images d’Epinal (un peu partout en Europe, en France, puis surtout dans l’est de la France).</a:t>
            </a:r>
            <a:endParaRPr lang="fr-FR" sz="1100" dirty="0" smtClean="0">
              <a:solidFill>
                <a:schemeClr val="tx1"/>
              </a:solidFill>
              <a:latin typeface="Delius Swash Caps" pitchFamily="2" charset="0"/>
              <a:sym typeface="Wingdings 3"/>
            </a:endParaRPr>
          </a:p>
        </p:txBody>
      </p:sp>
      <p:cxnSp>
        <p:nvCxnSpPr>
          <p:cNvPr id="15" name="Forme 14"/>
          <p:cNvCxnSpPr>
            <a:stCxn id="6" idx="2"/>
            <a:endCxn id="12" idx="3"/>
          </p:cNvCxnSpPr>
          <p:nvPr/>
        </p:nvCxnSpPr>
        <p:spPr>
          <a:xfrm rot="5400000">
            <a:off x="3262307" y="4452950"/>
            <a:ext cx="1893107" cy="1416843"/>
          </a:xfrm>
          <a:prstGeom prst="curvedConnector2">
            <a:avLst/>
          </a:prstGeom>
          <a:ln w="28575">
            <a:solidFill>
              <a:srgbClr val="CC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Forme 15"/>
          <p:cNvCxnSpPr>
            <a:stCxn id="6" idx="4"/>
            <a:endCxn id="13" idx="0"/>
          </p:cNvCxnSpPr>
          <p:nvPr/>
        </p:nvCxnSpPr>
        <p:spPr>
          <a:xfrm rot="10800000" flipV="1">
            <a:off x="1869266" y="3429000"/>
            <a:ext cx="1654975" cy="1000132"/>
          </a:xfrm>
          <a:prstGeom prst="curvedConnector2">
            <a:avLst/>
          </a:prstGeom>
          <a:ln w="28575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Forme 18"/>
          <p:cNvCxnSpPr>
            <a:stCxn id="6" idx="0"/>
            <a:endCxn id="11" idx="0"/>
          </p:cNvCxnSpPr>
          <p:nvPr/>
        </p:nvCxnSpPr>
        <p:spPr>
          <a:xfrm>
            <a:off x="6310322" y="3429000"/>
            <a:ext cx="1702611" cy="1785950"/>
          </a:xfrm>
          <a:prstGeom prst="curvedConnector2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Forme 21"/>
          <p:cNvCxnSpPr>
            <a:stCxn id="6" idx="6"/>
            <a:endCxn id="9" idx="1"/>
          </p:cNvCxnSpPr>
          <p:nvPr/>
        </p:nvCxnSpPr>
        <p:spPr>
          <a:xfrm rot="5400000" flipH="1" flipV="1">
            <a:off x="4935140" y="1196563"/>
            <a:ext cx="1428760" cy="1464479"/>
          </a:xfrm>
          <a:prstGeom prst="curvedConnector2">
            <a:avLst/>
          </a:prstGeom>
          <a:ln w="28575">
            <a:solidFill>
              <a:srgbClr val="33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Forme 24"/>
          <p:cNvCxnSpPr>
            <a:stCxn id="6" idx="6"/>
            <a:endCxn id="10" idx="3"/>
          </p:cNvCxnSpPr>
          <p:nvPr/>
        </p:nvCxnSpPr>
        <p:spPr>
          <a:xfrm rot="16200000" flipV="1">
            <a:off x="3423042" y="1148942"/>
            <a:ext cx="1571636" cy="1416843"/>
          </a:xfrm>
          <a:prstGeom prst="curvedConnector2">
            <a:avLst/>
          </a:prstGeom>
          <a:ln w="28575">
            <a:solidFill>
              <a:srgbClr val="FF33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810652" y="6604084"/>
            <a:ext cx="1095348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1050" b="1" dirty="0" smtClean="0">
                <a:solidFill>
                  <a:srgbClr val="5AB6E4"/>
                </a:solidFill>
                <a:latin typeface="Agency FB" pitchFamily="34" charset="0"/>
              </a:rPr>
              <a:t>Christall   Ecole</a:t>
            </a:r>
            <a:endParaRPr lang="fr-FR" sz="1050" b="1" dirty="0">
              <a:solidFill>
                <a:srgbClr val="5AB6E4"/>
              </a:solidFill>
              <a:latin typeface="Agency FB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179</Words>
  <Application>Microsoft Office PowerPoint</Application>
  <PresentationFormat>Format A4 (210 x 297 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7</cp:revision>
  <dcterms:created xsi:type="dcterms:W3CDTF">2017-07-14T07:38:11Z</dcterms:created>
  <dcterms:modified xsi:type="dcterms:W3CDTF">2017-07-14T10:29:02Z</dcterms:modified>
</cp:coreProperties>
</file>