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5"/>
  </p:notesMasterIdLst>
  <p:sldIdLst>
    <p:sldId id="256" r:id="rId2"/>
    <p:sldId id="290" r:id="rId3"/>
    <p:sldId id="315" r:id="rId4"/>
    <p:sldId id="316" r:id="rId5"/>
    <p:sldId id="317" r:id="rId6"/>
    <p:sldId id="318" r:id="rId7"/>
    <p:sldId id="319" r:id="rId8"/>
    <p:sldId id="320" r:id="rId9"/>
    <p:sldId id="321" r:id="rId10"/>
    <p:sldId id="322" r:id="rId11"/>
    <p:sldId id="323" r:id="rId12"/>
    <p:sldId id="324" r:id="rId13"/>
    <p:sldId id="325" r:id="rId14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16"/>
      <p:bold r:id="rId17"/>
      <p:italic r:id="rId18"/>
      <p:boldItalic r:id="rId19"/>
    </p:embeddedFont>
    <p:embeddedFont>
      <p:font typeface="Maiandra GD" panose="020E0502030308020204" pitchFamily="34" charset="0"/>
      <p:regular r:id="rId20"/>
    </p:embeddedFont>
  </p:embeddedFont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244" autoAdjust="0"/>
  </p:normalViewPr>
  <p:slideViewPr>
    <p:cSldViewPr>
      <p:cViewPr>
        <p:scale>
          <a:sx n="75" d="100"/>
          <a:sy n="75" d="100"/>
        </p:scale>
        <p:origin x="864" y="16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0D8EE3-4B51-4E4C-9739-93EA8BE4EAD9}" type="datetimeFigureOut">
              <a:rPr lang="fr-FR" smtClean="0"/>
              <a:t>17/08/2017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3BB188-888D-44A5-8A60-0743048A6C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8534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17/08/2017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5310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17/08/2017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5892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17/08/2017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011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17/08/2017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1819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17/08/2017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8126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17/08/2017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391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17/08/2017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7086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17/08/2017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805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17/08/2017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0199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17/08/2017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7924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17/08/2017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0483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28FB8-747A-49CF-A8FB-B7E1F39D7961}" type="datetimeFigureOut">
              <a:rPr lang="fr-FR" smtClean="0"/>
              <a:t>17/08/2017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0955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ctrTitle"/>
          </p:nvPr>
        </p:nvSpPr>
        <p:spPr>
          <a:xfrm>
            <a:off x="685800" y="1772817"/>
            <a:ext cx="7886700" cy="223224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r-FR" sz="8800" b="1" dirty="0">
                <a:solidFill>
                  <a:srgbClr val="FF0000"/>
                </a:solidFill>
                <a:latin typeface="Maiandra GD" pitchFamily="34" charset="0"/>
              </a:rPr>
              <a:t>Les grands nombres</a:t>
            </a:r>
          </a:p>
        </p:txBody>
      </p:sp>
      <p:sp>
        <p:nvSpPr>
          <p:cNvPr id="5" name="Sous-titre 2"/>
          <p:cNvSpPr>
            <a:spLocks noGrp="1"/>
          </p:cNvSpPr>
          <p:nvPr>
            <p:ph type="subTitle" idx="1"/>
          </p:nvPr>
        </p:nvSpPr>
        <p:spPr>
          <a:xfrm>
            <a:off x="1071563" y="285750"/>
            <a:ext cx="6400800" cy="7143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/>
              <a:t>Mathématiques – </a:t>
            </a:r>
            <a:r>
              <a:rPr lang="fr-FR" i="1" dirty="0"/>
              <a:t>Numération</a:t>
            </a:r>
            <a:endParaRPr lang="fr-FR" dirty="0"/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323529" y="4357688"/>
            <a:ext cx="871296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4800" dirty="0">
                <a:solidFill>
                  <a:srgbClr val="0070C0"/>
                </a:solidFill>
                <a:latin typeface="Maiandra GD" pitchFamily="34" charset="0"/>
                <a:sym typeface="Wingdings"/>
              </a:rPr>
              <a:t></a:t>
            </a:r>
            <a:r>
              <a:rPr lang="fr-FR" sz="4800" i="1" dirty="0">
                <a:solidFill>
                  <a:srgbClr val="0070C0"/>
                </a:solidFill>
                <a:latin typeface="Maiandra GD" pitchFamily="34" charset="0"/>
                <a:sym typeface="Wingdings" pitchFamily="2" charset="2"/>
              </a:rPr>
              <a:t> La valeur des chiffres dans le nombre</a:t>
            </a:r>
            <a:endParaRPr lang="fr-FR" sz="4800" i="1" dirty="0">
              <a:solidFill>
                <a:srgbClr val="0070C0"/>
              </a:solidFill>
              <a:latin typeface="Maiandra GD" pitchFamily="34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75" y="116632"/>
            <a:ext cx="1027566" cy="954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924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build="p"/>
      <p:bldP spid="5" grpId="1" build="p"/>
      <p:bldP spid="6" grpId="0"/>
      <p:bldP spid="6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4AF800A3-1422-4C0E-828D-51CFA104FFDF}"/>
              </a:ext>
            </a:extLst>
          </p:cNvPr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>
                <a:solidFill>
                  <a:srgbClr val="0070C0"/>
                </a:solidFill>
                <a:latin typeface="Maiandra GD" panose="020E0502030308020204" pitchFamily="34" charset="0"/>
              </a:rPr>
              <a:t>Sans tableau cette fois-ci...</a:t>
            </a:r>
            <a:endParaRPr lang="fr-FR" sz="3200" b="1" i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646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3DC78331-AAAB-46B2-8408-BF87BD5E8E76}"/>
              </a:ext>
            </a:extLst>
          </p:cNvPr>
          <p:cNvSpPr txBox="1"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b="1" dirty="0">
                <a:solidFill>
                  <a:srgbClr val="FF0000"/>
                </a:solidFill>
                <a:latin typeface="Maiandra GD" panose="020E0502030308020204" pitchFamily="34" charset="0"/>
              </a:rPr>
              <a:t>70 521 003</a:t>
            </a:r>
            <a:endParaRPr lang="fr-FR" sz="4000" b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FF60BAB4-2941-4260-8F9F-DDCE03C704F5}"/>
              </a:ext>
            </a:extLst>
          </p:cNvPr>
          <p:cNvSpPr txBox="1"/>
          <p:nvPr/>
        </p:nvSpPr>
        <p:spPr>
          <a:xfrm>
            <a:off x="0" y="1340768"/>
            <a:ext cx="4716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Le chiffre 7 correspond à</a:t>
            </a:r>
            <a:endParaRPr lang="fr-FR" sz="3200" b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B530DA63-AC6C-427E-BBC7-2A5D0A4F0ECC}"/>
              </a:ext>
            </a:extLst>
          </p:cNvPr>
          <p:cNvSpPr txBox="1"/>
          <p:nvPr/>
        </p:nvSpPr>
        <p:spPr>
          <a:xfrm>
            <a:off x="4576316" y="1340768"/>
            <a:ext cx="4567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7 dizaines de millions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  <a:endParaRPr lang="fr-FR" sz="3200" b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7BFB5984-C634-4230-9F67-734E06041078}"/>
              </a:ext>
            </a:extLst>
          </p:cNvPr>
          <p:cNvSpPr txBox="1"/>
          <p:nvPr/>
        </p:nvSpPr>
        <p:spPr>
          <a:xfrm>
            <a:off x="0" y="1808820"/>
            <a:ext cx="4716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Le chiffre 5 correspond à</a:t>
            </a:r>
            <a:endParaRPr lang="fr-FR" sz="3200" b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C4CA52A1-D972-4C19-9382-E87E3870587A}"/>
              </a:ext>
            </a:extLst>
          </p:cNvPr>
          <p:cNvSpPr txBox="1"/>
          <p:nvPr/>
        </p:nvSpPr>
        <p:spPr>
          <a:xfrm>
            <a:off x="4576316" y="1808820"/>
            <a:ext cx="4567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5 centaines de mille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  <a:endParaRPr lang="fr-FR" sz="3200" b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E75BFF68-CEA6-4F41-A448-851A8E2E0B97}"/>
              </a:ext>
            </a:extLst>
          </p:cNvPr>
          <p:cNvSpPr txBox="1"/>
          <p:nvPr/>
        </p:nvSpPr>
        <p:spPr>
          <a:xfrm>
            <a:off x="0" y="2276872"/>
            <a:ext cx="4716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Le chiffre 2 correspond à</a:t>
            </a:r>
            <a:endParaRPr lang="fr-FR" sz="3200" b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8FDC3975-6394-47F6-B944-FED3DBA3B89E}"/>
              </a:ext>
            </a:extLst>
          </p:cNvPr>
          <p:cNvSpPr txBox="1"/>
          <p:nvPr/>
        </p:nvSpPr>
        <p:spPr>
          <a:xfrm>
            <a:off x="4576316" y="2276872"/>
            <a:ext cx="4567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2 dizaines de mille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  <a:endParaRPr lang="fr-FR" sz="3200" b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A3A1094E-D957-493F-A3B6-A183AE152FF3}"/>
              </a:ext>
            </a:extLst>
          </p:cNvPr>
          <p:cNvSpPr txBox="1"/>
          <p:nvPr/>
        </p:nvSpPr>
        <p:spPr>
          <a:xfrm>
            <a:off x="-16520" y="2780928"/>
            <a:ext cx="4716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Le chiffre 1 correspond à</a:t>
            </a:r>
            <a:endParaRPr lang="fr-FR" sz="3200" b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689325D1-4972-4165-BEF8-8A74190DE2A6}"/>
              </a:ext>
            </a:extLst>
          </p:cNvPr>
          <p:cNvSpPr txBox="1"/>
          <p:nvPr/>
        </p:nvSpPr>
        <p:spPr>
          <a:xfrm>
            <a:off x="4559796" y="2780928"/>
            <a:ext cx="4567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1 unités de mille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  <a:endParaRPr lang="fr-FR" sz="3200" b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A959D9B8-F8B1-411B-90BA-C13BB7514284}"/>
              </a:ext>
            </a:extLst>
          </p:cNvPr>
          <p:cNvSpPr txBox="1"/>
          <p:nvPr/>
        </p:nvSpPr>
        <p:spPr>
          <a:xfrm>
            <a:off x="-16520" y="3284984"/>
            <a:ext cx="4716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Le chiffre 3 correspond à</a:t>
            </a:r>
            <a:endParaRPr lang="fr-FR" sz="3200" b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646C2B3A-99C1-48D3-A839-39C5108FCDFA}"/>
              </a:ext>
            </a:extLst>
          </p:cNvPr>
          <p:cNvSpPr txBox="1"/>
          <p:nvPr/>
        </p:nvSpPr>
        <p:spPr>
          <a:xfrm>
            <a:off x="4559796" y="3284984"/>
            <a:ext cx="45676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3 unités des unités simples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  <a:endParaRPr lang="fr-FR" sz="3200" b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028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3DC78331-AAAB-46B2-8408-BF87BD5E8E76}"/>
              </a:ext>
            </a:extLst>
          </p:cNvPr>
          <p:cNvSpPr txBox="1"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b="1" dirty="0">
                <a:solidFill>
                  <a:srgbClr val="FF0000"/>
                </a:solidFill>
                <a:latin typeface="Maiandra GD" panose="020E0502030308020204" pitchFamily="34" charset="0"/>
              </a:rPr>
              <a:t>4 050 300 020</a:t>
            </a:r>
            <a:endParaRPr lang="fr-FR" sz="4000" b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FF60BAB4-2941-4260-8F9F-DDCE03C704F5}"/>
              </a:ext>
            </a:extLst>
          </p:cNvPr>
          <p:cNvSpPr txBox="1"/>
          <p:nvPr/>
        </p:nvSpPr>
        <p:spPr>
          <a:xfrm>
            <a:off x="0" y="1340768"/>
            <a:ext cx="4716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Le chiffre 4 correspond à</a:t>
            </a:r>
            <a:endParaRPr lang="fr-FR" sz="3200" b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B530DA63-AC6C-427E-BBC7-2A5D0A4F0ECC}"/>
              </a:ext>
            </a:extLst>
          </p:cNvPr>
          <p:cNvSpPr txBox="1"/>
          <p:nvPr/>
        </p:nvSpPr>
        <p:spPr>
          <a:xfrm>
            <a:off x="4576316" y="1340768"/>
            <a:ext cx="4567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4 unités de milliards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  <a:endParaRPr lang="fr-FR" sz="3200" b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7BFB5984-C634-4230-9F67-734E06041078}"/>
              </a:ext>
            </a:extLst>
          </p:cNvPr>
          <p:cNvSpPr txBox="1"/>
          <p:nvPr/>
        </p:nvSpPr>
        <p:spPr>
          <a:xfrm>
            <a:off x="0" y="1808820"/>
            <a:ext cx="4716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Le chiffre 5 correspond à</a:t>
            </a:r>
            <a:endParaRPr lang="fr-FR" sz="3200" b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C4CA52A1-D972-4C19-9382-E87E3870587A}"/>
              </a:ext>
            </a:extLst>
          </p:cNvPr>
          <p:cNvSpPr txBox="1"/>
          <p:nvPr/>
        </p:nvSpPr>
        <p:spPr>
          <a:xfrm>
            <a:off x="4576316" y="1808820"/>
            <a:ext cx="4567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5 dizaines de millions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  <a:endParaRPr lang="fr-FR" sz="3200" b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E75BFF68-CEA6-4F41-A448-851A8E2E0B97}"/>
              </a:ext>
            </a:extLst>
          </p:cNvPr>
          <p:cNvSpPr txBox="1"/>
          <p:nvPr/>
        </p:nvSpPr>
        <p:spPr>
          <a:xfrm>
            <a:off x="0" y="2276872"/>
            <a:ext cx="4716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Le chiffre 3 correspond à</a:t>
            </a:r>
            <a:endParaRPr lang="fr-FR" sz="3200" b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8FDC3975-6394-47F6-B944-FED3DBA3B89E}"/>
              </a:ext>
            </a:extLst>
          </p:cNvPr>
          <p:cNvSpPr txBox="1"/>
          <p:nvPr/>
        </p:nvSpPr>
        <p:spPr>
          <a:xfrm>
            <a:off x="4576316" y="2276872"/>
            <a:ext cx="4567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3 centaines de mille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  <a:endParaRPr lang="fr-FR" sz="3200" b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A3A1094E-D957-493F-A3B6-A183AE152FF3}"/>
              </a:ext>
            </a:extLst>
          </p:cNvPr>
          <p:cNvSpPr txBox="1"/>
          <p:nvPr/>
        </p:nvSpPr>
        <p:spPr>
          <a:xfrm>
            <a:off x="-16520" y="2780928"/>
            <a:ext cx="4716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Le chiffre 2 correspond à</a:t>
            </a:r>
            <a:endParaRPr lang="fr-FR" sz="3200" b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689325D1-4972-4165-BEF8-8A74190DE2A6}"/>
              </a:ext>
            </a:extLst>
          </p:cNvPr>
          <p:cNvSpPr txBox="1"/>
          <p:nvPr/>
        </p:nvSpPr>
        <p:spPr>
          <a:xfrm>
            <a:off x="4559796" y="2780928"/>
            <a:ext cx="45676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2 dizaines des unités simples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  <a:endParaRPr lang="fr-FR" sz="3200" b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106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8" grpId="0"/>
      <p:bldP spid="18" grpId="1"/>
      <p:bldP spid="19" grpId="0"/>
      <p:bldP spid="19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ZoneTexte 32">
            <a:extLst>
              <a:ext uri="{FF2B5EF4-FFF2-40B4-BE49-F238E27FC236}">
                <a16:creationId xmlns:a16="http://schemas.microsoft.com/office/drawing/2014/main" id="{4A23A271-06FA-49E4-A709-A6C5F3F958DF}"/>
              </a:ext>
            </a:extLst>
          </p:cNvPr>
          <p:cNvSpPr txBox="1"/>
          <p:nvPr/>
        </p:nvSpPr>
        <p:spPr>
          <a:xfrm>
            <a:off x="0" y="0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>
                <a:latin typeface="Maiandra GD" panose="020E0502030308020204" pitchFamily="34" charset="0"/>
              </a:rPr>
              <a:t>En résumé...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372E3A18-AEB9-46DF-B0E8-A656FB403172}"/>
              </a:ext>
            </a:extLst>
          </p:cNvPr>
          <p:cNvSpPr txBox="1"/>
          <p:nvPr/>
        </p:nvSpPr>
        <p:spPr>
          <a:xfrm>
            <a:off x="0" y="639203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Pour connaître la valeur d’un chiffre dans le nombre, il suffit de regarder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dans quelle colonne du tableau de numération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 il se trouve !</a:t>
            </a:r>
          </a:p>
        </p:txBody>
      </p:sp>
    </p:spTree>
    <p:extLst>
      <p:ext uri="{BB962C8B-B14F-4D97-AF65-F5344CB8AC3E}">
        <p14:creationId xmlns:p14="http://schemas.microsoft.com/office/powerpoint/2010/main" val="3998128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3" grpId="1"/>
      <p:bldP spid="34" grpId="0"/>
      <p:bldP spid="3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ZoneTexte 32">
            <a:extLst>
              <a:ext uri="{FF2B5EF4-FFF2-40B4-BE49-F238E27FC236}">
                <a16:creationId xmlns:a16="http://schemas.microsoft.com/office/drawing/2014/main" id="{4A23A271-06FA-49E4-A709-A6C5F3F958DF}"/>
              </a:ext>
            </a:extLst>
          </p:cNvPr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Quand on écrit un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nombre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, on utilise des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chiffres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01B83811-6D34-4AAC-AD54-5E655F5E1A9C}"/>
              </a:ext>
            </a:extLst>
          </p:cNvPr>
          <p:cNvSpPr txBox="1"/>
          <p:nvPr/>
        </p:nvSpPr>
        <p:spPr>
          <a:xfrm>
            <a:off x="0" y="584775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Dans un nombre, chaque chiffre a une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valeur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F3AD13C2-6D9E-4FC9-BACD-A512CA8EC8CE}"/>
              </a:ext>
            </a:extLst>
          </p:cNvPr>
          <p:cNvSpPr txBox="1"/>
          <p:nvPr/>
        </p:nvSpPr>
        <p:spPr>
          <a:xfrm>
            <a:off x="0" y="116955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Cette valeur dépend de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la place du chiffre dans le nombre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61608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3" grpId="1"/>
      <p:bldP spid="5" grpId="0"/>
      <p:bldP spid="5" grpId="1"/>
      <p:bldP spid="4" grpId="0"/>
      <p:bldP spid="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3DC78331-AAAB-46B2-8408-BF87BD5E8E76}"/>
              </a:ext>
            </a:extLst>
          </p:cNvPr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Prenons un exemple avec 	</a:t>
            </a:r>
            <a:r>
              <a:rPr lang="fr-FR" sz="4400" b="1" dirty="0">
                <a:solidFill>
                  <a:srgbClr val="FF0000"/>
                </a:solidFill>
                <a:latin typeface="Maiandra GD" panose="020E0502030308020204" pitchFamily="34" charset="0"/>
              </a:rPr>
              <a:t>2 500 340</a:t>
            </a:r>
            <a:endParaRPr lang="fr-FR" sz="3200" b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56AF24C9-28A5-46F0-A6AC-649AF8AF0444}"/>
              </a:ext>
            </a:extLst>
          </p:cNvPr>
          <p:cNvSpPr txBox="1"/>
          <p:nvPr/>
        </p:nvSpPr>
        <p:spPr>
          <a:xfrm>
            <a:off x="0" y="83671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Plaçons-le dans un tableau.</a:t>
            </a:r>
            <a:endParaRPr lang="fr-FR" sz="3200" b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A36A622D-8B4C-47DD-BDFD-49ED86221E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9450806"/>
              </p:ext>
            </p:extLst>
          </p:nvPr>
        </p:nvGraphicFramePr>
        <p:xfrm>
          <a:off x="457200" y="1480006"/>
          <a:ext cx="8229600" cy="238099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914400">
                  <a:extLst>
                    <a:ext uri="{9D8B030D-6E8A-4147-A177-3AD203B41FA5}">
                      <a16:colId xmlns:a16="http://schemas.microsoft.com/office/drawing/2014/main" val="240691490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96790089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9270135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97508598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83481284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26760891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99916984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20965786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071141082"/>
                    </a:ext>
                  </a:extLst>
                </a:gridCol>
              </a:tblGrid>
              <a:tr h="967740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70C0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Classe des 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900" b="1">
                          <a:solidFill>
                            <a:srgbClr val="0070C0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Millions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70C0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Classe des 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900" b="1">
                          <a:solidFill>
                            <a:srgbClr val="0070C0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Mille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70C0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Classe des 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900" b="1">
                          <a:solidFill>
                            <a:srgbClr val="0070C0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Unités simples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0495401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>
                          <a:solidFill>
                            <a:srgbClr val="FFFFFF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Centaine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 b="1">
                          <a:solidFill>
                            <a:srgbClr val="FFFFFF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C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>
                          <a:solidFill>
                            <a:srgbClr val="FFFFFF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Dizaine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 b="1">
                          <a:solidFill>
                            <a:srgbClr val="FFFFFF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D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>
                          <a:solidFill>
                            <a:srgbClr val="FFFFFF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Unité 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 b="1">
                          <a:solidFill>
                            <a:srgbClr val="FFFFFF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U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>
                          <a:solidFill>
                            <a:srgbClr val="FFFFFF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Centaine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 b="1">
                          <a:solidFill>
                            <a:srgbClr val="FFFFFF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C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>
                          <a:solidFill>
                            <a:srgbClr val="FFFFFF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Dizaine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 b="1">
                          <a:solidFill>
                            <a:srgbClr val="FFFFFF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D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>
                          <a:solidFill>
                            <a:srgbClr val="FFFFFF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Unité 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 b="1">
                          <a:solidFill>
                            <a:srgbClr val="FFFFFF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U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>
                          <a:solidFill>
                            <a:srgbClr val="FFFFFF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Centaine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 b="1">
                          <a:solidFill>
                            <a:srgbClr val="FFFFFF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C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>
                          <a:solidFill>
                            <a:srgbClr val="FFFFFF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Dizaine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 b="1">
                          <a:solidFill>
                            <a:srgbClr val="FFFFFF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D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>
                          <a:solidFill>
                            <a:srgbClr val="FFFFFF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Unité 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 b="1">
                          <a:solidFill>
                            <a:srgbClr val="FFFFFF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U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5991576"/>
                  </a:ext>
                </a:extLst>
              </a:tr>
              <a:tr h="9255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6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6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6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6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6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6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6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75654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4481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3DC78331-AAAB-46B2-8408-BF87BD5E8E76}"/>
              </a:ext>
            </a:extLst>
          </p:cNvPr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Prenons un exemple avec 	</a:t>
            </a:r>
            <a:r>
              <a:rPr lang="fr-FR" sz="4400" b="1" dirty="0">
                <a:solidFill>
                  <a:srgbClr val="FF0000"/>
                </a:solidFill>
                <a:latin typeface="Maiandra GD" panose="020E0502030308020204" pitchFamily="34" charset="0"/>
              </a:rPr>
              <a:t>2 500 340</a:t>
            </a:r>
            <a:endParaRPr lang="fr-FR" sz="3200" b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56AF24C9-28A5-46F0-A6AC-649AF8AF0444}"/>
              </a:ext>
            </a:extLst>
          </p:cNvPr>
          <p:cNvSpPr txBox="1"/>
          <p:nvPr/>
        </p:nvSpPr>
        <p:spPr>
          <a:xfrm>
            <a:off x="0" y="83671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Plaçons-le dans un tableau.</a:t>
            </a:r>
            <a:endParaRPr lang="fr-FR" sz="3200" b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A36A622D-8B4C-47DD-BDFD-49ED86221E18}"/>
              </a:ext>
            </a:extLst>
          </p:cNvPr>
          <p:cNvGraphicFramePr>
            <a:graphicFrameLocks noGrp="1"/>
          </p:cNvGraphicFramePr>
          <p:nvPr/>
        </p:nvGraphicFramePr>
        <p:xfrm>
          <a:off x="457200" y="1480006"/>
          <a:ext cx="8229600" cy="238099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914400">
                  <a:extLst>
                    <a:ext uri="{9D8B030D-6E8A-4147-A177-3AD203B41FA5}">
                      <a16:colId xmlns:a16="http://schemas.microsoft.com/office/drawing/2014/main" val="240691490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96790089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9270135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97508598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83481284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26760891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99916984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20965786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071141082"/>
                    </a:ext>
                  </a:extLst>
                </a:gridCol>
              </a:tblGrid>
              <a:tr h="967740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70C0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Classe des 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900" b="1">
                          <a:solidFill>
                            <a:srgbClr val="0070C0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Millions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70C0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Classe des 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900" b="1">
                          <a:solidFill>
                            <a:srgbClr val="0070C0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Mille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70C0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Classe des 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900" b="1">
                          <a:solidFill>
                            <a:srgbClr val="0070C0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Unités simples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0495401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>
                          <a:solidFill>
                            <a:srgbClr val="FFFFFF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Centaine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 b="1">
                          <a:solidFill>
                            <a:srgbClr val="FFFFFF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C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>
                          <a:solidFill>
                            <a:srgbClr val="FFFFFF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Dizaine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 b="1">
                          <a:solidFill>
                            <a:srgbClr val="FFFFFF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D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>
                          <a:solidFill>
                            <a:srgbClr val="FFFFFF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Unité 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 b="1">
                          <a:solidFill>
                            <a:srgbClr val="FFFFFF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U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>
                          <a:solidFill>
                            <a:srgbClr val="FFFFFF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Centaine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 b="1">
                          <a:solidFill>
                            <a:srgbClr val="FFFFFF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C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>
                          <a:solidFill>
                            <a:srgbClr val="FFFFFF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Dizaine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 b="1">
                          <a:solidFill>
                            <a:srgbClr val="FFFFFF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D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>
                          <a:solidFill>
                            <a:srgbClr val="FFFFFF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Unité 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 b="1">
                          <a:solidFill>
                            <a:srgbClr val="FFFFFF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U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>
                          <a:solidFill>
                            <a:srgbClr val="FFFFFF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Centaine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 b="1">
                          <a:solidFill>
                            <a:srgbClr val="FFFFFF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C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>
                          <a:solidFill>
                            <a:srgbClr val="FFFFFF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Dizaine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 b="1">
                          <a:solidFill>
                            <a:srgbClr val="FFFFFF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D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>
                          <a:solidFill>
                            <a:srgbClr val="FFFFFF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Unité 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 b="1">
                          <a:solidFill>
                            <a:srgbClr val="FFFFFF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U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5991576"/>
                  </a:ext>
                </a:extLst>
              </a:tr>
              <a:tr h="9255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6000" dirty="0">
                          <a:solidFill>
                            <a:srgbClr val="FF0000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 2</a:t>
                      </a:r>
                      <a:endParaRPr lang="fr-FR" sz="6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6000" dirty="0">
                          <a:solidFill>
                            <a:srgbClr val="FF0000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5</a:t>
                      </a:r>
                      <a:endParaRPr lang="fr-FR" sz="6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6000" dirty="0">
                          <a:solidFill>
                            <a:srgbClr val="FF0000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fr-FR" sz="6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6000" dirty="0">
                          <a:solidFill>
                            <a:srgbClr val="FF0000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fr-FR" sz="6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6000" dirty="0">
                          <a:solidFill>
                            <a:srgbClr val="FF0000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endParaRPr lang="fr-FR" sz="6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6000" dirty="0">
                          <a:solidFill>
                            <a:srgbClr val="FF0000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4</a:t>
                      </a:r>
                      <a:endParaRPr lang="fr-FR" sz="6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6000" dirty="0">
                          <a:solidFill>
                            <a:srgbClr val="FF0000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fr-FR" sz="6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7565470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E28E18B2-A6FC-4215-9FF2-773A09E7D2D5}"/>
              </a:ext>
            </a:extLst>
          </p:cNvPr>
          <p:cNvSpPr txBox="1"/>
          <p:nvPr/>
        </p:nvSpPr>
        <p:spPr>
          <a:xfrm>
            <a:off x="0" y="4005064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Observons le premier chiffre.</a:t>
            </a:r>
            <a:endParaRPr lang="fr-FR" sz="3200" b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C635D825-8552-493F-8306-FDE4345AB1F8}"/>
              </a:ext>
            </a:extLst>
          </p:cNvPr>
          <p:cNvSpPr/>
          <p:nvPr/>
        </p:nvSpPr>
        <p:spPr>
          <a:xfrm>
            <a:off x="2555776" y="3068960"/>
            <a:ext cx="576064" cy="720080"/>
          </a:xfrm>
          <a:prstGeom prst="ellipse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315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3DC78331-AAAB-46B2-8408-BF87BD5E8E76}"/>
              </a:ext>
            </a:extLst>
          </p:cNvPr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Prenons un exemple avec 	</a:t>
            </a:r>
            <a:r>
              <a:rPr lang="fr-FR" sz="4400" b="1" dirty="0">
                <a:solidFill>
                  <a:srgbClr val="FF0000"/>
                </a:solidFill>
                <a:latin typeface="Maiandra GD" panose="020E0502030308020204" pitchFamily="34" charset="0"/>
              </a:rPr>
              <a:t>2 500 340</a:t>
            </a:r>
            <a:endParaRPr lang="fr-FR" sz="3200" b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56AF24C9-28A5-46F0-A6AC-649AF8AF0444}"/>
              </a:ext>
            </a:extLst>
          </p:cNvPr>
          <p:cNvSpPr txBox="1"/>
          <p:nvPr/>
        </p:nvSpPr>
        <p:spPr>
          <a:xfrm>
            <a:off x="0" y="83671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Plaçons-le dans un tableau.</a:t>
            </a:r>
            <a:endParaRPr lang="fr-FR" sz="3200" b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A36A622D-8B4C-47DD-BDFD-49ED86221E18}"/>
              </a:ext>
            </a:extLst>
          </p:cNvPr>
          <p:cNvGraphicFramePr>
            <a:graphicFrameLocks noGrp="1"/>
          </p:cNvGraphicFramePr>
          <p:nvPr/>
        </p:nvGraphicFramePr>
        <p:xfrm>
          <a:off x="457200" y="1480006"/>
          <a:ext cx="8229600" cy="238099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914400">
                  <a:extLst>
                    <a:ext uri="{9D8B030D-6E8A-4147-A177-3AD203B41FA5}">
                      <a16:colId xmlns:a16="http://schemas.microsoft.com/office/drawing/2014/main" val="240691490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96790089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9270135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97508598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83481284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26760891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99916984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20965786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071141082"/>
                    </a:ext>
                  </a:extLst>
                </a:gridCol>
              </a:tblGrid>
              <a:tr h="967740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70C0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Classe des 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900" b="1">
                          <a:solidFill>
                            <a:srgbClr val="0070C0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Millions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70C0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Classe des 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900" b="1">
                          <a:solidFill>
                            <a:srgbClr val="0070C0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Mille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70C0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Classe des 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900" b="1">
                          <a:solidFill>
                            <a:srgbClr val="0070C0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Unités simples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0495401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>
                          <a:solidFill>
                            <a:srgbClr val="FFFFFF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Centaine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 b="1">
                          <a:solidFill>
                            <a:srgbClr val="FFFFFF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C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>
                          <a:solidFill>
                            <a:srgbClr val="FFFFFF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Dizaine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 b="1">
                          <a:solidFill>
                            <a:srgbClr val="FFFFFF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D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>
                          <a:solidFill>
                            <a:srgbClr val="FFFFFF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Unité 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 b="1">
                          <a:solidFill>
                            <a:srgbClr val="FFFFFF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U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>
                          <a:solidFill>
                            <a:srgbClr val="FFFFFF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Centaine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 b="1">
                          <a:solidFill>
                            <a:srgbClr val="FFFFFF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C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>
                          <a:solidFill>
                            <a:srgbClr val="FFFFFF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Dizaine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 b="1">
                          <a:solidFill>
                            <a:srgbClr val="FFFFFF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D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>
                          <a:solidFill>
                            <a:srgbClr val="FFFFFF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Unité 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 b="1">
                          <a:solidFill>
                            <a:srgbClr val="FFFFFF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U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>
                          <a:solidFill>
                            <a:srgbClr val="FFFFFF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Centaine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 b="1">
                          <a:solidFill>
                            <a:srgbClr val="FFFFFF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C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>
                          <a:solidFill>
                            <a:srgbClr val="FFFFFF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Dizaine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 b="1">
                          <a:solidFill>
                            <a:srgbClr val="FFFFFF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D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>
                          <a:solidFill>
                            <a:srgbClr val="FFFFFF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Unité 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 b="1">
                          <a:solidFill>
                            <a:srgbClr val="FFFFFF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U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5991576"/>
                  </a:ext>
                </a:extLst>
              </a:tr>
              <a:tr h="9255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6000" dirty="0">
                          <a:solidFill>
                            <a:srgbClr val="FF0000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 2</a:t>
                      </a:r>
                      <a:endParaRPr lang="fr-FR" sz="6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6000" dirty="0">
                          <a:solidFill>
                            <a:srgbClr val="FF0000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5</a:t>
                      </a:r>
                      <a:endParaRPr lang="fr-FR" sz="6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6000" dirty="0">
                          <a:solidFill>
                            <a:srgbClr val="FF0000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fr-FR" sz="6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6000" dirty="0">
                          <a:solidFill>
                            <a:srgbClr val="FF0000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fr-FR" sz="6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6000" dirty="0">
                          <a:solidFill>
                            <a:srgbClr val="FF0000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endParaRPr lang="fr-FR" sz="6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6000" dirty="0">
                          <a:solidFill>
                            <a:srgbClr val="FF0000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4</a:t>
                      </a:r>
                      <a:endParaRPr lang="fr-FR" sz="6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6000" dirty="0">
                          <a:solidFill>
                            <a:srgbClr val="FF0000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fr-FR" sz="6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7565470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E28E18B2-A6FC-4215-9FF2-773A09E7D2D5}"/>
              </a:ext>
            </a:extLst>
          </p:cNvPr>
          <p:cNvSpPr txBox="1"/>
          <p:nvPr/>
        </p:nvSpPr>
        <p:spPr>
          <a:xfrm>
            <a:off x="0" y="4005064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Le chiffre 2 correspond à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2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unités de millions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  <a:endParaRPr lang="fr-FR" sz="3200" b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C635D825-8552-493F-8306-FDE4345AB1F8}"/>
              </a:ext>
            </a:extLst>
          </p:cNvPr>
          <p:cNvSpPr/>
          <p:nvPr/>
        </p:nvSpPr>
        <p:spPr>
          <a:xfrm>
            <a:off x="2555776" y="3068960"/>
            <a:ext cx="576064" cy="720080"/>
          </a:xfrm>
          <a:prstGeom prst="ellipse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Flèche : droite 2">
            <a:extLst>
              <a:ext uri="{FF2B5EF4-FFF2-40B4-BE49-F238E27FC236}">
                <a16:creationId xmlns:a16="http://schemas.microsoft.com/office/drawing/2014/main" id="{C69B4D26-B51F-4DFE-A21D-04C6B03E0FB1}"/>
              </a:ext>
            </a:extLst>
          </p:cNvPr>
          <p:cNvSpPr/>
          <p:nvPr/>
        </p:nvSpPr>
        <p:spPr>
          <a:xfrm rot="7921627">
            <a:off x="3776726" y="4933588"/>
            <a:ext cx="1152128" cy="50405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8883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12 -0.01181 L 0.00712 -0.01181 C 0.03195 -0.03519 0.00695 -0.00949 0.02101 -0.02847 C 0.02222 -0.02986 0.02396 -0.03056 0.02518 -0.03195 C 0.02865 -0.03611 0.03177 -0.04074 0.0349 -0.04491 C 0.03629 -0.04676 0.03802 -0.04838 0.03906 -0.05046 C 0.04011 -0.05232 0.0408 -0.05463 0.04184 -0.05602 C 0.05 -0.0669 0.04236 -0.05185 0.05035 -0.06528 C 0.0625 -0.08634 0.04931 -0.06783 0.06146 -0.08403 C 0.06181 -0.08588 0.06198 -0.08773 0.06285 -0.08958 C 0.07431 -0.1125 0.06059 -0.0794 0.06979 -0.10046 C 0.07066 -0.10301 0.07153 -0.10556 0.07257 -0.10787 C 0.07327 -0.10996 0.07448 -0.11158 0.07535 -0.11343 C 0.07726 -0.11829 0.07847 -0.12384 0.0809 -0.12824 C 0.08316 -0.13287 0.0849 -0.13588 0.08646 -0.14121 C 0.08698 -0.14375 0.08715 -0.1463 0.08785 -0.14861 C 0.08854 -0.15255 0.08959 -0.15602 0.09063 -0.15972 C 0.09097 -0.16158 0.09167 -0.16343 0.09202 -0.16528 L 0.09479 -0.18009 C 0.09705 -0.21227 0.09688 -0.2007 0.09479 -0.24861 C 0.09445 -0.2544 0.09115 -0.27292 0.09063 -0.27639 C 0.08976 -0.28796 0.08976 -0.29398 0.08785 -0.3044 C 0.0875 -0.30625 0.08681 -0.30787 0.08646 -0.30972 C 0.08542 -0.31435 0.08472 -0.32593 0.0809 -0.33009 C 0.07917 -0.33195 0.07691 -0.33241 0.07535 -0.3338 C 0.07361 -0.33542 0.07257 -0.33796 0.07118 -0.33935 C 0.0684 -0.34213 0.06545 -0.34421 0.06285 -0.34699 C 0.04913 -0.36111 0.05521 -0.35764 0.04618 -0.36158 C 0.03681 -0.37083 0.04427 -0.36389 0.03351 -0.37269 C 0.03212 -0.37408 0.0309 -0.37546 0.02934 -0.37639 C 0.02761 -0.37778 0.0257 -0.37871 0.02379 -0.38009 C 0.02014 -0.3831 0.01684 -0.38773 0.01268 -0.38935 C 0.01129 -0.39005 0.0099 -0.39051 0.00851 -0.39121 C 0.00486 -0.39352 0.00139 -0.39699 -0.0026 -0.39861 C -0.00399 -0.39931 -0.00538 -0.39977 -0.00677 -0.40046 C -0.00868 -0.40162 -0.01041 -0.40324 -0.01232 -0.40417 C -0.01354 -0.40509 -0.0151 -0.40533 -0.01649 -0.40602 C -0.01788 -0.40718 -0.01892 -0.40903 -0.02066 -0.40972 C -0.02326 -0.41111 -0.02621 -0.41111 -0.02899 -0.41158 C -0.03073 -0.41296 -0.03246 -0.41458 -0.03455 -0.41528 C -0.0368 -0.41644 -0.03906 -0.41644 -0.04149 -0.41713 C -0.05451 -0.42153 -0.03021 -0.4169 -0.05816 -0.42083 C -0.06823 -0.42037 -0.07847 -0.42014 -0.08871 -0.41898 C -0.09062 -0.41898 -0.09253 -0.41829 -0.09427 -0.41713 C -0.09583 -0.41644 -0.0967 -0.41412 -0.09844 -0.41343 C -0.10382 -0.41158 -0.1151 -0.40972 -0.1151 -0.40972 C -0.11215 -0.42176 -0.11597 -0.4088 -0.10955 -0.42083 C -0.10833 -0.42315 -0.10781 -0.42593 -0.10677 -0.42824 C -0.1059 -0.43033 -0.10486 -0.43195 -0.10399 -0.4338 C -0.10347 -0.43634 -0.10312 -0.43889 -0.1026 -0.44121 C -0.10173 -0.44445 -0.10052 -0.44746 -0.09982 -0.45046 C -0.09635 -0.46736 -0.10104 -0.45648 -0.09566 -0.46713 C -0.09635 -0.48449 -0.09305 -0.4919 -0.09982 -0.50232 C -0.10156 -0.50509 -0.1033 -0.50764 -0.10538 -0.50972 C -0.1066 -0.51134 -0.10816 -0.51204 -0.10955 -0.51343 C -0.11094 -0.51528 -0.11198 -0.51759 -0.11371 -0.51898 C -0.11493 -0.52014 -0.11649 -0.51991 -0.11788 -0.52083 C -0.12083 -0.52315 -0.12344 -0.52593 -0.12621 -0.52824 L -0.13038 -0.53195 C -0.14375 -0.53148 -0.15729 -0.53195 -0.17066 -0.53009 C -0.17274 -0.52986 -0.17448 -0.52801 -0.17621 -0.52639 C -0.17899 -0.52431 -0.18455 -0.51898 -0.18455 -0.51898 C -0.19479 -0.4963 -0.18316 -0.51898 -0.19288 -0.50602 C -0.1941 -0.50463 -0.19444 -0.50208 -0.19566 -0.50046 C -0.19687 -0.49884 -0.20399 -0.49445 -0.20399 -0.49121 C -0.20399 -0.48935 -0.20121 -0.49259 -0.19982 -0.49306 C -0.1993 -0.49491 -0.19896 -0.49699 -0.19844 -0.49861 C -0.19757 -0.50185 -0.19635 -0.50486 -0.19566 -0.50787 C -0.19496 -0.51158 -0.19479 -0.51528 -0.19427 -0.51898 C -0.19514 -0.52894 -0.19566 -0.53889 -0.19705 -0.54861 C -0.19757 -0.55255 -0.19826 -0.55648 -0.19982 -0.55972 C -0.20278 -0.56597 -0.2026 -0.56435 -0.20399 -0.57083 C -0.20451 -0.57338 -0.20503 -0.57593 -0.20538 -0.57824 C -0.20642 -0.58449 -0.20642 -0.58773 -0.20816 -0.59306 C -0.20903 -0.5956 -0.21007 -0.59815 -0.21094 -0.60046 C -0.21146 -0.60232 -0.21146 -0.6044 -0.21232 -0.60602 C -0.2184 -0.61852 -0.21476 -0.60509 -0.21927 -0.61713 C -0.21944 -0.61783 -0.21927 -0.61852 -0.21927 -0.61898 " pathEditMode="relative" ptsTypes="AAAAAAAAAAAAAAAAAAAAAAAAAAAAAAAAAAAAAAAAAAAAAAAAAAAAAAAAAAAAAAAAAAAAAAAAAAAAAA">
                                      <p:cBhvr>
                                        <p:cTn id="14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 animBg="1"/>
      <p:bldP spid="3" grpId="0" animBg="1"/>
      <p:bldP spid="3" grpId="1" animBg="1"/>
      <p:bldP spid="3" grpId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3DC78331-AAAB-46B2-8408-BF87BD5E8E76}"/>
              </a:ext>
            </a:extLst>
          </p:cNvPr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Prenons un exemple avec 	</a:t>
            </a:r>
            <a:r>
              <a:rPr lang="fr-FR" sz="4400" b="1" dirty="0">
                <a:solidFill>
                  <a:srgbClr val="FF0000"/>
                </a:solidFill>
                <a:latin typeface="Maiandra GD" panose="020E0502030308020204" pitchFamily="34" charset="0"/>
              </a:rPr>
              <a:t>2 500 340</a:t>
            </a:r>
            <a:endParaRPr lang="fr-FR" sz="3200" b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56AF24C9-28A5-46F0-A6AC-649AF8AF0444}"/>
              </a:ext>
            </a:extLst>
          </p:cNvPr>
          <p:cNvSpPr txBox="1"/>
          <p:nvPr/>
        </p:nvSpPr>
        <p:spPr>
          <a:xfrm>
            <a:off x="0" y="83671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Plaçons-le dans un tableau.</a:t>
            </a:r>
            <a:endParaRPr lang="fr-FR" sz="3200" b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A36A622D-8B4C-47DD-BDFD-49ED86221E18}"/>
              </a:ext>
            </a:extLst>
          </p:cNvPr>
          <p:cNvGraphicFramePr>
            <a:graphicFrameLocks noGrp="1"/>
          </p:cNvGraphicFramePr>
          <p:nvPr/>
        </p:nvGraphicFramePr>
        <p:xfrm>
          <a:off x="457200" y="1480006"/>
          <a:ext cx="8229600" cy="238099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914400">
                  <a:extLst>
                    <a:ext uri="{9D8B030D-6E8A-4147-A177-3AD203B41FA5}">
                      <a16:colId xmlns:a16="http://schemas.microsoft.com/office/drawing/2014/main" val="240691490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96790089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9270135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97508598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83481284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26760891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99916984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20965786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071141082"/>
                    </a:ext>
                  </a:extLst>
                </a:gridCol>
              </a:tblGrid>
              <a:tr h="967740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70C0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Classe des 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900" b="1">
                          <a:solidFill>
                            <a:srgbClr val="0070C0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Millions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70C0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Classe des 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900" b="1">
                          <a:solidFill>
                            <a:srgbClr val="0070C0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Mille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70C0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Classe des 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900" b="1">
                          <a:solidFill>
                            <a:srgbClr val="0070C0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Unités simples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0495401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>
                          <a:solidFill>
                            <a:srgbClr val="FFFFFF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Centaine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 b="1">
                          <a:solidFill>
                            <a:srgbClr val="FFFFFF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C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>
                          <a:solidFill>
                            <a:srgbClr val="FFFFFF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Dizaine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 b="1">
                          <a:solidFill>
                            <a:srgbClr val="FFFFFF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D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>
                          <a:solidFill>
                            <a:srgbClr val="FFFFFF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Unité 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 b="1">
                          <a:solidFill>
                            <a:srgbClr val="FFFFFF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U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>
                          <a:solidFill>
                            <a:srgbClr val="FFFFFF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Centaine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 b="1">
                          <a:solidFill>
                            <a:srgbClr val="FFFFFF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C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>
                          <a:solidFill>
                            <a:srgbClr val="FFFFFF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Dizaine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 b="1">
                          <a:solidFill>
                            <a:srgbClr val="FFFFFF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D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>
                          <a:solidFill>
                            <a:srgbClr val="FFFFFF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Unité 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 b="1">
                          <a:solidFill>
                            <a:srgbClr val="FFFFFF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U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>
                          <a:solidFill>
                            <a:srgbClr val="FFFFFF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Centaine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 b="1">
                          <a:solidFill>
                            <a:srgbClr val="FFFFFF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C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>
                          <a:solidFill>
                            <a:srgbClr val="FFFFFF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Dizaine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 b="1">
                          <a:solidFill>
                            <a:srgbClr val="FFFFFF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D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>
                          <a:solidFill>
                            <a:srgbClr val="FFFFFF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Unité 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 b="1">
                          <a:solidFill>
                            <a:srgbClr val="FFFFFF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U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5991576"/>
                  </a:ext>
                </a:extLst>
              </a:tr>
              <a:tr h="9255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6000" dirty="0">
                          <a:solidFill>
                            <a:srgbClr val="FF0000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 2</a:t>
                      </a:r>
                      <a:endParaRPr lang="fr-FR" sz="6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6000" dirty="0">
                          <a:solidFill>
                            <a:srgbClr val="FF0000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5</a:t>
                      </a:r>
                      <a:endParaRPr lang="fr-FR" sz="6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6000" dirty="0">
                          <a:solidFill>
                            <a:srgbClr val="FF0000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fr-FR" sz="6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6000" dirty="0">
                          <a:solidFill>
                            <a:srgbClr val="FF0000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fr-FR" sz="6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6000" dirty="0">
                          <a:solidFill>
                            <a:srgbClr val="FF0000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endParaRPr lang="fr-FR" sz="6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6000" dirty="0">
                          <a:solidFill>
                            <a:srgbClr val="FF0000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4</a:t>
                      </a:r>
                      <a:endParaRPr lang="fr-FR" sz="6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6000" dirty="0">
                          <a:solidFill>
                            <a:srgbClr val="FF0000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fr-FR" sz="6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7565470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E28E18B2-A6FC-4215-9FF2-773A09E7D2D5}"/>
              </a:ext>
            </a:extLst>
          </p:cNvPr>
          <p:cNvSpPr txBox="1"/>
          <p:nvPr/>
        </p:nvSpPr>
        <p:spPr>
          <a:xfrm>
            <a:off x="0" y="4005064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Le chiffre 2 correspond à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2 unités de millions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  <a:endParaRPr lang="fr-FR" sz="3200" b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C635D825-8552-493F-8306-FDE4345AB1F8}"/>
              </a:ext>
            </a:extLst>
          </p:cNvPr>
          <p:cNvSpPr/>
          <p:nvPr/>
        </p:nvSpPr>
        <p:spPr>
          <a:xfrm>
            <a:off x="3347864" y="3068960"/>
            <a:ext cx="576064" cy="720080"/>
          </a:xfrm>
          <a:prstGeom prst="ellipse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FF60BAB4-2941-4260-8F9F-DDCE03C704F5}"/>
              </a:ext>
            </a:extLst>
          </p:cNvPr>
          <p:cNvSpPr txBox="1"/>
          <p:nvPr/>
        </p:nvSpPr>
        <p:spPr>
          <a:xfrm>
            <a:off x="0" y="4437112"/>
            <a:ext cx="4716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Le chiffre 5 correspond à</a:t>
            </a:r>
            <a:endParaRPr lang="fr-FR" sz="3200" b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B530DA63-AC6C-427E-BBC7-2A5D0A4F0ECC}"/>
              </a:ext>
            </a:extLst>
          </p:cNvPr>
          <p:cNvSpPr txBox="1"/>
          <p:nvPr/>
        </p:nvSpPr>
        <p:spPr>
          <a:xfrm>
            <a:off x="4576316" y="4437112"/>
            <a:ext cx="3798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5 centaines de mille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  <a:endParaRPr lang="fr-FR" sz="3200" b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7BFB5984-C634-4230-9F67-734E06041078}"/>
              </a:ext>
            </a:extLst>
          </p:cNvPr>
          <p:cNvSpPr txBox="1"/>
          <p:nvPr/>
        </p:nvSpPr>
        <p:spPr>
          <a:xfrm>
            <a:off x="0" y="4869160"/>
            <a:ext cx="4716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Le chiffre 3 correspond à</a:t>
            </a:r>
            <a:endParaRPr lang="fr-FR" sz="3200" b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C4CA52A1-D972-4C19-9382-E87E3870587A}"/>
              </a:ext>
            </a:extLst>
          </p:cNvPr>
          <p:cNvSpPr txBox="1"/>
          <p:nvPr/>
        </p:nvSpPr>
        <p:spPr>
          <a:xfrm>
            <a:off x="4576316" y="4869160"/>
            <a:ext cx="45676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3 centaines des unités simples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  <a:endParaRPr lang="fr-FR" sz="3200" b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E75BFF68-CEA6-4F41-A448-851A8E2E0B97}"/>
              </a:ext>
            </a:extLst>
          </p:cNvPr>
          <p:cNvSpPr txBox="1"/>
          <p:nvPr/>
        </p:nvSpPr>
        <p:spPr>
          <a:xfrm>
            <a:off x="0" y="5783440"/>
            <a:ext cx="4716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Le chiffre 4 correspond à</a:t>
            </a:r>
            <a:endParaRPr lang="fr-FR" sz="3200" b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8FDC3975-6394-47F6-B944-FED3DBA3B89E}"/>
              </a:ext>
            </a:extLst>
          </p:cNvPr>
          <p:cNvSpPr txBox="1"/>
          <p:nvPr/>
        </p:nvSpPr>
        <p:spPr>
          <a:xfrm>
            <a:off x="4576316" y="5783440"/>
            <a:ext cx="45676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4 dizaines des unités simples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  <a:endParaRPr lang="fr-FR" sz="3200" b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0BE629E0-7D59-4A68-9E46-E94382A0F525}"/>
              </a:ext>
            </a:extLst>
          </p:cNvPr>
          <p:cNvSpPr/>
          <p:nvPr/>
        </p:nvSpPr>
        <p:spPr>
          <a:xfrm>
            <a:off x="6067760" y="3039425"/>
            <a:ext cx="576064" cy="720080"/>
          </a:xfrm>
          <a:prstGeom prst="ellipse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607E14A2-AC28-4341-BE7D-AF6CBA2A6EBE}"/>
              </a:ext>
            </a:extLst>
          </p:cNvPr>
          <p:cNvSpPr/>
          <p:nvPr/>
        </p:nvSpPr>
        <p:spPr>
          <a:xfrm>
            <a:off x="7089248" y="3073854"/>
            <a:ext cx="576064" cy="720080"/>
          </a:xfrm>
          <a:prstGeom prst="ellipse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4655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5" grpId="0"/>
      <p:bldP spid="2" grpId="0" animBg="1"/>
      <p:bldP spid="2" grpId="1" animBg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 animBg="1"/>
      <p:bldP spid="16" grpId="1" animBg="1"/>
      <p:bldP spid="17" grpId="0" animBg="1"/>
      <p:bldP spid="17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4AF800A3-1422-4C0E-828D-51CFA104FFDF}"/>
              </a:ext>
            </a:extLst>
          </p:cNvPr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>
                <a:solidFill>
                  <a:srgbClr val="0070C0"/>
                </a:solidFill>
                <a:latin typeface="Maiandra GD" panose="020E0502030308020204" pitchFamily="34" charset="0"/>
              </a:rPr>
              <a:t>Voyons si vous avez bien compris avec quelques exemples...</a:t>
            </a:r>
            <a:endParaRPr lang="fr-FR" sz="3200" b="1" i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990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3DC78331-AAAB-46B2-8408-BF87BD5E8E76}"/>
              </a:ext>
            </a:extLst>
          </p:cNvPr>
          <p:cNvSpPr txBox="1"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b="1" dirty="0">
                <a:solidFill>
                  <a:srgbClr val="FF0000"/>
                </a:solidFill>
                <a:latin typeface="Maiandra GD" panose="020E0502030308020204" pitchFamily="34" charset="0"/>
              </a:rPr>
              <a:t>36 205 040</a:t>
            </a:r>
            <a:endParaRPr lang="fr-FR" sz="4000" b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A36A622D-8B4C-47DD-BDFD-49ED86221E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0068718"/>
              </p:ext>
            </p:extLst>
          </p:nvPr>
        </p:nvGraphicFramePr>
        <p:xfrm>
          <a:off x="457200" y="923330"/>
          <a:ext cx="8229600" cy="238099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914400">
                  <a:extLst>
                    <a:ext uri="{9D8B030D-6E8A-4147-A177-3AD203B41FA5}">
                      <a16:colId xmlns:a16="http://schemas.microsoft.com/office/drawing/2014/main" val="240691490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96790089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9270135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97508598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83481284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26760891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99916984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20965786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071141082"/>
                    </a:ext>
                  </a:extLst>
                </a:gridCol>
              </a:tblGrid>
              <a:tr h="967740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70C0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Classe des 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900" b="1">
                          <a:solidFill>
                            <a:srgbClr val="0070C0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Millions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70C0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Classe des 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900" b="1">
                          <a:solidFill>
                            <a:srgbClr val="0070C0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Mille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70C0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Classe des 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900" b="1">
                          <a:solidFill>
                            <a:srgbClr val="0070C0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Unités simples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0495401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>
                          <a:solidFill>
                            <a:srgbClr val="FFFFFF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Centaine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 b="1">
                          <a:solidFill>
                            <a:srgbClr val="FFFFFF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C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>
                          <a:solidFill>
                            <a:srgbClr val="FFFFFF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Dizaine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 b="1">
                          <a:solidFill>
                            <a:srgbClr val="FFFFFF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D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>
                          <a:solidFill>
                            <a:srgbClr val="FFFFFF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Unité 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 b="1">
                          <a:solidFill>
                            <a:srgbClr val="FFFFFF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U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>
                          <a:solidFill>
                            <a:srgbClr val="FFFFFF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Centaine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 b="1">
                          <a:solidFill>
                            <a:srgbClr val="FFFFFF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C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>
                          <a:solidFill>
                            <a:srgbClr val="FFFFFF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Dizaine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 b="1">
                          <a:solidFill>
                            <a:srgbClr val="FFFFFF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D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>
                          <a:solidFill>
                            <a:srgbClr val="FFFFFF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Unité 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 b="1">
                          <a:solidFill>
                            <a:srgbClr val="FFFFFF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U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>
                          <a:solidFill>
                            <a:srgbClr val="FFFFFF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Centaine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 b="1">
                          <a:solidFill>
                            <a:srgbClr val="FFFFFF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C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>
                          <a:solidFill>
                            <a:srgbClr val="FFFFFF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Dizaine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 b="1">
                          <a:solidFill>
                            <a:srgbClr val="FFFFFF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D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>
                          <a:solidFill>
                            <a:srgbClr val="FFFFFF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Unité 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 b="1">
                          <a:solidFill>
                            <a:srgbClr val="FFFFFF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U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5991576"/>
                  </a:ext>
                </a:extLst>
              </a:tr>
              <a:tr h="9255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fr-FR" sz="6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aiandra GD" panose="020E0502030308020204" pitchFamily="34" charset="0"/>
                          <a:ea typeface="Times New Roman" panose="02020603050405020304" pitchFamily="18" charset="0"/>
                          <a:cs typeface="+mn-cs"/>
                        </a:rPr>
                        <a:t>3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6000" dirty="0">
                          <a:solidFill>
                            <a:srgbClr val="FF0000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6</a:t>
                      </a:r>
                      <a:endParaRPr lang="fr-FR" sz="6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6000" dirty="0">
                          <a:solidFill>
                            <a:srgbClr val="FF0000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fr-FR" sz="6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6000" dirty="0">
                          <a:solidFill>
                            <a:srgbClr val="FF0000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fr-FR" sz="6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6000" dirty="0">
                          <a:solidFill>
                            <a:srgbClr val="FF0000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5</a:t>
                      </a:r>
                      <a:endParaRPr lang="fr-FR" sz="6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6000" dirty="0">
                          <a:solidFill>
                            <a:srgbClr val="FF0000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fr-FR" sz="6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6000" dirty="0">
                          <a:solidFill>
                            <a:srgbClr val="FF0000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4</a:t>
                      </a:r>
                      <a:endParaRPr lang="fr-FR" sz="6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6000" dirty="0">
                          <a:solidFill>
                            <a:srgbClr val="FF0000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fr-FR" sz="6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7565470"/>
                  </a:ext>
                </a:extLst>
              </a:tr>
            </a:tbl>
          </a:graphicData>
        </a:graphic>
      </p:graphicFrame>
      <p:sp>
        <p:nvSpPr>
          <p:cNvPr id="10" name="ZoneTexte 9">
            <a:extLst>
              <a:ext uri="{FF2B5EF4-FFF2-40B4-BE49-F238E27FC236}">
                <a16:creationId xmlns:a16="http://schemas.microsoft.com/office/drawing/2014/main" id="{FF60BAB4-2941-4260-8F9F-DDCE03C704F5}"/>
              </a:ext>
            </a:extLst>
          </p:cNvPr>
          <p:cNvSpPr txBox="1"/>
          <p:nvPr/>
        </p:nvSpPr>
        <p:spPr>
          <a:xfrm>
            <a:off x="0" y="3429000"/>
            <a:ext cx="4716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Le chiffre 3 correspond à</a:t>
            </a:r>
            <a:endParaRPr lang="fr-FR" sz="3200" b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B530DA63-AC6C-427E-BBC7-2A5D0A4F0ECC}"/>
              </a:ext>
            </a:extLst>
          </p:cNvPr>
          <p:cNvSpPr txBox="1"/>
          <p:nvPr/>
        </p:nvSpPr>
        <p:spPr>
          <a:xfrm>
            <a:off x="4576316" y="3429000"/>
            <a:ext cx="4567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3 dizaines de millions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  <a:endParaRPr lang="fr-FR" sz="3200" b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7BFB5984-C634-4230-9F67-734E06041078}"/>
              </a:ext>
            </a:extLst>
          </p:cNvPr>
          <p:cNvSpPr txBox="1"/>
          <p:nvPr/>
        </p:nvSpPr>
        <p:spPr>
          <a:xfrm>
            <a:off x="0" y="3897052"/>
            <a:ext cx="4716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Le chiffre 6 correspond à</a:t>
            </a:r>
            <a:endParaRPr lang="fr-FR" sz="3200" b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C4CA52A1-D972-4C19-9382-E87E3870587A}"/>
              </a:ext>
            </a:extLst>
          </p:cNvPr>
          <p:cNvSpPr txBox="1"/>
          <p:nvPr/>
        </p:nvSpPr>
        <p:spPr>
          <a:xfrm>
            <a:off x="4576316" y="3897052"/>
            <a:ext cx="4567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6 unités de millions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  <a:endParaRPr lang="fr-FR" sz="3200" b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E75BFF68-CEA6-4F41-A448-851A8E2E0B97}"/>
              </a:ext>
            </a:extLst>
          </p:cNvPr>
          <p:cNvSpPr txBox="1"/>
          <p:nvPr/>
        </p:nvSpPr>
        <p:spPr>
          <a:xfrm>
            <a:off x="0" y="4365104"/>
            <a:ext cx="4716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Le chiffre 2 correspond à</a:t>
            </a:r>
            <a:endParaRPr lang="fr-FR" sz="3200" b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8FDC3975-6394-47F6-B944-FED3DBA3B89E}"/>
              </a:ext>
            </a:extLst>
          </p:cNvPr>
          <p:cNvSpPr txBox="1"/>
          <p:nvPr/>
        </p:nvSpPr>
        <p:spPr>
          <a:xfrm>
            <a:off x="4576316" y="4365104"/>
            <a:ext cx="4567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2 centaines de mille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  <a:endParaRPr lang="fr-FR" sz="3200" b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A3A1094E-D957-493F-A3B6-A183AE152FF3}"/>
              </a:ext>
            </a:extLst>
          </p:cNvPr>
          <p:cNvSpPr txBox="1"/>
          <p:nvPr/>
        </p:nvSpPr>
        <p:spPr>
          <a:xfrm>
            <a:off x="-16520" y="4869160"/>
            <a:ext cx="4716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Le chiffre 5 correspond à</a:t>
            </a:r>
            <a:endParaRPr lang="fr-FR" sz="3200" b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689325D1-4972-4165-BEF8-8A74190DE2A6}"/>
              </a:ext>
            </a:extLst>
          </p:cNvPr>
          <p:cNvSpPr txBox="1"/>
          <p:nvPr/>
        </p:nvSpPr>
        <p:spPr>
          <a:xfrm>
            <a:off x="4559796" y="4869160"/>
            <a:ext cx="4567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5 unités de mille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  <a:endParaRPr lang="fr-FR" sz="3200" b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A959D9B8-F8B1-411B-90BA-C13BB7514284}"/>
              </a:ext>
            </a:extLst>
          </p:cNvPr>
          <p:cNvSpPr txBox="1"/>
          <p:nvPr/>
        </p:nvSpPr>
        <p:spPr>
          <a:xfrm>
            <a:off x="-16520" y="5373216"/>
            <a:ext cx="4716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Le chiffre 4 correspond à</a:t>
            </a:r>
            <a:endParaRPr lang="fr-FR" sz="3200" b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646C2B3A-99C1-48D3-A839-39C5108FCDFA}"/>
              </a:ext>
            </a:extLst>
          </p:cNvPr>
          <p:cNvSpPr txBox="1"/>
          <p:nvPr/>
        </p:nvSpPr>
        <p:spPr>
          <a:xfrm>
            <a:off x="4559796" y="5373216"/>
            <a:ext cx="45676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4 dizaines des unités simples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  <a:endParaRPr lang="fr-FR" sz="3200" b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404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3DC78331-AAAB-46B2-8408-BF87BD5E8E76}"/>
              </a:ext>
            </a:extLst>
          </p:cNvPr>
          <p:cNvSpPr txBox="1"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b="1" dirty="0">
                <a:solidFill>
                  <a:srgbClr val="FF0000"/>
                </a:solidFill>
                <a:latin typeface="Maiandra GD" panose="020E0502030308020204" pitchFamily="34" charset="0"/>
              </a:rPr>
              <a:t>4 581 008</a:t>
            </a:r>
            <a:endParaRPr lang="fr-FR" sz="4000" b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A36A622D-8B4C-47DD-BDFD-49ED86221E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7585764"/>
              </p:ext>
            </p:extLst>
          </p:nvPr>
        </p:nvGraphicFramePr>
        <p:xfrm>
          <a:off x="457200" y="923330"/>
          <a:ext cx="8229600" cy="238099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914400">
                  <a:extLst>
                    <a:ext uri="{9D8B030D-6E8A-4147-A177-3AD203B41FA5}">
                      <a16:colId xmlns:a16="http://schemas.microsoft.com/office/drawing/2014/main" val="240691490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96790089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9270135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97508598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83481284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26760891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99916984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20965786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071141082"/>
                    </a:ext>
                  </a:extLst>
                </a:gridCol>
              </a:tblGrid>
              <a:tr h="967740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70C0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Classe des 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900" b="1">
                          <a:solidFill>
                            <a:srgbClr val="0070C0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Millions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70C0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Classe des 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900" b="1">
                          <a:solidFill>
                            <a:srgbClr val="0070C0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Mille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70C0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Classe des 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900" b="1">
                          <a:solidFill>
                            <a:srgbClr val="0070C0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Unités simples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0495401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>
                          <a:solidFill>
                            <a:srgbClr val="FFFFFF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Centaine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 b="1">
                          <a:solidFill>
                            <a:srgbClr val="FFFFFF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C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>
                          <a:solidFill>
                            <a:srgbClr val="FFFFFF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Dizaine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 b="1">
                          <a:solidFill>
                            <a:srgbClr val="FFFFFF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D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>
                          <a:solidFill>
                            <a:srgbClr val="FFFFFF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Unité 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 b="1">
                          <a:solidFill>
                            <a:srgbClr val="FFFFFF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U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>
                          <a:solidFill>
                            <a:srgbClr val="FFFFFF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Centaine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 b="1">
                          <a:solidFill>
                            <a:srgbClr val="FFFFFF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C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>
                          <a:solidFill>
                            <a:srgbClr val="FFFFFF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Dizaine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 b="1">
                          <a:solidFill>
                            <a:srgbClr val="FFFFFF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D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>
                          <a:solidFill>
                            <a:srgbClr val="FFFFFF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Unité 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 b="1">
                          <a:solidFill>
                            <a:srgbClr val="FFFFFF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U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>
                          <a:solidFill>
                            <a:srgbClr val="FFFFFF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Centaine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 b="1">
                          <a:solidFill>
                            <a:srgbClr val="FFFFFF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C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>
                          <a:solidFill>
                            <a:srgbClr val="FFFFFF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Dizaine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 b="1">
                          <a:solidFill>
                            <a:srgbClr val="FFFFFF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D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>
                          <a:solidFill>
                            <a:srgbClr val="FFFFFF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Unité 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 b="1">
                          <a:solidFill>
                            <a:srgbClr val="FFFFFF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U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5991576"/>
                  </a:ext>
                </a:extLst>
              </a:tr>
              <a:tr h="9255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6000" dirty="0">
                          <a:solidFill>
                            <a:srgbClr val="FF0000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4</a:t>
                      </a:r>
                      <a:endParaRPr lang="fr-FR" sz="6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6000" dirty="0">
                          <a:solidFill>
                            <a:srgbClr val="FF0000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5</a:t>
                      </a:r>
                      <a:endParaRPr lang="fr-FR" sz="6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6000" dirty="0">
                          <a:solidFill>
                            <a:srgbClr val="FF0000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8</a:t>
                      </a:r>
                      <a:endParaRPr lang="fr-FR" sz="6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6000" dirty="0">
                          <a:solidFill>
                            <a:srgbClr val="FF0000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fr-FR" sz="6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6000" dirty="0">
                          <a:solidFill>
                            <a:srgbClr val="FF0000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fr-FR" sz="6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6000" dirty="0">
                          <a:solidFill>
                            <a:srgbClr val="FF0000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fr-FR" sz="6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6000" dirty="0">
                          <a:solidFill>
                            <a:srgbClr val="FF0000"/>
                          </a:solidFill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</a:rPr>
                        <a:t>8</a:t>
                      </a:r>
                      <a:endParaRPr lang="fr-FR" sz="6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64" marR="54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7565470"/>
                  </a:ext>
                </a:extLst>
              </a:tr>
            </a:tbl>
          </a:graphicData>
        </a:graphic>
      </p:graphicFrame>
      <p:sp>
        <p:nvSpPr>
          <p:cNvPr id="10" name="ZoneTexte 9">
            <a:extLst>
              <a:ext uri="{FF2B5EF4-FFF2-40B4-BE49-F238E27FC236}">
                <a16:creationId xmlns:a16="http://schemas.microsoft.com/office/drawing/2014/main" id="{FF60BAB4-2941-4260-8F9F-DDCE03C704F5}"/>
              </a:ext>
            </a:extLst>
          </p:cNvPr>
          <p:cNvSpPr txBox="1"/>
          <p:nvPr/>
        </p:nvSpPr>
        <p:spPr>
          <a:xfrm>
            <a:off x="0" y="3429000"/>
            <a:ext cx="4716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Le chiffre 4 correspond à</a:t>
            </a:r>
            <a:endParaRPr lang="fr-FR" sz="3200" b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B530DA63-AC6C-427E-BBC7-2A5D0A4F0ECC}"/>
              </a:ext>
            </a:extLst>
          </p:cNvPr>
          <p:cNvSpPr txBox="1"/>
          <p:nvPr/>
        </p:nvSpPr>
        <p:spPr>
          <a:xfrm>
            <a:off x="4576316" y="3429000"/>
            <a:ext cx="4567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4 unités de millions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  <a:endParaRPr lang="fr-FR" sz="3200" b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7BFB5984-C634-4230-9F67-734E06041078}"/>
              </a:ext>
            </a:extLst>
          </p:cNvPr>
          <p:cNvSpPr txBox="1"/>
          <p:nvPr/>
        </p:nvSpPr>
        <p:spPr>
          <a:xfrm>
            <a:off x="0" y="3897052"/>
            <a:ext cx="4716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Le chiffre 5 correspond à</a:t>
            </a:r>
            <a:endParaRPr lang="fr-FR" sz="3200" b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C4CA52A1-D972-4C19-9382-E87E3870587A}"/>
              </a:ext>
            </a:extLst>
          </p:cNvPr>
          <p:cNvSpPr txBox="1"/>
          <p:nvPr/>
        </p:nvSpPr>
        <p:spPr>
          <a:xfrm>
            <a:off x="4576316" y="3897052"/>
            <a:ext cx="4567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5 centaines de mille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  <a:endParaRPr lang="fr-FR" sz="3200" b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E75BFF68-CEA6-4F41-A448-851A8E2E0B97}"/>
              </a:ext>
            </a:extLst>
          </p:cNvPr>
          <p:cNvSpPr txBox="1"/>
          <p:nvPr/>
        </p:nvSpPr>
        <p:spPr>
          <a:xfrm>
            <a:off x="0" y="4365104"/>
            <a:ext cx="4716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Le chiffre 8 correspond à</a:t>
            </a:r>
            <a:endParaRPr lang="fr-FR" sz="3200" b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8FDC3975-6394-47F6-B944-FED3DBA3B89E}"/>
              </a:ext>
            </a:extLst>
          </p:cNvPr>
          <p:cNvSpPr txBox="1"/>
          <p:nvPr/>
        </p:nvSpPr>
        <p:spPr>
          <a:xfrm>
            <a:off x="4576316" y="4365104"/>
            <a:ext cx="4567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8 dizaines de mille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  <a:endParaRPr lang="fr-FR" sz="3200" b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A3A1094E-D957-493F-A3B6-A183AE152FF3}"/>
              </a:ext>
            </a:extLst>
          </p:cNvPr>
          <p:cNvSpPr txBox="1"/>
          <p:nvPr/>
        </p:nvSpPr>
        <p:spPr>
          <a:xfrm>
            <a:off x="-16520" y="4869160"/>
            <a:ext cx="4716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Le chiffre 1 correspond à</a:t>
            </a:r>
            <a:endParaRPr lang="fr-FR" sz="3200" b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689325D1-4972-4165-BEF8-8A74190DE2A6}"/>
              </a:ext>
            </a:extLst>
          </p:cNvPr>
          <p:cNvSpPr txBox="1"/>
          <p:nvPr/>
        </p:nvSpPr>
        <p:spPr>
          <a:xfrm>
            <a:off x="4559796" y="4869160"/>
            <a:ext cx="4567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1 unité de mille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  <a:endParaRPr lang="fr-FR" sz="3200" b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A959D9B8-F8B1-411B-90BA-C13BB7514284}"/>
              </a:ext>
            </a:extLst>
          </p:cNvPr>
          <p:cNvSpPr txBox="1"/>
          <p:nvPr/>
        </p:nvSpPr>
        <p:spPr>
          <a:xfrm>
            <a:off x="-16520" y="5373216"/>
            <a:ext cx="4716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Le chiffre 8 correspond à</a:t>
            </a:r>
            <a:endParaRPr lang="fr-FR" sz="3200" b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646C2B3A-99C1-48D3-A839-39C5108FCDFA}"/>
              </a:ext>
            </a:extLst>
          </p:cNvPr>
          <p:cNvSpPr txBox="1"/>
          <p:nvPr/>
        </p:nvSpPr>
        <p:spPr>
          <a:xfrm>
            <a:off x="4559796" y="5373216"/>
            <a:ext cx="45676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8 unités des unités simples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  <a:endParaRPr lang="fr-FR" sz="3200" b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603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1456</TotalTime>
  <Words>591</Words>
  <Application>Microsoft Office PowerPoint</Application>
  <PresentationFormat>Affichage à l'écran (4:3)</PresentationFormat>
  <Paragraphs>253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9" baseType="lpstr">
      <vt:lpstr>Calibri</vt:lpstr>
      <vt:lpstr>Maiandra GD</vt:lpstr>
      <vt:lpstr>Arial</vt:lpstr>
      <vt:lpstr>Wingdings</vt:lpstr>
      <vt:lpstr>Times New Roman</vt:lpstr>
      <vt:lpstr>Thème Office</vt:lpstr>
      <vt:lpstr>Les grands nombres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??? de l’indicatif</dc:title>
  <dc:creator>Maxime Paul</dc:creator>
  <cp:lastModifiedBy>Maxime Paul</cp:lastModifiedBy>
  <cp:revision>117</cp:revision>
  <dcterms:created xsi:type="dcterms:W3CDTF">2013-01-30T16:02:59Z</dcterms:created>
  <dcterms:modified xsi:type="dcterms:W3CDTF">2017-08-17T12:49:44Z</dcterms:modified>
</cp:coreProperties>
</file>