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9265"/>
    <a:srgbClr val="DDBB9F"/>
    <a:srgbClr val="945F34"/>
    <a:srgbClr val="E3C7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1382" autoAdjust="0"/>
  </p:normalViewPr>
  <p:slideViewPr>
    <p:cSldViewPr>
      <p:cViewPr>
        <p:scale>
          <a:sx n="100" d="100"/>
          <a:sy n="100" d="100"/>
        </p:scale>
        <p:origin x="834" y="84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2362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42020-DFC4-408F-B2B0-6FF4A7273AFE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F8C2C-8E87-4D19-8987-D8E1D71F6B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206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FF1A0-EEC6-4352-A704-7E91198E29DA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DAC0-4C35-4573-B1AD-08E4E1F517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06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DAC0-4C35-4573-B1AD-08E4E1F5174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32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18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29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1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35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65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6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0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36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18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17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AE3E4-9787-45BE-B49A-5A7E96FC8EF8}" type="datetimeFigureOut">
              <a:rPr lang="fr-FR" smtClean="0"/>
              <a:t>18/02/2018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6A717-01B9-451F-B5C3-045C37D89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75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915"/>
            <a:ext cx="400100" cy="1001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FilmGrain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1496"/>
            <a:ext cx="75596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onnecteur droit 10"/>
          <p:cNvCxnSpPr/>
          <p:nvPr/>
        </p:nvCxnSpPr>
        <p:spPr>
          <a:xfrm flipH="1">
            <a:off x="396255" y="729473"/>
            <a:ext cx="18169" cy="9963927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68264" y="-67303"/>
            <a:ext cx="6597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n w="18415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Oz'sWizard" pitchFamily="2" charset="0"/>
              </a:rPr>
              <a:t>Le Magicien d’Oz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8264" y="685288"/>
            <a:ext cx="6922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Dekko" panose="00000500000000000000" pitchFamily="2" charset="0"/>
                <a:cs typeface="Dekko" panose="00000500000000000000" pitchFamily="2" charset="0"/>
              </a:rPr>
              <a:t>Document pour l’enseignant : Planification sur </a:t>
            </a:r>
            <a:r>
              <a:rPr lang="fr-FR" sz="2000" dirty="0" smtClean="0">
                <a:latin typeface="Dekko" panose="00000500000000000000" pitchFamily="2" charset="0"/>
                <a:cs typeface="Dekko" panose="00000500000000000000" pitchFamily="2" charset="0"/>
              </a:rPr>
              <a:t>7 semaines</a:t>
            </a:r>
            <a:endParaRPr lang="fr-FR" sz="2000" dirty="0"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0" y="671290"/>
            <a:ext cx="7561263" cy="0"/>
          </a:xfrm>
          <a:prstGeom prst="line">
            <a:avLst/>
          </a:prstGeom>
          <a:ln w="76200" cap="rnd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96877"/>
              </p:ext>
            </p:extLst>
          </p:nvPr>
        </p:nvGraphicFramePr>
        <p:xfrm>
          <a:off x="570992" y="1082265"/>
          <a:ext cx="6819378" cy="95673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73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095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9979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+mj-lt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Lecture de l’histoire</a:t>
                      </a:r>
                      <a:endParaRPr lang="fr-FR" sz="1200" dirty="0">
                        <a:latin typeface="+mj-lt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Travail écrit ou oral</a:t>
                      </a:r>
                      <a:endParaRPr lang="fr-FR" sz="1200" dirty="0">
                        <a:latin typeface="+mj-lt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Film</a:t>
                      </a:r>
                      <a:endParaRPr lang="fr-FR" sz="1200" dirty="0">
                        <a:latin typeface="+mn-lt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5821"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Semaine </a:t>
                      </a:r>
                    </a:p>
                    <a:p>
                      <a:pPr algn="ctr"/>
                      <a:r>
                        <a:rPr lang="fr-FR" sz="1200" b="1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</a:t>
                      </a:r>
                      <a:endParaRPr lang="fr-FR" sz="1200" b="1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I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ntroduction lue par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l’enseignant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en classe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1 : présentation du livre : correction 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collective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22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 lecture en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classe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2 ex 1 en binôme, ex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2 individuel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 : jusqu’à 18 min 28 s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2 lecture en classe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3  :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individuel puis correction collective immédiate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2 : jusqu’à 31 min 15 s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3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4 : ex 1 - idem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 rowSpan="3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Semaine </a:t>
                      </a:r>
                    </a:p>
                    <a:p>
                      <a:pPr algn="ctr"/>
                      <a:r>
                        <a:rPr lang="fr-FR" sz="1200" b="1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2</a:t>
                      </a:r>
                      <a:endParaRPr lang="fr-FR" sz="1200" b="1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4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4 ex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2 : individuel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5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5 à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faire collectivement à l’oral d’abord puis individuellement à l’écrit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Chapitres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3, 4 et 5 : jusqu’à 45 min 50s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6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6 : ex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1 en binôme, les autres en individuel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6 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 51 min</a:t>
                      </a:r>
                    </a:p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(Lion)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7095">
                <a:tc rowSpan="4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Semaine </a:t>
                      </a:r>
                    </a:p>
                    <a:p>
                      <a:pPr algn="ctr"/>
                      <a:r>
                        <a:rPr lang="fr-FR" sz="1200" b="1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7 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7 : collectif,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groupe et individuel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74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8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8 : binôme + individuel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8 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 56 min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9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9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 58 min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821">
                <a:tc vMerge="1">
                  <a:txBody>
                    <a:bodyPr/>
                    <a:lstStyle/>
                    <a:p>
                      <a:pPr algn="ctr"/>
                      <a:endParaRPr lang="fr-FR" sz="1200" b="1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Montrer un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extrait de Gulliver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821">
                <a:tc rowSpan="3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Semaine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10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9  : Ex a) en collectif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                Ex b) individuel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11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 9 : individuel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11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1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h 09 m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45s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12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10 : A faire en collectif au fur et à mesure de la lecture orale en classe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 rowSpan="4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Semaine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13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11 : A faire en collectif au fur et à mesure de la lecture orale en classe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14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36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15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12 : En binôme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Chapitres 15 et 16 </a:t>
                      </a:r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endParaRPr lang="fr-FR" sz="1200" b="0" i="0" u="none" strike="noStrike" kern="1200" baseline="0" dirty="0" smtClean="0">
                        <a:solidFill>
                          <a:schemeClr val="dk1"/>
                        </a:solidFill>
                        <a:latin typeface="Dekko" panose="00000500000000000000" pitchFamily="2" charset="0"/>
                        <a:ea typeface="+mn-ea"/>
                        <a:cs typeface="Dekko" panose="00000500000000000000" pitchFamily="2" charset="0"/>
                      </a:endParaRPr>
                    </a:p>
                    <a:p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1 h 28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36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16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821">
                <a:tc rowSpan="4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Semaine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17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13 ex 1 en collectif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Ex 2 individuel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17 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 1 h </a:t>
                      </a: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31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  <a:sym typeface="Wingdings" panose="05000000000000000000" pitchFamily="2" charset="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414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18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13 : 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* ex 1 à l’oral d’abord puis individuel</a:t>
                      </a:r>
                    </a:p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* Ex 2 individuel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Chapitre 18 à 23 : pas de film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19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14 : en collectif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Montrer l’extrait du film Harry Potter 2 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86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20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15 : Individuel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5821">
                <a:tc rowSpan="3"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Semaine </a:t>
                      </a: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ekko" panose="00000500000000000000" pitchFamily="2" charset="0"/>
                          <a:ea typeface="+mn-ea"/>
                          <a:cs typeface="Dekko" panose="00000500000000000000" pitchFamily="2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21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22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16 : en binôme 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23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17 : à l’oral d’abord puis individuel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Chapitres 23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 et 24 </a:t>
                      </a: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  <a:sym typeface="Wingdings" panose="05000000000000000000" pitchFamily="2" charset="2"/>
                        </a:rPr>
                        <a:t> fin</a:t>
                      </a:r>
                      <a:endParaRPr lang="fr-FR" sz="120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4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Chapitre 24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aseline="0" dirty="0" smtClean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Fiche 17 : individuel</a:t>
                      </a:r>
                      <a:endParaRPr lang="fr-FR" sz="1200" baseline="0" dirty="0" smtClean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 sz="13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5154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14687</TotalTime>
  <Words>374</Words>
  <Application>Microsoft Office PowerPoint</Application>
  <PresentationFormat>Personnalisé</PresentationFormat>
  <Paragraphs>85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Dekko</vt:lpstr>
      <vt:lpstr>Oz'sWizard</vt:lpstr>
      <vt:lpstr>Wingdings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245</cp:revision>
  <dcterms:created xsi:type="dcterms:W3CDTF">2014-08-22T08:42:21Z</dcterms:created>
  <dcterms:modified xsi:type="dcterms:W3CDTF">2018-02-18T13:41:34Z</dcterms:modified>
</cp:coreProperties>
</file>