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0" r:id="rId4"/>
    <p:sldId id="259" r:id="rId5"/>
    <p:sldId id="261" r:id="rId6"/>
    <p:sldId id="262" r:id="rId7"/>
    <p:sldId id="258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55" autoAdjust="0"/>
  </p:normalViewPr>
  <p:slideViewPr>
    <p:cSldViewPr>
      <p:cViewPr varScale="1">
        <p:scale>
          <a:sx n="64" d="100"/>
          <a:sy n="64" d="100"/>
        </p:scale>
        <p:origin x="3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2055C-F7C1-41B5-9DDE-96AFA07810D7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B25AF-BBB9-411B-996C-E1336B890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366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E2C44-1C68-45F4-928A-E28EF90B13BF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66C57-2612-4AD3-905D-69039BBA0C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682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6C57-2612-4AD3-905D-69039BBA0C5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229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FB3426F5-3CDA-4D27-A4C8-67B3F64DA014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B3426F5-3CDA-4D27-A4C8-67B3F64DA014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360000">
            <a:off x="3401129" y="2754732"/>
            <a:ext cx="4847038" cy="1599722"/>
          </a:xfrm>
        </p:spPr>
        <p:txBody>
          <a:bodyPr/>
          <a:lstStyle/>
          <a:p>
            <a:r>
              <a:rPr lang="fr-FR" sz="7500" dirty="0" smtClean="0">
                <a:latin typeface="Fontastique" pitchFamily="2" charset="0"/>
                <a:ea typeface="Fontastique" pitchFamily="2" charset="0"/>
              </a:rPr>
              <a:t>Numération</a:t>
            </a:r>
            <a:endParaRPr lang="fr-FR" sz="7500" dirty="0">
              <a:latin typeface="Fontastique" pitchFamily="2" charset="0"/>
              <a:ea typeface="Fontastique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 rot="360000">
            <a:off x="3209645" y="4592393"/>
            <a:ext cx="4836456" cy="1215847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>
                <a:latin typeface="Trebuchet MS" panose="020B0603020202020204" pitchFamily="34" charset="0"/>
              </a:rPr>
              <a:t>Utiliser des fractions pour coder des mesures de longueurs </a:t>
            </a:r>
          </a:p>
        </p:txBody>
      </p:sp>
      <p:sp>
        <p:nvSpPr>
          <p:cNvPr id="4" name="ZoneTexte 3"/>
          <p:cNvSpPr txBox="1"/>
          <p:nvPr/>
        </p:nvSpPr>
        <p:spPr>
          <a:xfrm rot="20575078">
            <a:off x="818247" y="4156700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rebuchet MS" panose="020B0603020202020204" pitchFamily="34" charset="0"/>
              </a:rPr>
              <a:t>CM</a:t>
            </a:r>
          </a:p>
          <a:p>
            <a:pPr algn="ctr"/>
            <a:endParaRPr lang="fr-FR" sz="1000" dirty="0">
              <a:latin typeface="Trebuchet MS" panose="020B0603020202020204" pitchFamily="34" charset="0"/>
            </a:endParaRPr>
          </a:p>
          <a:p>
            <a:pPr algn="ctr"/>
            <a:endParaRPr lang="fr-FR" sz="1000" dirty="0" smtClean="0">
              <a:latin typeface="Trebuchet MS" panose="020B0603020202020204" pitchFamily="34" charset="0"/>
            </a:endParaRPr>
          </a:p>
          <a:p>
            <a:pPr algn="ctr"/>
            <a:r>
              <a:rPr lang="fr-FR" sz="1000" dirty="0" smtClean="0">
                <a:latin typeface="Trebuchet MS" panose="020B0603020202020204" pitchFamily="34" charset="0"/>
              </a:rPr>
              <a:t>www.laclassedemallory.com</a:t>
            </a:r>
            <a:endParaRPr lang="fr-FR" sz="1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4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558">
        <p:cut/>
      </p:transition>
    </mc:Choice>
    <mc:Fallback xmlns="">
      <p:transition advTm="5558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124744"/>
            <a:ext cx="7560840" cy="5985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Quelle fraction de la course est parcouru par Jules?</a:t>
            </a:r>
            <a:endParaRPr 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331640" y="260648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Lors d’une course de 10km, Paul a parcouru 7km. Marius a couru 1/5 de la distance et Jules a parcouru 4 km.</a:t>
            </a:r>
            <a:endParaRPr lang="fr-FR" dirty="0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827880"/>
              </p:ext>
            </p:extLst>
          </p:nvPr>
        </p:nvGraphicFramePr>
        <p:xfrm>
          <a:off x="1632012" y="1943447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Espace réservé du contenu 2"/>
          <p:cNvSpPr txBox="1">
            <a:spLocks/>
          </p:cNvSpPr>
          <p:nvPr/>
        </p:nvSpPr>
        <p:spPr>
          <a:xfrm>
            <a:off x="1007742" y="2708920"/>
            <a:ext cx="7560840" cy="598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Quelle distance est parcourue par Marius?</a:t>
            </a:r>
          </a:p>
          <a:p>
            <a:pPr marL="0" indent="0">
              <a:buFont typeface="Rage Italic" pitchFamily="66" charset="0"/>
              <a:buNone/>
            </a:pPr>
            <a:endParaRPr lang="fr-FR" b="1" dirty="0" smtClean="0"/>
          </a:p>
          <a:p>
            <a:pPr marL="0" indent="0">
              <a:buFont typeface="Rage Italic" pitchFamily="66" charset="0"/>
              <a:buNone/>
            </a:pPr>
            <a:endParaRPr lang="fr-FR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849546"/>
              </p:ext>
            </p:extLst>
          </p:nvPr>
        </p:nvGraphicFramePr>
        <p:xfrm>
          <a:off x="1632012" y="3922256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59710848"/>
      </p:ext>
    </p:extLst>
  </p:cSld>
  <p:clrMapOvr>
    <a:masterClrMapping/>
  </p:clrMapOvr>
  <p:transition spd="slow" advTm="2788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-128852"/>
            <a:ext cx="7549112" cy="1442674"/>
          </a:xfrm>
        </p:spPr>
        <p:txBody>
          <a:bodyPr/>
          <a:lstStyle/>
          <a:p>
            <a:r>
              <a:rPr lang="fr-FR" sz="6000" dirty="0" smtClean="0">
                <a:latin typeface="Alice and the Wicked Monster" panose="02000000000000000000" pitchFamily="2" charset="0"/>
              </a:rPr>
              <a:t>Objectif de la séance</a:t>
            </a:r>
            <a:endParaRPr lang="fr-FR" sz="6000" dirty="0">
              <a:latin typeface="Alice and the Wicked Monster" panose="02000000000000000000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6255" y="1440532"/>
            <a:ext cx="7560840" cy="1844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Nous allons travailler en </a:t>
            </a:r>
            <a:r>
              <a:rPr lang="fr-FR" sz="2800" dirty="0" smtClean="0">
                <a:solidFill>
                  <a:srgbClr val="FF0000"/>
                </a:solidFill>
              </a:rPr>
              <a:t>NUMERATION</a:t>
            </a:r>
            <a:r>
              <a:rPr lang="fr-FR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Nous allons aujourd’hui apprendre à </a:t>
            </a:r>
            <a:r>
              <a:rPr lang="fr-FR" sz="2800" dirty="0" smtClean="0">
                <a:solidFill>
                  <a:srgbClr val="FF0000"/>
                </a:solidFill>
              </a:rPr>
              <a:t>coder des longueurs à l’aide de fractions</a:t>
            </a:r>
            <a:r>
              <a:rPr lang="fr-FR" sz="2800" dirty="0" smtClean="0">
                <a:solidFill>
                  <a:schemeClr val="tx1"/>
                </a:solidFill>
              </a:rPr>
              <a:t>.</a:t>
            </a:r>
            <a:endParaRPr 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5443164"/>
      </p:ext>
    </p:extLst>
  </p:cSld>
  <p:clrMapOvr>
    <a:masterClrMapping/>
  </p:clrMapOvr>
  <p:transition spd="slow" advTm="2788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6255" y="1440532"/>
            <a:ext cx="7560840" cy="1844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Dans quelle matière allons-nous travailler?</a:t>
            </a:r>
          </a:p>
          <a:p>
            <a:pPr marL="0" indent="0">
              <a:buNone/>
            </a:pPr>
            <a:endParaRPr 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Qu’allons-nous apprendre ?</a:t>
            </a:r>
            <a:endParaRPr 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265501"/>
      </p:ext>
    </p:extLst>
  </p:cSld>
  <p:clrMapOvr>
    <a:masterClrMapping/>
  </p:clrMapOvr>
  <p:transition spd="slow" advTm="2788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-128852"/>
            <a:ext cx="7549112" cy="1442674"/>
          </a:xfrm>
        </p:spPr>
        <p:txBody>
          <a:bodyPr/>
          <a:lstStyle/>
          <a:p>
            <a:r>
              <a:rPr lang="fr-FR" sz="3600" dirty="0" smtClean="0">
                <a:latin typeface="Annoying Kettle" panose="02000000000000000000" pitchFamily="2" charset="0"/>
              </a:rPr>
              <a:t>Rappel</a:t>
            </a:r>
            <a:endParaRPr lang="fr-FR" sz="3600" dirty="0">
              <a:latin typeface="Annoying Kettle" panose="02000000000000000000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2460" y="1124744"/>
            <a:ext cx="7560840" cy="598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Qu’est-ce qu’une fraction?</a:t>
            </a:r>
            <a:endParaRPr 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325776" y="1857701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Une fraction est une représentation mathématique de parts dans une situation de partage équitable.</a:t>
            </a:r>
            <a:endParaRPr lang="fr-FR" dirty="0"/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1076622" y="2852936"/>
            <a:ext cx="7560840" cy="598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Quelles sont les fractions représentées ?</a:t>
            </a:r>
          </a:p>
          <a:p>
            <a:pPr marL="0" indent="0">
              <a:buFont typeface="Rage Italic" pitchFamily="66" charset="0"/>
              <a:buNone/>
            </a:pP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533" y="3633700"/>
            <a:ext cx="1449252" cy="123612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2440" y="3633700"/>
            <a:ext cx="1823415" cy="147099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192" y="3633700"/>
            <a:ext cx="1565246" cy="13530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0781766"/>
      </p:ext>
    </p:extLst>
  </p:cSld>
  <p:clrMapOvr>
    <a:masterClrMapping/>
  </p:clrMapOvr>
  <p:transition spd="slow" advTm="2788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1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-128852"/>
            <a:ext cx="7549112" cy="1442674"/>
          </a:xfrm>
        </p:spPr>
        <p:txBody>
          <a:bodyPr/>
          <a:lstStyle/>
          <a:p>
            <a:r>
              <a:rPr lang="fr-FR" sz="3600" dirty="0" smtClean="0">
                <a:latin typeface="Annoying Kettle" panose="02000000000000000000" pitchFamily="2" charset="0"/>
              </a:rPr>
              <a:t>Fractions et longueurs</a:t>
            </a:r>
            <a:endParaRPr lang="fr-FR" sz="3600" dirty="0">
              <a:latin typeface="Annoying Kettle" panose="02000000000000000000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2460" y="1124744"/>
            <a:ext cx="7560840" cy="598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On peut coder une longueur à l’aide de fractions.</a:t>
            </a:r>
            <a:endParaRPr 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325776" y="2273823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Ici j’ai une bande d’une certaine longueur qui représente mon unité (u).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364287" y="3147543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Je peux prendre  ½ de u. Dans ce cas je coupe mon unité en 2 parts égales et j’en prends une.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475656" y="1813132"/>
            <a:ext cx="6696744" cy="391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508303" y="3904414"/>
            <a:ext cx="6696744" cy="3917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508675" y="3904414"/>
            <a:ext cx="3348000" cy="391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405487" y="5266987"/>
            <a:ext cx="6696744" cy="3917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405487" y="5266987"/>
            <a:ext cx="2232000" cy="391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364287" y="4422855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Je peux prendre  1/3  de u. Dans ce cas je coupe mon unité en 3 parts égales et j’en prends une.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6703208"/>
      </p:ext>
    </p:extLst>
  </p:cSld>
  <p:clrMapOvr>
    <a:masterClrMapping/>
  </p:clrMapOvr>
  <p:transition spd="slow" advTm="2788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9" grpId="0"/>
      <p:bldP spid="4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6622" y="260648"/>
            <a:ext cx="7560840" cy="598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Quelle fraction de la longueur est coloriée?</a:t>
            </a:r>
            <a:endParaRPr 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719478"/>
              </p:ext>
            </p:extLst>
          </p:nvPr>
        </p:nvGraphicFramePr>
        <p:xfrm>
          <a:off x="1524000" y="1397000"/>
          <a:ext cx="609599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182056"/>
              </p:ext>
            </p:extLst>
          </p:nvPr>
        </p:nvGraphicFramePr>
        <p:xfrm>
          <a:off x="1532276" y="2305668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475416"/>
              </p:ext>
            </p:extLst>
          </p:nvPr>
        </p:nvGraphicFramePr>
        <p:xfrm>
          <a:off x="1519951" y="3232241"/>
          <a:ext cx="6095999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129819"/>
              </p:ext>
            </p:extLst>
          </p:nvPr>
        </p:nvGraphicFramePr>
        <p:xfrm>
          <a:off x="1519950" y="4437112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67718613"/>
      </p:ext>
    </p:extLst>
  </p:cSld>
  <p:clrMapOvr>
    <a:masterClrMapping/>
  </p:clrMapOvr>
  <p:transition spd="slow" advTm="2788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-128852"/>
            <a:ext cx="7549112" cy="1442674"/>
          </a:xfrm>
        </p:spPr>
        <p:txBody>
          <a:bodyPr/>
          <a:lstStyle/>
          <a:p>
            <a:r>
              <a:rPr lang="fr-FR" sz="3600" dirty="0" smtClean="0">
                <a:latin typeface="Annoying Kettle" panose="02000000000000000000" pitchFamily="2" charset="0"/>
              </a:rPr>
              <a:t>Fractions et longueurs</a:t>
            </a:r>
            <a:endParaRPr lang="fr-FR" sz="3600" dirty="0">
              <a:latin typeface="Annoying Kettle" panose="02000000000000000000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36264" y="882681"/>
            <a:ext cx="7560840" cy="598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On peut coder une longueur à l’aide de fractions.</a:t>
            </a:r>
            <a:endParaRPr 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396304" y="2094815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Ici j’ai une bande d’une certaine longueur qui représente mon unité (u).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396304" y="2757966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Je veux prendre  3/2 de u. Dans ce cas je coupe mon unité en 2 parts égales. Il me faut alors une seconde unité puisque je souhaite prendre « 3 parts ».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455695" y="1589363"/>
            <a:ext cx="3600400" cy="392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396304" y="4816521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J’ai alors 3/2 de u.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460325" y="3792933"/>
            <a:ext cx="3600400" cy="392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455895" y="3792933"/>
            <a:ext cx="1800000" cy="392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455895" y="4312141"/>
            <a:ext cx="3600400" cy="392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3256295" y="4312141"/>
            <a:ext cx="1800000" cy="39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9076300"/>
      </p:ext>
    </p:extLst>
  </p:cSld>
  <p:clrMapOvr>
    <a:masterClrMapping/>
  </p:clrMapOvr>
  <p:transition spd="slow" advTm="2646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9" grpId="0"/>
      <p:bldP spid="4" grpId="0" animBg="1"/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6622" y="260648"/>
            <a:ext cx="7560840" cy="598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Quelle fraction de la longueur est coloriée?</a:t>
            </a:r>
            <a:endParaRPr 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195478"/>
              </p:ext>
            </p:extLst>
          </p:nvPr>
        </p:nvGraphicFramePr>
        <p:xfrm>
          <a:off x="1519950" y="1347768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423028"/>
              </p:ext>
            </p:extLst>
          </p:nvPr>
        </p:nvGraphicFramePr>
        <p:xfrm>
          <a:off x="1533561" y="3260210"/>
          <a:ext cx="6095999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557904"/>
              </p:ext>
            </p:extLst>
          </p:nvPr>
        </p:nvGraphicFramePr>
        <p:xfrm>
          <a:off x="1519950" y="1836364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102952"/>
              </p:ext>
            </p:extLst>
          </p:nvPr>
        </p:nvGraphicFramePr>
        <p:xfrm>
          <a:off x="1552780" y="3748806"/>
          <a:ext cx="6095999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93052540"/>
      </p:ext>
    </p:extLst>
  </p:cSld>
  <p:clrMapOvr>
    <a:masterClrMapping/>
  </p:clrMapOvr>
  <p:transition spd="slow" advTm="27889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-128852"/>
            <a:ext cx="7549112" cy="1442674"/>
          </a:xfrm>
        </p:spPr>
        <p:txBody>
          <a:bodyPr/>
          <a:lstStyle/>
          <a:p>
            <a:r>
              <a:rPr lang="fr-FR" sz="3600" dirty="0" smtClean="0">
                <a:latin typeface="Annoying Kettle" panose="02000000000000000000" pitchFamily="2" charset="0"/>
              </a:rPr>
              <a:t>Fractions et longueurs</a:t>
            </a:r>
            <a:endParaRPr lang="fr-FR" sz="3600" dirty="0">
              <a:latin typeface="Annoying Kettle" panose="02000000000000000000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36264" y="882680"/>
            <a:ext cx="7560840" cy="962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On peut </a:t>
            </a:r>
            <a:r>
              <a:rPr lang="fr-FR" sz="2800" dirty="0" smtClean="0">
                <a:solidFill>
                  <a:schemeClr val="tx1"/>
                </a:solidFill>
              </a:rPr>
              <a:t>résoudre des problèmes à l’aide de fractions.</a:t>
            </a:r>
            <a:endParaRPr 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396304" y="2094815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Lors d’une course de 10km, Paul a parcouru 7km. Marius a couru 1/5 de la distance et Jules a parcouru 4 km.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396304" y="275796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Ecris sous la forme d’une fraction la distance parcourue par Paul et Jules ?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324296" y="4132774"/>
            <a:ext cx="79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 km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516587"/>
              </p:ext>
            </p:extLst>
          </p:nvPr>
        </p:nvGraphicFramePr>
        <p:xfrm>
          <a:off x="1626148" y="3635926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7554456" y="4056896"/>
            <a:ext cx="104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1O km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396304" y="4691207"/>
            <a:ext cx="7048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Paul a parcouru 7km sur 10. Il a donc parcouru  7/10 de la course.</a:t>
            </a:r>
            <a:endParaRPr lang="fr-FR" sz="2800" dirty="0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769922"/>
              </p:ext>
            </p:extLst>
          </p:nvPr>
        </p:nvGraphicFramePr>
        <p:xfrm>
          <a:off x="1626148" y="3654289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94474377"/>
      </p:ext>
    </p:extLst>
  </p:cSld>
  <p:clrMapOvr>
    <a:masterClrMapping/>
  </p:clrMapOvr>
  <p:transition spd="slow" advTm="2646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9" grpId="0"/>
      <p:bldP spid="16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6|3.6|3|2.2|3.4|3.1|1.4|7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6|3.6|3|2.2|3.4|3.1|1.4|7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6|3.6|3|2.2|3.4|3.1|1.4|7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6|3.6|3|2.2|3.4|3.1|1.4|7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6|3.6|3|2.2|3.4|3.1|1.4|7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7|0.8|5|4.7|0.7|6.5|1.5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6|3.6|3|2.2|3.4|3.1|1.4|7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7|0.8|5|4.7|0.7|6.5|1.5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6|3.6|3|2.2|3.4|3.1|1.4|7|1.6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TC101790492[[fn=Album]]</Template>
  <TotalTime>280</TotalTime>
  <Words>338</Words>
  <Application>Microsoft Office PowerPoint</Application>
  <PresentationFormat>Affichage à l'écran (4:3)</PresentationFormat>
  <Paragraphs>39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9" baseType="lpstr">
      <vt:lpstr>Alice and the Wicked Monster</vt:lpstr>
      <vt:lpstr>Annoying Kettle</vt:lpstr>
      <vt:lpstr>Bradley Hand ITC TT-Bold</vt:lpstr>
      <vt:lpstr>Calibri</vt:lpstr>
      <vt:lpstr>Cambria</vt:lpstr>
      <vt:lpstr>Fontastique</vt:lpstr>
      <vt:lpstr>Rage Italic</vt:lpstr>
      <vt:lpstr>Trebuchet MS</vt:lpstr>
      <vt:lpstr>Sketchbook</vt:lpstr>
      <vt:lpstr>Numération</vt:lpstr>
      <vt:lpstr>Objectif de la séance</vt:lpstr>
      <vt:lpstr>Présentation PowerPoint</vt:lpstr>
      <vt:lpstr>Rappel</vt:lpstr>
      <vt:lpstr>Fractions et longueurs</vt:lpstr>
      <vt:lpstr>Présentation PowerPoint</vt:lpstr>
      <vt:lpstr>Fractions et longueurs</vt:lpstr>
      <vt:lpstr>Présentation PowerPoint</vt:lpstr>
      <vt:lpstr>Fractions et longueurs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Vocabulaire</dc:title>
  <dc:creator>Mallory</dc:creator>
  <cp:lastModifiedBy>Monhard mallory</cp:lastModifiedBy>
  <cp:revision>22</cp:revision>
  <dcterms:created xsi:type="dcterms:W3CDTF">2014-04-03T15:57:20Z</dcterms:created>
  <dcterms:modified xsi:type="dcterms:W3CDTF">2015-12-15T05:40:43Z</dcterms:modified>
</cp:coreProperties>
</file>