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7416800" cy="10621963"/>
  <p:notesSz cx="6735763" cy="9866313"/>
  <p:defaultTextStyle>
    <a:defPPr>
      <a:defRPr lang="fr-FR"/>
    </a:defPPr>
    <a:lvl1pPr marL="0" algn="l" defTabSz="10307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15356" algn="l" defTabSz="10307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30712" algn="l" defTabSz="10307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46068" algn="l" defTabSz="10307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61423" algn="l" defTabSz="10307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76779" algn="l" defTabSz="10307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92135" algn="l" defTabSz="10307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607491" algn="l" defTabSz="10307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122847" algn="l" defTabSz="10307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46">
          <p15:clr>
            <a:srgbClr val="A4A3A4"/>
          </p15:clr>
        </p15:guide>
        <p15:guide id="2" pos="233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7">
          <p15:clr>
            <a:srgbClr val="A4A3A4"/>
          </p15:clr>
        </p15:guide>
        <p15:guide id="2" pos="212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6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>
        <p:scale>
          <a:sx n="100" d="100"/>
          <a:sy n="100" d="100"/>
        </p:scale>
        <p:origin x="1002" y="72"/>
      </p:cViewPr>
      <p:guideLst>
        <p:guide orient="horz" pos="3346"/>
        <p:guide pos="233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0" d="100"/>
          <a:sy n="50" d="100"/>
        </p:scale>
        <p:origin x="2904" y="54"/>
      </p:cViewPr>
      <p:guideLst>
        <p:guide orient="horz" pos="3107"/>
        <p:guide pos="212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4D3393-408D-4488-9445-B7659EE2D9AD}" type="datetimeFigureOut">
              <a:rPr lang="fr-FR" smtClean="0"/>
              <a:t>23/03/2015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076450" y="739775"/>
            <a:ext cx="25828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BB59E7-9F8B-4767-A51B-E2997C71EA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07015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56260" y="3299695"/>
            <a:ext cx="6304280" cy="2276837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12520" y="6019112"/>
            <a:ext cx="5191760" cy="271450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53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307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460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61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767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92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074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22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9E177-BF97-4017-B113-86F89845F476}" type="datetimeFigureOut">
              <a:rPr lang="fr-FR" smtClean="0"/>
              <a:t>23/03/2015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F3168-28F7-463C-AAEF-0386E70F8B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6909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9E177-BF97-4017-B113-86F89845F476}" type="datetimeFigureOut">
              <a:rPr lang="fr-FR" smtClean="0"/>
              <a:t>23/03/2015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F3168-28F7-463C-AAEF-0386E70F8B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7139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032884" y="567981"/>
            <a:ext cx="1251586" cy="12082483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78131" y="567981"/>
            <a:ext cx="3631142" cy="12082483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9E177-BF97-4017-B113-86F89845F476}" type="datetimeFigureOut">
              <a:rPr lang="fr-FR" smtClean="0"/>
              <a:t>23/03/2015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F3168-28F7-463C-AAEF-0386E70F8B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6034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9E177-BF97-4017-B113-86F89845F476}" type="datetimeFigureOut">
              <a:rPr lang="fr-FR" smtClean="0"/>
              <a:t>23/03/2015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F3168-28F7-463C-AAEF-0386E70F8B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3787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85876" y="6825595"/>
            <a:ext cx="6304280" cy="2109640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85876" y="4502043"/>
            <a:ext cx="6304280" cy="2323553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1535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3071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460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614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7677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921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0749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2284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9E177-BF97-4017-B113-86F89845F476}" type="datetimeFigureOut">
              <a:rPr lang="fr-FR" smtClean="0"/>
              <a:t>23/03/2015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F3168-28F7-463C-AAEF-0386E70F8B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0357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78131" y="3304611"/>
            <a:ext cx="2441363" cy="9345853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843107" y="3304611"/>
            <a:ext cx="2441363" cy="9345853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9E177-BF97-4017-B113-86F89845F476}" type="datetimeFigureOut">
              <a:rPr lang="fr-FR" smtClean="0"/>
              <a:t>23/03/2015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F3168-28F7-463C-AAEF-0386E70F8B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5277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0840" y="425371"/>
            <a:ext cx="6675120" cy="1770327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0841" y="2377648"/>
            <a:ext cx="3277041" cy="990891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5356" indent="0">
              <a:buNone/>
              <a:defRPr sz="2300" b="1"/>
            </a:lvl2pPr>
            <a:lvl3pPr marL="1030712" indent="0">
              <a:buNone/>
              <a:defRPr sz="2000" b="1"/>
            </a:lvl3pPr>
            <a:lvl4pPr marL="1546068" indent="0">
              <a:buNone/>
              <a:defRPr sz="1800" b="1"/>
            </a:lvl4pPr>
            <a:lvl5pPr marL="2061423" indent="0">
              <a:buNone/>
              <a:defRPr sz="1800" b="1"/>
            </a:lvl5pPr>
            <a:lvl6pPr marL="2576779" indent="0">
              <a:buNone/>
              <a:defRPr sz="1800" b="1"/>
            </a:lvl6pPr>
            <a:lvl7pPr marL="3092135" indent="0">
              <a:buNone/>
              <a:defRPr sz="1800" b="1"/>
            </a:lvl7pPr>
            <a:lvl8pPr marL="3607491" indent="0">
              <a:buNone/>
              <a:defRPr sz="1800" b="1"/>
            </a:lvl8pPr>
            <a:lvl9pPr marL="4122847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0841" y="3368539"/>
            <a:ext cx="3277041" cy="611992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767632" y="2377648"/>
            <a:ext cx="3278328" cy="990891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5356" indent="0">
              <a:buNone/>
              <a:defRPr sz="2300" b="1"/>
            </a:lvl2pPr>
            <a:lvl3pPr marL="1030712" indent="0">
              <a:buNone/>
              <a:defRPr sz="2000" b="1"/>
            </a:lvl3pPr>
            <a:lvl4pPr marL="1546068" indent="0">
              <a:buNone/>
              <a:defRPr sz="1800" b="1"/>
            </a:lvl4pPr>
            <a:lvl5pPr marL="2061423" indent="0">
              <a:buNone/>
              <a:defRPr sz="1800" b="1"/>
            </a:lvl5pPr>
            <a:lvl6pPr marL="2576779" indent="0">
              <a:buNone/>
              <a:defRPr sz="1800" b="1"/>
            </a:lvl6pPr>
            <a:lvl7pPr marL="3092135" indent="0">
              <a:buNone/>
              <a:defRPr sz="1800" b="1"/>
            </a:lvl7pPr>
            <a:lvl8pPr marL="3607491" indent="0">
              <a:buNone/>
              <a:defRPr sz="1800" b="1"/>
            </a:lvl8pPr>
            <a:lvl9pPr marL="4122847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767632" y="3368539"/>
            <a:ext cx="3278328" cy="611992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9E177-BF97-4017-B113-86F89845F476}" type="datetimeFigureOut">
              <a:rPr lang="fr-FR" smtClean="0"/>
              <a:t>23/03/2015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F3168-28F7-463C-AAEF-0386E70F8B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1452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9E177-BF97-4017-B113-86F89845F476}" type="datetimeFigureOut">
              <a:rPr lang="fr-FR" smtClean="0"/>
              <a:t>23/03/2015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F3168-28F7-463C-AAEF-0386E70F8B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2479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9E177-BF97-4017-B113-86F89845F476}" type="datetimeFigureOut">
              <a:rPr lang="fr-FR" smtClean="0"/>
              <a:t>23/03/2015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F3168-28F7-463C-AAEF-0386E70F8B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0468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0841" y="422912"/>
            <a:ext cx="2440076" cy="1799833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99763" y="422912"/>
            <a:ext cx="4146198" cy="9065552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0841" y="2222745"/>
            <a:ext cx="2440076" cy="7265719"/>
          </a:xfrm>
        </p:spPr>
        <p:txBody>
          <a:bodyPr/>
          <a:lstStyle>
            <a:lvl1pPr marL="0" indent="0">
              <a:buNone/>
              <a:defRPr sz="1600"/>
            </a:lvl1pPr>
            <a:lvl2pPr marL="515356" indent="0">
              <a:buNone/>
              <a:defRPr sz="1400"/>
            </a:lvl2pPr>
            <a:lvl3pPr marL="1030712" indent="0">
              <a:buNone/>
              <a:defRPr sz="1100"/>
            </a:lvl3pPr>
            <a:lvl4pPr marL="1546068" indent="0">
              <a:buNone/>
              <a:defRPr sz="1000"/>
            </a:lvl4pPr>
            <a:lvl5pPr marL="2061423" indent="0">
              <a:buNone/>
              <a:defRPr sz="1000"/>
            </a:lvl5pPr>
            <a:lvl6pPr marL="2576779" indent="0">
              <a:buNone/>
              <a:defRPr sz="1000"/>
            </a:lvl6pPr>
            <a:lvl7pPr marL="3092135" indent="0">
              <a:buNone/>
              <a:defRPr sz="1000"/>
            </a:lvl7pPr>
            <a:lvl8pPr marL="3607491" indent="0">
              <a:buNone/>
              <a:defRPr sz="1000"/>
            </a:lvl8pPr>
            <a:lvl9pPr marL="4122847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9E177-BF97-4017-B113-86F89845F476}" type="datetimeFigureOut">
              <a:rPr lang="fr-FR" smtClean="0"/>
              <a:t>23/03/2015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F3168-28F7-463C-AAEF-0386E70F8B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945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53745" y="7435375"/>
            <a:ext cx="4450080" cy="877788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453745" y="949092"/>
            <a:ext cx="4450080" cy="6373178"/>
          </a:xfrm>
        </p:spPr>
        <p:txBody>
          <a:bodyPr/>
          <a:lstStyle>
            <a:lvl1pPr marL="0" indent="0">
              <a:buNone/>
              <a:defRPr sz="3600"/>
            </a:lvl1pPr>
            <a:lvl2pPr marL="515356" indent="0">
              <a:buNone/>
              <a:defRPr sz="3200"/>
            </a:lvl2pPr>
            <a:lvl3pPr marL="1030712" indent="0">
              <a:buNone/>
              <a:defRPr sz="2700"/>
            </a:lvl3pPr>
            <a:lvl4pPr marL="1546068" indent="0">
              <a:buNone/>
              <a:defRPr sz="2300"/>
            </a:lvl4pPr>
            <a:lvl5pPr marL="2061423" indent="0">
              <a:buNone/>
              <a:defRPr sz="2300"/>
            </a:lvl5pPr>
            <a:lvl6pPr marL="2576779" indent="0">
              <a:buNone/>
              <a:defRPr sz="2300"/>
            </a:lvl6pPr>
            <a:lvl7pPr marL="3092135" indent="0">
              <a:buNone/>
              <a:defRPr sz="2300"/>
            </a:lvl7pPr>
            <a:lvl8pPr marL="3607491" indent="0">
              <a:buNone/>
              <a:defRPr sz="2300"/>
            </a:lvl8pPr>
            <a:lvl9pPr marL="4122847" indent="0">
              <a:buNone/>
              <a:defRPr sz="23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53745" y="8313163"/>
            <a:ext cx="4450080" cy="1246604"/>
          </a:xfrm>
        </p:spPr>
        <p:txBody>
          <a:bodyPr/>
          <a:lstStyle>
            <a:lvl1pPr marL="0" indent="0">
              <a:buNone/>
              <a:defRPr sz="1600"/>
            </a:lvl1pPr>
            <a:lvl2pPr marL="515356" indent="0">
              <a:buNone/>
              <a:defRPr sz="1400"/>
            </a:lvl2pPr>
            <a:lvl3pPr marL="1030712" indent="0">
              <a:buNone/>
              <a:defRPr sz="1100"/>
            </a:lvl3pPr>
            <a:lvl4pPr marL="1546068" indent="0">
              <a:buNone/>
              <a:defRPr sz="1000"/>
            </a:lvl4pPr>
            <a:lvl5pPr marL="2061423" indent="0">
              <a:buNone/>
              <a:defRPr sz="1000"/>
            </a:lvl5pPr>
            <a:lvl6pPr marL="2576779" indent="0">
              <a:buNone/>
              <a:defRPr sz="1000"/>
            </a:lvl6pPr>
            <a:lvl7pPr marL="3092135" indent="0">
              <a:buNone/>
              <a:defRPr sz="1000"/>
            </a:lvl7pPr>
            <a:lvl8pPr marL="3607491" indent="0">
              <a:buNone/>
              <a:defRPr sz="1000"/>
            </a:lvl8pPr>
            <a:lvl9pPr marL="4122847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9E177-BF97-4017-B113-86F89845F476}" type="datetimeFigureOut">
              <a:rPr lang="fr-FR" smtClean="0"/>
              <a:t>23/03/2015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F3168-28F7-463C-AAEF-0386E70F8B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9817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0840" y="425371"/>
            <a:ext cx="6675120" cy="1770327"/>
          </a:xfrm>
          <a:prstGeom prst="rect">
            <a:avLst/>
          </a:prstGeom>
        </p:spPr>
        <p:txBody>
          <a:bodyPr vert="horz" lIns="103071" tIns="51536" rIns="103071" bIns="51536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0840" y="2478460"/>
            <a:ext cx="6675120" cy="7010004"/>
          </a:xfrm>
          <a:prstGeom prst="rect">
            <a:avLst/>
          </a:prstGeom>
        </p:spPr>
        <p:txBody>
          <a:bodyPr vert="horz" lIns="103071" tIns="51536" rIns="103071" bIns="51536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0840" y="9844987"/>
            <a:ext cx="1730587" cy="565521"/>
          </a:xfrm>
          <a:prstGeom prst="rect">
            <a:avLst/>
          </a:prstGeom>
        </p:spPr>
        <p:txBody>
          <a:bodyPr vert="horz" lIns="103071" tIns="51536" rIns="103071" bIns="51536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A9E177-BF97-4017-B113-86F89845F476}" type="datetimeFigureOut">
              <a:rPr lang="fr-FR" smtClean="0"/>
              <a:t>23/03/2015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34074" y="9844987"/>
            <a:ext cx="2348653" cy="565521"/>
          </a:xfrm>
          <a:prstGeom prst="rect">
            <a:avLst/>
          </a:prstGeom>
        </p:spPr>
        <p:txBody>
          <a:bodyPr vert="horz" lIns="103071" tIns="51536" rIns="103071" bIns="51536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315373" y="9844987"/>
            <a:ext cx="1730587" cy="565521"/>
          </a:xfrm>
          <a:prstGeom prst="rect">
            <a:avLst/>
          </a:prstGeom>
        </p:spPr>
        <p:txBody>
          <a:bodyPr vert="horz" lIns="103071" tIns="51536" rIns="103071" bIns="51536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7F3168-28F7-463C-AAEF-0386E70F8B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9788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30712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6517" indent="-386517" algn="l" defTabSz="1030712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37453" indent="-322097" algn="l" defTabSz="1030712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288390" indent="-257678" algn="l" defTabSz="1030712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03745" indent="-257678" algn="l" defTabSz="1030712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19101" indent="-257678" algn="l" defTabSz="1030712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34457" indent="-257678" algn="l" defTabSz="1030712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49813" indent="-257678" algn="l" defTabSz="1030712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65169" indent="-257678" algn="l" defTabSz="1030712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380525" indent="-257678" algn="l" defTabSz="1030712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0307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5356" algn="l" defTabSz="10307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30712" algn="l" defTabSz="10307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6068" algn="l" defTabSz="10307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61423" algn="l" defTabSz="10307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6779" algn="l" defTabSz="10307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92135" algn="l" defTabSz="10307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07491" algn="l" defTabSz="10307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22847" algn="l" defTabSz="10307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2340248" y="126405"/>
            <a:ext cx="4968552" cy="1944216"/>
          </a:xfrm>
          <a:prstGeom prst="roundRect">
            <a:avLst>
              <a:gd name="adj" fmla="val 8338"/>
            </a:avLst>
          </a:prstGeom>
          <a:solidFill>
            <a:srgbClr val="FFE697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ZoneTexte 10"/>
          <p:cNvSpPr txBox="1"/>
          <p:nvPr/>
        </p:nvSpPr>
        <p:spPr>
          <a:xfrm>
            <a:off x="2412256" y="1007439"/>
            <a:ext cx="3024337" cy="9156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fr-FR" sz="1100" dirty="0" smtClean="0">
                <a:latin typeface="Mrs Chocolat" pitchFamily="2" charset="0"/>
                <a:ea typeface="Clensey" panose="02000603000000000000" pitchFamily="2" charset="0"/>
              </a:rPr>
              <a:t>Compétences évaluées</a:t>
            </a:r>
          </a:p>
          <a:p>
            <a:pPr>
              <a:spcAft>
                <a:spcPts val="600"/>
              </a:spcAft>
            </a:pPr>
            <a:r>
              <a:rPr lang="fr-FR" sz="900" dirty="0">
                <a:latin typeface="Short Stack" panose="02010500040000000007" pitchFamily="2" charset="0"/>
                <a:ea typeface="Clensey" panose="02000603000000000000" pitchFamily="2" charset="0"/>
              </a:rPr>
              <a:t>* </a:t>
            </a:r>
            <a:r>
              <a:rPr lang="fr-FR" sz="900" dirty="0" smtClean="0">
                <a:latin typeface="Short Stack" panose="02010500040000000007" pitchFamily="2" charset="0"/>
                <a:ea typeface="Clensey" panose="02000603000000000000" pitchFamily="2" charset="0"/>
              </a:rPr>
              <a:t>Savoir écrire les noms féminins terminés par un –e muet</a:t>
            </a:r>
            <a:endParaRPr lang="fr-FR" sz="900" dirty="0">
              <a:latin typeface="Short Stack" panose="02010500040000000007" pitchFamily="2" charset="0"/>
              <a:ea typeface="Clensey" panose="02000603000000000000" pitchFamily="2" charset="0"/>
            </a:endParaRPr>
          </a:p>
          <a:p>
            <a:pPr>
              <a:spcAft>
                <a:spcPts val="600"/>
              </a:spcAft>
            </a:pPr>
            <a:r>
              <a:rPr lang="fr-FR" sz="900" dirty="0" smtClean="0">
                <a:latin typeface="Short Stack" panose="02010500040000000007" pitchFamily="2" charset="0"/>
                <a:ea typeface="Clensey" panose="02000603000000000000" pitchFamily="2" charset="0"/>
              </a:rPr>
              <a:t>* Savoir écrire la fin des mots</a:t>
            </a:r>
          </a:p>
        </p:txBody>
      </p:sp>
      <p:sp>
        <p:nvSpPr>
          <p:cNvPr id="27" name="Larme 26"/>
          <p:cNvSpPr/>
          <p:nvPr/>
        </p:nvSpPr>
        <p:spPr>
          <a:xfrm>
            <a:off x="723097" y="2322650"/>
            <a:ext cx="324036" cy="328101"/>
          </a:xfrm>
          <a:prstGeom prst="teardrop">
            <a:avLst/>
          </a:prstGeom>
          <a:solidFill>
            <a:srgbClr val="FFE697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ZoneTexte 20"/>
          <p:cNvSpPr txBox="1"/>
          <p:nvPr/>
        </p:nvSpPr>
        <p:spPr>
          <a:xfrm>
            <a:off x="698472" y="2286645"/>
            <a:ext cx="6106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b="1" dirty="0" smtClean="0">
                <a:latin typeface="Fineliner Script" pitchFamily="50" charset="0"/>
              </a:rPr>
              <a:t> 1   </a:t>
            </a:r>
            <a:r>
              <a:rPr lang="fr-FR" sz="1400" dirty="0" smtClean="0">
                <a:latin typeface="Mrs Chocolat" pitchFamily="2" charset="0"/>
              </a:rPr>
              <a:t>Ajoute le déterminant féminin ou masculin</a:t>
            </a:r>
            <a:endParaRPr lang="fr-FR" sz="1400" dirty="0">
              <a:latin typeface="Mrs Chocolat" pitchFamily="2" charset="0"/>
            </a:endParaRPr>
          </a:p>
        </p:txBody>
      </p:sp>
      <p:sp>
        <p:nvSpPr>
          <p:cNvPr id="26" name="Rectangle à coins arrondis 25"/>
          <p:cNvSpPr/>
          <p:nvPr/>
        </p:nvSpPr>
        <p:spPr>
          <a:xfrm>
            <a:off x="612056" y="2214635"/>
            <a:ext cx="6696744" cy="2724769"/>
          </a:xfrm>
          <a:prstGeom prst="roundRect">
            <a:avLst>
              <a:gd name="adj" fmla="val 2447"/>
            </a:avLst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ZoneTexte 33"/>
          <p:cNvSpPr txBox="1"/>
          <p:nvPr/>
        </p:nvSpPr>
        <p:spPr>
          <a:xfrm>
            <a:off x="638943" y="7319146"/>
            <a:ext cx="6586849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tabLst>
                <a:tab pos="1704975" algn="l"/>
                <a:tab pos="3228975" algn="l"/>
                <a:tab pos="4848225" algn="l"/>
              </a:tabLst>
            </a:pPr>
            <a:r>
              <a:rPr lang="fr-FR" sz="1050" dirty="0" smtClean="0">
                <a:latin typeface="Short Stack" panose="02010500040000000007" pitchFamily="2" charset="0"/>
              </a:rPr>
              <a:t>La beau____	la </a:t>
            </a:r>
            <a:r>
              <a:rPr lang="fr-FR" sz="1050" dirty="0" err="1" smtClean="0">
                <a:latin typeface="Short Stack" panose="02010500040000000007" pitchFamily="2" charset="0"/>
              </a:rPr>
              <a:t>mixi</a:t>
            </a:r>
            <a:r>
              <a:rPr lang="fr-FR" sz="1050" dirty="0" smtClean="0">
                <a:latin typeface="Short Stack" panose="02010500040000000007" pitchFamily="2" charset="0"/>
              </a:rPr>
              <a:t>____	</a:t>
            </a:r>
            <a:r>
              <a:rPr lang="fr-FR" sz="1050" dirty="0">
                <a:latin typeface="Short Stack" panose="02010500040000000007" pitchFamily="2" charset="0"/>
              </a:rPr>
              <a:t>la </a:t>
            </a:r>
            <a:r>
              <a:rPr lang="fr-FR" sz="1050" dirty="0" err="1" smtClean="0">
                <a:latin typeface="Short Stack" panose="02010500040000000007" pitchFamily="2" charset="0"/>
              </a:rPr>
              <a:t>dic</a:t>
            </a:r>
            <a:r>
              <a:rPr lang="fr-FR" sz="1050" dirty="0" smtClean="0">
                <a:latin typeface="Short Stack" panose="02010500040000000007" pitchFamily="2" charset="0"/>
              </a:rPr>
              <a:t>____	la </a:t>
            </a:r>
            <a:r>
              <a:rPr lang="fr-FR" sz="1050" dirty="0" err="1" smtClean="0">
                <a:latin typeface="Short Stack" panose="02010500040000000007" pitchFamily="2" charset="0"/>
              </a:rPr>
              <a:t>por</a:t>
            </a:r>
            <a:r>
              <a:rPr lang="fr-FR" sz="1050" dirty="0" smtClean="0">
                <a:latin typeface="Short Stack" panose="02010500040000000007" pitchFamily="2" charset="0"/>
              </a:rPr>
              <a:t>____</a:t>
            </a:r>
          </a:p>
          <a:p>
            <a:pPr>
              <a:lnSpc>
                <a:spcPct val="150000"/>
              </a:lnSpc>
              <a:tabLst>
                <a:tab pos="1704975" algn="l"/>
                <a:tab pos="3228975" algn="l"/>
                <a:tab pos="4848225" algn="l"/>
              </a:tabLst>
            </a:pPr>
            <a:r>
              <a:rPr lang="fr-FR" sz="1050" dirty="0">
                <a:latin typeface="Short Stack" panose="02010500040000000007" pitchFamily="2" charset="0"/>
              </a:rPr>
              <a:t>La </a:t>
            </a:r>
            <a:r>
              <a:rPr lang="fr-FR" sz="1050" dirty="0" err="1" smtClean="0">
                <a:latin typeface="Short Stack" panose="02010500040000000007" pitchFamily="2" charset="0"/>
              </a:rPr>
              <a:t>scolari</a:t>
            </a:r>
            <a:r>
              <a:rPr lang="fr-FR" sz="1050" dirty="0" smtClean="0">
                <a:latin typeface="Short Stack" panose="02010500040000000007" pitchFamily="2" charset="0"/>
              </a:rPr>
              <a:t>____	la </a:t>
            </a:r>
            <a:r>
              <a:rPr lang="fr-FR" sz="1050" dirty="0" err="1" smtClean="0">
                <a:latin typeface="Short Stack" panose="02010500040000000007" pitchFamily="2" charset="0"/>
              </a:rPr>
              <a:t>chari</a:t>
            </a:r>
            <a:r>
              <a:rPr lang="fr-FR" sz="1050" dirty="0" smtClean="0">
                <a:latin typeface="Short Stack" panose="02010500040000000007" pitchFamily="2" charset="0"/>
              </a:rPr>
              <a:t>____	la </a:t>
            </a:r>
            <a:r>
              <a:rPr lang="fr-FR" sz="1050" dirty="0" err="1" smtClean="0">
                <a:latin typeface="Short Stack" panose="02010500040000000007" pitchFamily="2" charset="0"/>
              </a:rPr>
              <a:t>pâ</a:t>
            </a:r>
            <a:r>
              <a:rPr lang="fr-FR" sz="1050" dirty="0" smtClean="0">
                <a:latin typeface="Short Stack" panose="02010500040000000007" pitchFamily="2" charset="0"/>
              </a:rPr>
              <a:t>____</a:t>
            </a:r>
            <a:r>
              <a:rPr lang="fr-FR" sz="1050" dirty="0" smtClean="0">
                <a:latin typeface="Short Stack" panose="02010500040000000007" pitchFamily="2" charset="0"/>
              </a:rPr>
              <a:t>	la </a:t>
            </a:r>
            <a:r>
              <a:rPr lang="fr-FR" sz="1050" dirty="0" err="1" smtClean="0">
                <a:latin typeface="Short Stack" panose="02010500040000000007" pitchFamily="2" charset="0"/>
              </a:rPr>
              <a:t>mortali</a:t>
            </a:r>
            <a:r>
              <a:rPr lang="fr-FR" sz="1050" dirty="0" smtClean="0">
                <a:latin typeface="Short Stack" panose="02010500040000000007" pitchFamily="2" charset="0"/>
              </a:rPr>
              <a:t>____ 	</a:t>
            </a:r>
            <a:endParaRPr lang="fr-FR" sz="1050" dirty="0">
              <a:latin typeface="Short Stack" panose="02010500040000000007" pitchFamily="2" charset="0"/>
            </a:endParaRPr>
          </a:p>
        </p:txBody>
      </p:sp>
      <p:sp>
        <p:nvSpPr>
          <p:cNvPr id="35" name="Larme 34"/>
          <p:cNvSpPr/>
          <p:nvPr/>
        </p:nvSpPr>
        <p:spPr>
          <a:xfrm>
            <a:off x="735369" y="7003170"/>
            <a:ext cx="324036" cy="328101"/>
          </a:xfrm>
          <a:prstGeom prst="teardrop">
            <a:avLst/>
          </a:prstGeom>
          <a:solidFill>
            <a:srgbClr val="FFE697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ZoneTexte 35"/>
          <p:cNvSpPr txBox="1"/>
          <p:nvPr/>
        </p:nvSpPr>
        <p:spPr>
          <a:xfrm>
            <a:off x="710743" y="6967165"/>
            <a:ext cx="5847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b="1" dirty="0" smtClean="0">
                <a:latin typeface="Fineliner Script" pitchFamily="50" charset="0"/>
              </a:rPr>
              <a:t> 4   </a:t>
            </a:r>
            <a:r>
              <a:rPr lang="fr-FR" sz="1400" dirty="0">
                <a:latin typeface="Mrs Chocolat" pitchFamily="2" charset="0"/>
              </a:rPr>
              <a:t>C</a:t>
            </a:r>
            <a:r>
              <a:rPr lang="fr-FR" sz="1400" dirty="0" smtClean="0">
                <a:latin typeface="Mrs Chocolat" pitchFamily="2" charset="0"/>
              </a:rPr>
              <a:t>omplète par té ou </a:t>
            </a:r>
            <a:r>
              <a:rPr lang="fr-FR" sz="1400" dirty="0" err="1" smtClean="0">
                <a:latin typeface="Mrs Chocolat" pitchFamily="2" charset="0"/>
              </a:rPr>
              <a:t>tée</a:t>
            </a:r>
            <a:r>
              <a:rPr lang="fr-FR" sz="1400" dirty="0" smtClean="0">
                <a:latin typeface="Mrs Chocolat" pitchFamily="2" charset="0"/>
              </a:rPr>
              <a:t>… (</a:t>
            </a:r>
            <a:r>
              <a:rPr lang="fr-FR" sz="1200" dirty="0" smtClean="0">
                <a:latin typeface="Mrs Chocolat" pitchFamily="2" charset="0"/>
              </a:rPr>
              <a:t>aide : est-ce un nom concret ou abstrait ?)</a:t>
            </a:r>
            <a:endParaRPr lang="fr-FR" sz="1600" dirty="0">
              <a:latin typeface="Mrs Chocolat" pitchFamily="2" charset="0"/>
            </a:endParaRPr>
          </a:p>
        </p:txBody>
      </p:sp>
      <p:sp>
        <p:nvSpPr>
          <p:cNvPr id="64" name="Rectangle à coins arrondis 63"/>
          <p:cNvSpPr/>
          <p:nvPr/>
        </p:nvSpPr>
        <p:spPr>
          <a:xfrm>
            <a:off x="107950" y="100013"/>
            <a:ext cx="2112963" cy="657225"/>
          </a:xfrm>
          <a:prstGeom prst="roundRect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16356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65" name="ZoneTexte 64"/>
          <p:cNvSpPr txBox="1"/>
          <p:nvPr/>
        </p:nvSpPr>
        <p:spPr>
          <a:xfrm>
            <a:off x="107950" y="112360"/>
            <a:ext cx="2147888" cy="63094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101635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50" dirty="0">
                <a:latin typeface="Mrs Chocolat" pitchFamily="2" charset="0"/>
              </a:rPr>
              <a:t>Prénom</a:t>
            </a:r>
            <a:r>
              <a:rPr lang="fr-FR" sz="1400" dirty="0">
                <a:latin typeface="Handlee" panose="02000000000000000000" pitchFamily="2" charset="0"/>
                <a:cs typeface="+mn-cs"/>
              </a:rPr>
              <a:t>  : </a:t>
            </a:r>
            <a:r>
              <a:rPr lang="fr-FR" sz="1100" dirty="0">
                <a:latin typeface="+mj-lt"/>
                <a:cs typeface="+mn-cs"/>
              </a:rPr>
              <a:t>___________________</a:t>
            </a:r>
            <a:endParaRPr lang="fr-FR" sz="1400" dirty="0">
              <a:latin typeface="+mj-lt"/>
              <a:cs typeface="+mn-cs"/>
            </a:endParaRPr>
          </a:p>
          <a:p>
            <a:pPr defTabSz="1016356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dirty="0">
                <a:latin typeface="Mrs Chocolat" pitchFamily="2" charset="0"/>
              </a:rPr>
              <a:t>Date</a:t>
            </a:r>
            <a:r>
              <a:rPr lang="fr-FR" sz="1400" dirty="0">
                <a:latin typeface="Handlee" panose="02000000000000000000" pitchFamily="2" charset="0"/>
                <a:cs typeface="+mn-cs"/>
              </a:rPr>
              <a:t> :  </a:t>
            </a:r>
            <a:r>
              <a:rPr lang="fr-FR" sz="1400" dirty="0">
                <a:latin typeface="+mn-lt"/>
                <a:cs typeface="+mn-cs"/>
              </a:rPr>
              <a:t>_________________</a:t>
            </a:r>
            <a:endParaRPr lang="fr-FR" sz="1400" dirty="0">
              <a:latin typeface="Handlee" panose="02000000000000000000" pitchFamily="2" charset="0"/>
              <a:cs typeface="+mn-cs"/>
            </a:endParaRPr>
          </a:p>
        </p:txBody>
      </p:sp>
      <p:sp>
        <p:nvSpPr>
          <p:cNvPr id="66" name="Rectangle à coins arrondis 65"/>
          <p:cNvSpPr/>
          <p:nvPr/>
        </p:nvSpPr>
        <p:spPr>
          <a:xfrm>
            <a:off x="133350" y="1554931"/>
            <a:ext cx="2087563" cy="515690"/>
          </a:xfrm>
          <a:prstGeom prst="roundRect">
            <a:avLst>
              <a:gd name="adj" fmla="val 17723"/>
            </a:avLst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16356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67" name="ZoneTexte 33"/>
          <p:cNvSpPr txBox="1">
            <a:spLocks noChangeArrowheads="1"/>
          </p:cNvSpPr>
          <p:nvPr/>
        </p:nvSpPr>
        <p:spPr bwMode="auto">
          <a:xfrm>
            <a:off x="161925" y="1494557"/>
            <a:ext cx="8001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6000" rIns="36000">
            <a:spAutoFit/>
          </a:bodyPr>
          <a:lstStyle>
            <a:lvl1pPr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fr-FR" altLang="fr-FR" sz="1000" dirty="0">
                <a:latin typeface="Mrs Chocolat" pitchFamily="2" charset="0"/>
              </a:rPr>
              <a:t>Signature </a:t>
            </a:r>
          </a:p>
          <a:p>
            <a:r>
              <a:rPr lang="fr-FR" altLang="fr-FR" sz="1000" dirty="0">
                <a:latin typeface="Mrs Chocolat" pitchFamily="2" charset="0"/>
              </a:rPr>
              <a:t>des parents</a:t>
            </a:r>
          </a:p>
        </p:txBody>
      </p:sp>
      <p:sp>
        <p:nvSpPr>
          <p:cNvPr id="68" name="Rectangle à coins arrondis 67"/>
          <p:cNvSpPr/>
          <p:nvPr/>
        </p:nvSpPr>
        <p:spPr>
          <a:xfrm>
            <a:off x="122238" y="846485"/>
            <a:ext cx="2087562" cy="612775"/>
          </a:xfrm>
          <a:prstGeom prst="roundRect">
            <a:avLst>
              <a:gd name="adj" fmla="val 15678"/>
            </a:avLst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16356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8" name="Ellipse 7"/>
          <p:cNvSpPr/>
          <p:nvPr/>
        </p:nvSpPr>
        <p:spPr>
          <a:xfrm>
            <a:off x="6452394" y="151626"/>
            <a:ext cx="508669" cy="460871"/>
          </a:xfrm>
          <a:prstGeom prst="ellipse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9" name="ZoneTexte 35"/>
          <p:cNvSpPr txBox="1">
            <a:spLocks noChangeArrowheads="1"/>
          </p:cNvSpPr>
          <p:nvPr/>
        </p:nvSpPr>
        <p:spPr bwMode="auto">
          <a:xfrm>
            <a:off x="86600" y="775151"/>
            <a:ext cx="975505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fr-FR" altLang="fr-FR" sz="1000" dirty="0">
                <a:latin typeface="Mrs Chocolat" pitchFamily="2" charset="0"/>
              </a:rPr>
              <a:t>Appréciation</a:t>
            </a:r>
          </a:p>
        </p:txBody>
      </p:sp>
      <p:sp>
        <p:nvSpPr>
          <p:cNvPr id="70" name="Rectangle à coins arrondis 69"/>
          <p:cNvSpPr/>
          <p:nvPr/>
        </p:nvSpPr>
        <p:spPr>
          <a:xfrm>
            <a:off x="6123082" y="520722"/>
            <a:ext cx="1135062" cy="499578"/>
          </a:xfrm>
          <a:prstGeom prst="roundRect">
            <a:avLst>
              <a:gd name="adj" fmla="val 33430"/>
            </a:avLst>
          </a:prstGeom>
          <a:solidFill>
            <a:schemeClr val="bg1"/>
          </a:solidFill>
          <a:ln cap="rnd">
            <a:solidFill>
              <a:schemeClr val="tx1">
                <a:lumMod val="50000"/>
                <a:lumOff val="50000"/>
              </a:schemeClr>
            </a:solidFill>
            <a:prstDash val="sysDot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334" tIns="45167" rIns="90334" bIns="45167" anchor="ctr"/>
          <a:lstStyle/>
          <a:p>
            <a:pPr algn="ctr" defTabSz="1016356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71" name="ZoneTexte 8"/>
          <p:cNvSpPr txBox="1">
            <a:spLocks noChangeArrowheads="1"/>
          </p:cNvSpPr>
          <p:nvPr/>
        </p:nvSpPr>
        <p:spPr bwMode="auto">
          <a:xfrm>
            <a:off x="6123082" y="520722"/>
            <a:ext cx="1150937" cy="4451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334" tIns="45167" rIns="90334" bIns="45167">
            <a:spAutoFit/>
          </a:bodyPr>
          <a:lstStyle>
            <a:lvl1pPr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fr-FR" altLang="fr-FR" sz="900" dirty="0">
                <a:latin typeface="Mrs Chocolat" pitchFamily="2" charset="0"/>
              </a:rPr>
              <a:t>Soin, présentation</a:t>
            </a:r>
          </a:p>
          <a:p>
            <a:endParaRPr lang="fr-FR" altLang="fr-FR" sz="1400" dirty="0">
              <a:latin typeface="Fineliner Script" pitchFamily="50" charset="0"/>
            </a:endParaRPr>
          </a:p>
        </p:txBody>
      </p:sp>
      <p:sp>
        <p:nvSpPr>
          <p:cNvPr id="95" name="Rectangle à coins arrondis 94"/>
          <p:cNvSpPr/>
          <p:nvPr/>
        </p:nvSpPr>
        <p:spPr>
          <a:xfrm>
            <a:off x="6452394" y="1143347"/>
            <a:ext cx="714375" cy="850900"/>
          </a:xfrm>
          <a:prstGeom prst="roundRect">
            <a:avLst>
              <a:gd name="adj" fmla="val 12667"/>
            </a:avLst>
          </a:prstGeom>
          <a:solidFill>
            <a:schemeClr val="bg1"/>
          </a:solidFill>
          <a:ln cap="rnd"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334" tIns="45167" rIns="90334" bIns="45167" anchor="ctr"/>
          <a:lstStyle/>
          <a:p>
            <a:pPr algn="ctr" defTabSz="1016356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graphicFrame>
        <p:nvGraphicFramePr>
          <p:cNvPr id="96" name="Tableau 9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5742117"/>
              </p:ext>
            </p:extLst>
          </p:nvPr>
        </p:nvGraphicFramePr>
        <p:xfrm>
          <a:off x="6444704" y="1152872"/>
          <a:ext cx="714375" cy="851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6030"/>
                <a:gridCol w="508345"/>
              </a:tblGrid>
              <a:tr h="210838">
                <a:tc>
                  <a:txBody>
                    <a:bodyPr/>
                    <a:lstStyle/>
                    <a:p>
                      <a:r>
                        <a:rPr lang="fr-FR" sz="800" dirty="0" smtClean="0">
                          <a:latin typeface="RawengulkSans" panose="00000A03000000000000" pitchFamily="2" charset="0"/>
                        </a:rPr>
                        <a:t>1</a:t>
                      </a:r>
                      <a:endParaRPr lang="fr-FR" sz="800" dirty="0">
                        <a:latin typeface="RawengulkSans" panose="00000A03000000000000" pitchFamily="2" charset="0"/>
                      </a:endParaRPr>
                    </a:p>
                  </a:txBody>
                  <a:tcPr marL="90233" marR="90233" marT="45465" marB="45465">
                    <a:lnL w="12700" cmpd="sng">
                      <a:noFill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sz="700" dirty="0">
                        <a:latin typeface="Patrick Hand" panose="00000500000000000000" pitchFamily="2" charset="0"/>
                      </a:endParaRPr>
                    </a:p>
                  </a:txBody>
                  <a:tcPr marL="90233" marR="90233" marT="45465" marB="45465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7749">
                <a:tc>
                  <a:txBody>
                    <a:bodyPr/>
                    <a:lstStyle/>
                    <a:p>
                      <a:r>
                        <a:rPr lang="fr-FR" sz="800" dirty="0" smtClean="0">
                          <a:latin typeface="RawengulkSans" panose="00000A03000000000000" pitchFamily="2" charset="0"/>
                        </a:rPr>
                        <a:t>2</a:t>
                      </a:r>
                      <a:endParaRPr lang="fr-FR" sz="800" dirty="0">
                        <a:latin typeface="RawengulkSans" panose="00000A03000000000000" pitchFamily="2" charset="0"/>
                      </a:endParaRPr>
                    </a:p>
                  </a:txBody>
                  <a:tcPr marL="90233" marR="90233" marT="45465" marB="45465">
                    <a:lnL w="12700" cmpd="sng">
                      <a:noFill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/>
                      <a:endParaRPr lang="fr-FR" sz="700" dirty="0">
                        <a:latin typeface="Patrick Hand" panose="00000500000000000000" pitchFamily="2" charset="0"/>
                      </a:endParaRPr>
                    </a:p>
                  </a:txBody>
                  <a:tcPr marL="90233" marR="90233" marT="45465" marB="45465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0838">
                <a:tc>
                  <a:txBody>
                    <a:bodyPr/>
                    <a:lstStyle/>
                    <a:p>
                      <a:r>
                        <a:rPr lang="fr-FR" sz="800" dirty="0" smtClean="0">
                          <a:latin typeface="RawengulkSans" panose="00000A03000000000000" pitchFamily="2" charset="0"/>
                        </a:rPr>
                        <a:t>3</a:t>
                      </a:r>
                      <a:endParaRPr lang="fr-FR" sz="800" dirty="0">
                        <a:latin typeface="RawengulkSans" panose="00000A03000000000000" pitchFamily="2" charset="0"/>
                      </a:endParaRPr>
                    </a:p>
                  </a:txBody>
                  <a:tcPr marL="90233" marR="90233" marT="45465" marB="45465">
                    <a:lnL w="12700" cmpd="sng">
                      <a:noFill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sz="700" dirty="0">
                        <a:latin typeface="Calibri" panose="020F0502020204030204" pitchFamily="34" charset="0"/>
                      </a:endParaRPr>
                    </a:p>
                  </a:txBody>
                  <a:tcPr marL="90233" marR="90233" marT="45465" marB="45465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0838">
                <a:tc>
                  <a:txBody>
                    <a:bodyPr/>
                    <a:lstStyle/>
                    <a:p>
                      <a:r>
                        <a:rPr lang="fr-FR" sz="800" dirty="0" smtClean="0">
                          <a:latin typeface="RawengulkSans" panose="00000A03000000000000" pitchFamily="2" charset="0"/>
                        </a:rPr>
                        <a:t>4</a:t>
                      </a:r>
                      <a:endParaRPr lang="fr-FR" sz="800" dirty="0">
                        <a:latin typeface="RawengulkSans" panose="00000A03000000000000" pitchFamily="2" charset="0"/>
                      </a:endParaRPr>
                    </a:p>
                  </a:txBody>
                  <a:tcPr marL="90233" marR="90233" marT="45465" marB="45465">
                    <a:lnL w="12700" cmpd="sng">
                      <a:noFill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sz="700" dirty="0">
                        <a:latin typeface="Calibri" panose="020F0502020204030204" pitchFamily="34" charset="0"/>
                      </a:endParaRPr>
                    </a:p>
                  </a:txBody>
                  <a:tcPr marL="90233" marR="90233" marT="45465" marB="45465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97" name="Rectangle 18"/>
          <p:cNvSpPr>
            <a:spLocks noChangeArrowheads="1"/>
          </p:cNvSpPr>
          <p:nvPr/>
        </p:nvSpPr>
        <p:spPr bwMode="auto">
          <a:xfrm>
            <a:off x="6660728" y="1370359"/>
            <a:ext cx="483072" cy="198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36000" tIns="45167" rIns="36000" bIns="45167">
            <a:spAutoFit/>
          </a:bodyPr>
          <a:lstStyle>
            <a:lvl1pPr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fr-FR" altLang="fr-FR" sz="700" dirty="0">
                <a:solidFill>
                  <a:srgbClr val="000000"/>
                </a:solidFill>
                <a:latin typeface="RawengulkSans" panose="00000A03000000000000" pitchFamily="2" charset="0"/>
              </a:rPr>
              <a:t>à renforcer</a:t>
            </a:r>
          </a:p>
        </p:txBody>
      </p:sp>
      <p:sp>
        <p:nvSpPr>
          <p:cNvPr id="98" name="Rectangle 19"/>
          <p:cNvSpPr>
            <a:spLocks noChangeArrowheads="1"/>
          </p:cNvSpPr>
          <p:nvPr/>
        </p:nvSpPr>
        <p:spPr bwMode="auto">
          <a:xfrm>
            <a:off x="6649652" y="1575395"/>
            <a:ext cx="515132" cy="2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36000" tIns="45167" rIns="36000" bIns="45167">
            <a:spAutoFit/>
          </a:bodyPr>
          <a:lstStyle>
            <a:lvl1pPr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70000"/>
              </a:lnSpc>
            </a:pPr>
            <a:r>
              <a:rPr lang="fr-FR" altLang="fr-FR" sz="700" dirty="0">
                <a:solidFill>
                  <a:srgbClr val="000000"/>
                </a:solidFill>
                <a:latin typeface="RawengulkSans" panose="00000A03000000000000" pitchFamily="2" charset="0"/>
              </a:rPr>
              <a:t>en cours </a:t>
            </a:r>
          </a:p>
          <a:p>
            <a:pPr>
              <a:lnSpc>
                <a:spcPct val="70000"/>
              </a:lnSpc>
            </a:pPr>
            <a:r>
              <a:rPr lang="fr-FR" altLang="fr-FR" sz="700" dirty="0">
                <a:solidFill>
                  <a:srgbClr val="000000"/>
                </a:solidFill>
                <a:latin typeface="RawengulkSans" panose="00000A03000000000000" pitchFamily="2" charset="0"/>
              </a:rPr>
              <a:t>d’acquisition</a:t>
            </a:r>
          </a:p>
        </p:txBody>
      </p:sp>
      <p:sp>
        <p:nvSpPr>
          <p:cNvPr id="99" name="Rectangle 20"/>
          <p:cNvSpPr>
            <a:spLocks noChangeArrowheads="1"/>
          </p:cNvSpPr>
          <p:nvPr/>
        </p:nvSpPr>
        <p:spPr bwMode="auto">
          <a:xfrm>
            <a:off x="6660728" y="1786284"/>
            <a:ext cx="476660" cy="198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36000" tIns="45167" rIns="36000" bIns="45167">
            <a:spAutoFit/>
          </a:bodyPr>
          <a:lstStyle>
            <a:lvl1pPr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fr-FR" altLang="fr-FR" sz="700" dirty="0">
                <a:solidFill>
                  <a:srgbClr val="000000"/>
                </a:solidFill>
                <a:latin typeface="RawengulkSans" panose="00000A03000000000000" pitchFamily="2" charset="0"/>
              </a:rPr>
              <a:t>non acquis</a:t>
            </a:r>
          </a:p>
        </p:txBody>
      </p:sp>
      <p:sp>
        <p:nvSpPr>
          <p:cNvPr id="100" name="Rectangle 21"/>
          <p:cNvSpPr>
            <a:spLocks noChangeArrowheads="1"/>
          </p:cNvSpPr>
          <p:nvPr/>
        </p:nvSpPr>
        <p:spPr bwMode="auto">
          <a:xfrm>
            <a:off x="6614319" y="1152872"/>
            <a:ext cx="416471" cy="198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334" tIns="45167" rIns="90334" bIns="45167">
            <a:spAutoFit/>
          </a:bodyPr>
          <a:lstStyle>
            <a:lvl1pPr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fr-FR" altLang="fr-FR" sz="700" dirty="0">
                <a:solidFill>
                  <a:srgbClr val="000000"/>
                </a:solidFill>
                <a:latin typeface="RawengulkSans" panose="00000A03000000000000" pitchFamily="2" charset="0"/>
              </a:rPr>
              <a:t>acquis</a:t>
            </a:r>
          </a:p>
        </p:txBody>
      </p:sp>
      <p:sp>
        <p:nvSpPr>
          <p:cNvPr id="105" name="ZoneTexte 16"/>
          <p:cNvSpPr txBox="1">
            <a:spLocks noChangeArrowheads="1"/>
          </p:cNvSpPr>
          <p:nvPr/>
        </p:nvSpPr>
        <p:spPr bwMode="auto">
          <a:xfrm>
            <a:off x="6431210" y="186573"/>
            <a:ext cx="526991" cy="33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334" tIns="45167" rIns="90334" bIns="45167">
            <a:spAutoFit/>
          </a:bodyPr>
          <a:lstStyle>
            <a:lvl1pPr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fr-FR" altLang="fr-FR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neliner Script" pitchFamily="50" charset="0"/>
              </a:rPr>
              <a:t>CM2</a:t>
            </a:r>
            <a:endParaRPr lang="fr-FR" altLang="fr-F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ineliner Script" pitchFamily="50" charset="0"/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6112946" y="743301"/>
            <a:ext cx="115817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spc="-150" dirty="0" smtClean="0">
                <a:latin typeface="Rostros y emociones" panose="02000500000000000000" pitchFamily="2" charset="0"/>
              </a:rPr>
              <a:t>g c f b </a:t>
            </a:r>
            <a:endParaRPr lang="fr-FR" sz="1100" spc="-150" dirty="0">
              <a:latin typeface="Rostros y emociones" panose="02000500000000000000" pitchFamily="2" charset="0"/>
            </a:endParaRPr>
          </a:p>
        </p:txBody>
      </p:sp>
      <p:sp>
        <p:nvSpPr>
          <p:cNvPr id="53" name="ZoneTexte 52"/>
          <p:cNvSpPr txBox="1"/>
          <p:nvPr/>
        </p:nvSpPr>
        <p:spPr>
          <a:xfrm>
            <a:off x="3178524" y="612497"/>
            <a:ext cx="26157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dirty="0" smtClean="0">
                <a:latin typeface="Short Stack" panose="02010500040000000007" pitchFamily="2" charset="0"/>
              </a:rPr>
              <a:t>Orthographe n°3 :    O6, O7</a:t>
            </a:r>
            <a:endParaRPr lang="fr-FR" sz="1100" dirty="0">
              <a:latin typeface="Short Stack" panose="02010500040000000007" pitchFamily="2" charset="0"/>
            </a:endParaRPr>
          </a:p>
        </p:txBody>
      </p:sp>
      <p:sp>
        <p:nvSpPr>
          <p:cNvPr id="108" name="Rectangle à coins arrondis 107"/>
          <p:cNvSpPr/>
          <p:nvPr/>
        </p:nvSpPr>
        <p:spPr>
          <a:xfrm>
            <a:off x="78061" y="2214635"/>
            <a:ext cx="442038" cy="2724769"/>
          </a:xfrm>
          <a:prstGeom prst="roundRect">
            <a:avLst>
              <a:gd name="adj" fmla="val 23422"/>
            </a:avLst>
          </a:prstGeom>
          <a:solidFill>
            <a:srgbClr val="FFE697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ZoneTexte 55"/>
          <p:cNvSpPr txBox="1"/>
          <p:nvPr/>
        </p:nvSpPr>
        <p:spPr>
          <a:xfrm>
            <a:off x="35992" y="2214635"/>
            <a:ext cx="578620" cy="2724769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fr-FR" sz="1600" dirty="0" smtClean="0">
                <a:latin typeface="Mrs Chocolat" pitchFamily="2" charset="0"/>
              </a:rPr>
              <a:t>Noms féminins avec un –e muet</a:t>
            </a:r>
            <a:endParaRPr lang="fr-FR" sz="1600" dirty="0">
              <a:latin typeface="Mrs Chocolat" pitchFamily="2" charset="0"/>
            </a:endParaRPr>
          </a:p>
        </p:txBody>
      </p:sp>
      <p:sp>
        <p:nvSpPr>
          <p:cNvPr id="37" name="Rectangle à coins arrondis 36"/>
          <p:cNvSpPr/>
          <p:nvPr/>
        </p:nvSpPr>
        <p:spPr>
          <a:xfrm>
            <a:off x="72485" y="5131616"/>
            <a:ext cx="442038" cy="5357568"/>
          </a:xfrm>
          <a:prstGeom prst="roundRect">
            <a:avLst>
              <a:gd name="adj" fmla="val 23422"/>
            </a:avLst>
          </a:prstGeom>
          <a:solidFill>
            <a:srgbClr val="FFE697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ZoneTexte 37"/>
          <p:cNvSpPr txBox="1"/>
          <p:nvPr/>
        </p:nvSpPr>
        <p:spPr>
          <a:xfrm>
            <a:off x="72485" y="5131616"/>
            <a:ext cx="430887" cy="5404485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fr-FR" sz="1600" dirty="0" smtClean="0">
                <a:latin typeface="Mrs Chocolat" pitchFamily="2" charset="0"/>
              </a:rPr>
              <a:t>Ecrire la fin des mots</a:t>
            </a:r>
            <a:endParaRPr lang="fr-FR" sz="1600" dirty="0">
              <a:latin typeface="Mrs Chocolat" pitchFamily="2" charset="0"/>
            </a:endParaRPr>
          </a:p>
        </p:txBody>
      </p:sp>
      <p:sp>
        <p:nvSpPr>
          <p:cNvPr id="41" name="ZoneTexte 40"/>
          <p:cNvSpPr txBox="1"/>
          <p:nvPr/>
        </p:nvSpPr>
        <p:spPr>
          <a:xfrm>
            <a:off x="687170" y="2574677"/>
            <a:ext cx="6586849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050" dirty="0">
                <a:latin typeface="Short Stack" panose="02010500040000000007" pitchFamily="2" charset="0"/>
              </a:rPr>
              <a:t>________ mari	 ________ </a:t>
            </a:r>
            <a:r>
              <a:rPr lang="fr-FR" sz="1050" dirty="0" smtClean="0">
                <a:latin typeface="Short Stack" panose="02010500040000000007" pitchFamily="2" charset="0"/>
              </a:rPr>
              <a:t>tissu	</a:t>
            </a:r>
            <a:r>
              <a:rPr lang="fr-FR" sz="1050" dirty="0">
                <a:latin typeface="Short Stack" panose="02010500040000000007" pitchFamily="2" charset="0"/>
              </a:rPr>
              <a:t> ________ </a:t>
            </a:r>
            <a:r>
              <a:rPr lang="fr-FR" sz="1050" dirty="0" smtClean="0">
                <a:latin typeface="Short Stack" panose="02010500040000000007" pitchFamily="2" charset="0"/>
              </a:rPr>
              <a:t>crêperie</a:t>
            </a:r>
          </a:p>
          <a:p>
            <a:pPr>
              <a:lnSpc>
                <a:spcPct val="150000"/>
              </a:lnSpc>
            </a:pPr>
            <a:r>
              <a:rPr lang="fr-FR" sz="1050" dirty="0" smtClean="0">
                <a:latin typeface="Short Stack" panose="02010500040000000007" pitchFamily="2" charset="0"/>
              </a:rPr>
              <a:t>________ statue	</a:t>
            </a:r>
            <a:r>
              <a:rPr lang="fr-FR" sz="1050" dirty="0">
                <a:latin typeface="Short Stack" panose="02010500040000000007" pitchFamily="2" charset="0"/>
              </a:rPr>
              <a:t> ________ </a:t>
            </a:r>
            <a:r>
              <a:rPr lang="fr-FR" sz="1050" dirty="0" smtClean="0">
                <a:latin typeface="Short Stack" panose="02010500040000000007" pitchFamily="2" charset="0"/>
              </a:rPr>
              <a:t>vue		</a:t>
            </a:r>
            <a:r>
              <a:rPr lang="fr-FR" sz="1050" dirty="0">
                <a:latin typeface="Short Stack" panose="02010500040000000007" pitchFamily="2" charset="0"/>
              </a:rPr>
              <a:t> ________ </a:t>
            </a:r>
            <a:r>
              <a:rPr lang="fr-FR" sz="1050" dirty="0" smtClean="0">
                <a:latin typeface="Short Stack" panose="02010500040000000007" pitchFamily="2" charset="0"/>
              </a:rPr>
              <a:t>pagaie</a:t>
            </a:r>
          </a:p>
          <a:p>
            <a:pPr>
              <a:lnSpc>
                <a:spcPct val="150000"/>
              </a:lnSpc>
            </a:pPr>
            <a:r>
              <a:rPr lang="fr-FR" sz="1050" dirty="0" smtClean="0">
                <a:latin typeface="Short Stack" panose="02010500040000000007" pitchFamily="2" charset="0"/>
              </a:rPr>
              <a:t>________ emploi	</a:t>
            </a:r>
            <a:r>
              <a:rPr lang="fr-FR" sz="1050" dirty="0">
                <a:latin typeface="Short Stack" panose="02010500040000000007" pitchFamily="2" charset="0"/>
              </a:rPr>
              <a:t> ________ </a:t>
            </a:r>
            <a:r>
              <a:rPr lang="fr-FR" sz="1050" dirty="0" smtClean="0">
                <a:latin typeface="Short Stack" panose="02010500040000000007" pitchFamily="2" charset="0"/>
              </a:rPr>
              <a:t>délai</a:t>
            </a:r>
          </a:p>
          <a:p>
            <a:pPr>
              <a:lnSpc>
                <a:spcPct val="150000"/>
              </a:lnSpc>
            </a:pPr>
            <a:r>
              <a:rPr lang="fr-FR" sz="1050" dirty="0" smtClean="0">
                <a:latin typeface="Short Stack" panose="02010500040000000007" pitchFamily="2" charset="0"/>
              </a:rPr>
              <a:t>________ écrou	</a:t>
            </a:r>
            <a:r>
              <a:rPr lang="fr-FR" sz="1050" dirty="0">
                <a:latin typeface="Short Stack" panose="02010500040000000007" pitchFamily="2" charset="0"/>
              </a:rPr>
              <a:t> ________ </a:t>
            </a:r>
            <a:r>
              <a:rPr lang="fr-FR" sz="1050" dirty="0" smtClean="0">
                <a:latin typeface="Short Stack" panose="02010500040000000007" pitchFamily="2" charset="0"/>
              </a:rPr>
              <a:t>joue</a:t>
            </a:r>
          </a:p>
        </p:txBody>
      </p:sp>
      <p:sp>
        <p:nvSpPr>
          <p:cNvPr id="42" name="Rectangle à coins arrondis 41"/>
          <p:cNvSpPr/>
          <p:nvPr/>
        </p:nvSpPr>
        <p:spPr>
          <a:xfrm>
            <a:off x="600700" y="5131616"/>
            <a:ext cx="6696744" cy="5357568"/>
          </a:xfrm>
          <a:prstGeom prst="roundRect">
            <a:avLst>
              <a:gd name="adj" fmla="val 2436"/>
            </a:avLst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Larme 42"/>
          <p:cNvSpPr/>
          <p:nvPr/>
        </p:nvSpPr>
        <p:spPr>
          <a:xfrm>
            <a:off x="735369" y="9082695"/>
            <a:ext cx="324036" cy="328101"/>
          </a:xfrm>
          <a:prstGeom prst="teardrop">
            <a:avLst/>
          </a:prstGeom>
          <a:solidFill>
            <a:srgbClr val="FFE697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ZoneTexte 43"/>
          <p:cNvSpPr txBox="1"/>
          <p:nvPr/>
        </p:nvSpPr>
        <p:spPr>
          <a:xfrm>
            <a:off x="710743" y="9046690"/>
            <a:ext cx="42938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b="1" dirty="0" smtClean="0">
                <a:latin typeface="Fineliner Script" pitchFamily="50" charset="0"/>
              </a:rPr>
              <a:t> 6   </a:t>
            </a:r>
            <a:r>
              <a:rPr lang="fr-FR" sz="1400" dirty="0" smtClean="0">
                <a:latin typeface="Mrs Chocolat" pitchFamily="2" charset="0"/>
              </a:rPr>
              <a:t>Dictée de mots en i</a:t>
            </a:r>
            <a:endParaRPr lang="fr-FR" sz="1800" dirty="0">
              <a:latin typeface="Mrs Chocolat" pitchFamily="2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74979" y="9348024"/>
            <a:ext cx="2133353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fr-FR" sz="1050" dirty="0" smtClean="0">
                <a:latin typeface="Short Stack" panose="02010500040000000007" pitchFamily="2" charset="0"/>
                <a:sym typeface="Wingdings"/>
              </a:rPr>
              <a:t>______________________</a:t>
            </a:r>
          </a:p>
          <a:p>
            <a:pPr>
              <a:lnSpc>
                <a:spcPct val="200000"/>
              </a:lnSpc>
            </a:pPr>
            <a:r>
              <a:rPr lang="fr-FR" sz="1050" dirty="0" smtClean="0">
                <a:latin typeface="Short Stack" panose="02010500040000000007" pitchFamily="2" charset="0"/>
                <a:sym typeface="Wingdings"/>
              </a:rPr>
              <a:t>______________________</a:t>
            </a:r>
          </a:p>
          <a:p>
            <a:pPr>
              <a:lnSpc>
                <a:spcPct val="200000"/>
              </a:lnSpc>
            </a:pPr>
            <a:r>
              <a:rPr lang="fr-FR" sz="1050" dirty="0" smtClean="0">
                <a:latin typeface="Short Stack" panose="02010500040000000007" pitchFamily="2" charset="0"/>
                <a:sym typeface="Wingdings"/>
              </a:rPr>
              <a:t>______________________</a:t>
            </a:r>
            <a:endParaRPr lang="fr-FR" sz="1050" dirty="0">
              <a:latin typeface="Short Stack" panose="02010500040000000007" pitchFamily="2" charset="0"/>
              <a:sym typeface="Wingdings"/>
            </a:endParaRPr>
          </a:p>
        </p:txBody>
      </p:sp>
      <p:sp>
        <p:nvSpPr>
          <p:cNvPr id="3" name="Rectangle à coins arrondis 2"/>
          <p:cNvSpPr/>
          <p:nvPr/>
        </p:nvSpPr>
        <p:spPr>
          <a:xfrm>
            <a:off x="6690613" y="2322650"/>
            <a:ext cx="535179" cy="372525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FFC00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6809581" y="2355023"/>
            <a:ext cx="4366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dirty="0" smtClean="0">
                <a:latin typeface="Mrs Chocolat" pitchFamily="2" charset="0"/>
              </a:rPr>
              <a:t>/10</a:t>
            </a:r>
            <a:endParaRPr lang="fr-FR" sz="1400" dirty="0">
              <a:latin typeface="Mrs Chocolat" pitchFamily="2" charset="0"/>
            </a:endParaRPr>
          </a:p>
        </p:txBody>
      </p:sp>
      <p:sp>
        <p:nvSpPr>
          <p:cNvPr id="48" name="Rectangle à coins arrondis 47"/>
          <p:cNvSpPr/>
          <p:nvPr/>
        </p:nvSpPr>
        <p:spPr>
          <a:xfrm>
            <a:off x="6693474" y="7092323"/>
            <a:ext cx="535179" cy="372525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FFC00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ZoneTexte 49"/>
          <p:cNvSpPr txBox="1"/>
          <p:nvPr/>
        </p:nvSpPr>
        <p:spPr>
          <a:xfrm>
            <a:off x="6812442" y="7124696"/>
            <a:ext cx="4366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dirty="0" smtClean="0">
                <a:latin typeface="Mrs Chocolat" pitchFamily="2" charset="0"/>
              </a:rPr>
              <a:t>/8</a:t>
            </a:r>
            <a:endParaRPr lang="fr-FR" sz="1400" dirty="0">
              <a:latin typeface="Mrs Chocolat" pitchFamily="2" charset="0"/>
            </a:endParaRPr>
          </a:p>
        </p:txBody>
      </p:sp>
      <p:sp>
        <p:nvSpPr>
          <p:cNvPr id="51" name="Rectangle à coins arrondis 50"/>
          <p:cNvSpPr/>
          <p:nvPr/>
        </p:nvSpPr>
        <p:spPr>
          <a:xfrm>
            <a:off x="6690612" y="9082695"/>
            <a:ext cx="535179" cy="372525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FFC00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ZoneTexte 54"/>
          <p:cNvSpPr txBox="1"/>
          <p:nvPr/>
        </p:nvSpPr>
        <p:spPr>
          <a:xfrm>
            <a:off x="6746834" y="9115068"/>
            <a:ext cx="4366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dirty="0" smtClean="0">
                <a:latin typeface="Mrs Chocolat" pitchFamily="2" charset="0"/>
              </a:rPr>
              <a:t>/</a:t>
            </a:r>
            <a:r>
              <a:rPr lang="fr-FR" sz="1400" dirty="0">
                <a:latin typeface="Mrs Chocolat" pitchFamily="2" charset="0"/>
              </a:rPr>
              <a:t>9</a:t>
            </a:r>
          </a:p>
        </p:txBody>
      </p:sp>
      <p:sp>
        <p:nvSpPr>
          <p:cNvPr id="54" name="Larme 53"/>
          <p:cNvSpPr/>
          <p:nvPr/>
        </p:nvSpPr>
        <p:spPr>
          <a:xfrm>
            <a:off x="710745" y="3753518"/>
            <a:ext cx="324036" cy="328101"/>
          </a:xfrm>
          <a:prstGeom prst="teardrop">
            <a:avLst/>
          </a:prstGeom>
          <a:solidFill>
            <a:srgbClr val="FFE697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ZoneTexte 56"/>
          <p:cNvSpPr txBox="1"/>
          <p:nvPr/>
        </p:nvSpPr>
        <p:spPr>
          <a:xfrm>
            <a:off x="686119" y="3717513"/>
            <a:ext cx="56865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b="1" dirty="0" smtClean="0">
                <a:latin typeface="Fineliner Script" pitchFamily="50" charset="0"/>
              </a:rPr>
              <a:t> 2   </a:t>
            </a:r>
            <a:r>
              <a:rPr lang="fr-FR" sz="1400" dirty="0" smtClean="0">
                <a:latin typeface="Mrs Chocolat" pitchFamily="2" charset="0"/>
              </a:rPr>
              <a:t>Complète les noms féminins par un e ou une autre lettre</a:t>
            </a:r>
            <a:endParaRPr lang="fr-FR" sz="1400" dirty="0">
              <a:latin typeface="Mrs Chocolat" pitchFamily="2" charset="0"/>
            </a:endParaRPr>
          </a:p>
        </p:txBody>
      </p:sp>
      <p:sp>
        <p:nvSpPr>
          <p:cNvPr id="58" name="Larme 57"/>
          <p:cNvSpPr/>
          <p:nvPr/>
        </p:nvSpPr>
        <p:spPr>
          <a:xfrm>
            <a:off x="707450" y="5202970"/>
            <a:ext cx="324036" cy="328101"/>
          </a:xfrm>
          <a:prstGeom prst="teardrop">
            <a:avLst/>
          </a:prstGeom>
          <a:solidFill>
            <a:srgbClr val="FFE697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ZoneTexte 58"/>
          <p:cNvSpPr txBox="1"/>
          <p:nvPr/>
        </p:nvSpPr>
        <p:spPr>
          <a:xfrm>
            <a:off x="682825" y="5166965"/>
            <a:ext cx="58334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b="1" dirty="0" smtClean="0">
                <a:latin typeface="Fineliner Script" pitchFamily="50" charset="0"/>
              </a:rPr>
              <a:t> 3   </a:t>
            </a:r>
            <a:r>
              <a:rPr lang="fr-FR" sz="1400" dirty="0" smtClean="0">
                <a:latin typeface="Mrs Chocolat" pitchFamily="2" charset="0"/>
              </a:rPr>
              <a:t>Trouve un mot de la même famille et écris la fin du mot</a:t>
            </a:r>
            <a:endParaRPr lang="fr-FR" sz="1400" dirty="0">
              <a:latin typeface="Mrs Chocolat" pitchFamily="2" charset="0"/>
            </a:endParaRPr>
          </a:p>
        </p:txBody>
      </p:sp>
      <p:sp>
        <p:nvSpPr>
          <p:cNvPr id="60" name="ZoneTexte 59"/>
          <p:cNvSpPr txBox="1"/>
          <p:nvPr/>
        </p:nvSpPr>
        <p:spPr>
          <a:xfrm>
            <a:off x="668393" y="4014837"/>
            <a:ext cx="6362398" cy="8194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050" dirty="0" smtClean="0">
                <a:latin typeface="Short Stack" panose="02010500040000000007" pitchFamily="2" charset="0"/>
              </a:rPr>
              <a:t>La </a:t>
            </a:r>
            <a:r>
              <a:rPr lang="fr-FR" sz="1050" dirty="0" err="1" smtClean="0">
                <a:latin typeface="Short Stack" panose="02010500040000000007" pitchFamily="2" charset="0"/>
              </a:rPr>
              <a:t>rou</a:t>
            </a:r>
            <a:r>
              <a:rPr lang="fr-FR" sz="1050" dirty="0" smtClean="0">
                <a:latin typeface="Short Stack" panose="02010500040000000007" pitchFamily="2" charset="0"/>
              </a:rPr>
              <a:t>___		la </a:t>
            </a:r>
            <a:r>
              <a:rPr lang="fr-FR" sz="1050" dirty="0" err="1" smtClean="0">
                <a:latin typeface="Short Stack" panose="02010500040000000007" pitchFamily="2" charset="0"/>
              </a:rPr>
              <a:t>plui</a:t>
            </a:r>
            <a:r>
              <a:rPr lang="fr-FR" sz="1050" dirty="0" smtClean="0">
                <a:latin typeface="Short Stack" panose="02010500040000000007" pitchFamily="2" charset="0"/>
              </a:rPr>
              <a:t>___		la souri___</a:t>
            </a:r>
          </a:p>
          <a:p>
            <a:pPr>
              <a:lnSpc>
                <a:spcPct val="150000"/>
              </a:lnSpc>
            </a:pPr>
            <a:r>
              <a:rPr lang="fr-FR" sz="1050" dirty="0" smtClean="0">
                <a:latin typeface="Short Stack" panose="02010500040000000007" pitchFamily="2" charset="0"/>
              </a:rPr>
              <a:t>La </a:t>
            </a:r>
            <a:r>
              <a:rPr lang="fr-FR" sz="1050" dirty="0" err="1" smtClean="0">
                <a:latin typeface="Short Stack" panose="02010500040000000007" pitchFamily="2" charset="0"/>
              </a:rPr>
              <a:t>joi</a:t>
            </a:r>
            <a:r>
              <a:rPr lang="fr-FR" sz="1050" dirty="0" smtClean="0">
                <a:latin typeface="Short Stack" panose="02010500040000000007" pitchFamily="2" charset="0"/>
              </a:rPr>
              <a:t>___		la </a:t>
            </a:r>
            <a:r>
              <a:rPr lang="fr-FR" sz="1050" dirty="0" err="1" smtClean="0">
                <a:latin typeface="Short Stack" panose="02010500040000000007" pitchFamily="2" charset="0"/>
              </a:rPr>
              <a:t>perdri</a:t>
            </a:r>
            <a:r>
              <a:rPr lang="fr-FR" sz="1050" dirty="0" smtClean="0">
                <a:latin typeface="Short Stack" panose="02010500040000000007" pitchFamily="2" charset="0"/>
              </a:rPr>
              <a:t>___		la </a:t>
            </a:r>
            <a:r>
              <a:rPr lang="fr-FR" sz="1050" dirty="0" err="1" smtClean="0">
                <a:latin typeface="Short Stack" panose="02010500040000000007" pitchFamily="2" charset="0"/>
              </a:rPr>
              <a:t>pai</a:t>
            </a:r>
            <a:r>
              <a:rPr lang="fr-FR" sz="1050" dirty="0" smtClean="0">
                <a:latin typeface="Short Stack" panose="02010500040000000007" pitchFamily="2" charset="0"/>
              </a:rPr>
              <a:t>___</a:t>
            </a:r>
          </a:p>
          <a:p>
            <a:pPr>
              <a:lnSpc>
                <a:spcPct val="150000"/>
              </a:lnSpc>
            </a:pPr>
            <a:r>
              <a:rPr lang="fr-FR" sz="1050" dirty="0" smtClean="0">
                <a:latin typeface="Short Stack" panose="02010500040000000007" pitchFamily="2" charset="0"/>
              </a:rPr>
              <a:t>La nui___		la </a:t>
            </a:r>
            <a:r>
              <a:rPr lang="fr-FR" sz="1050" dirty="0" err="1" smtClean="0">
                <a:latin typeface="Short Stack" panose="02010500040000000007" pitchFamily="2" charset="0"/>
              </a:rPr>
              <a:t>noi</a:t>
            </a:r>
            <a:r>
              <a:rPr lang="fr-FR" sz="1050" dirty="0" smtClean="0">
                <a:latin typeface="Short Stack" panose="02010500040000000007" pitchFamily="2" charset="0"/>
              </a:rPr>
              <a:t>___		la glu___	</a:t>
            </a:r>
          </a:p>
        </p:txBody>
      </p:sp>
      <p:sp>
        <p:nvSpPr>
          <p:cNvPr id="61" name="ZoneTexte 60"/>
          <p:cNvSpPr txBox="1"/>
          <p:nvPr/>
        </p:nvSpPr>
        <p:spPr>
          <a:xfrm>
            <a:off x="688896" y="5454997"/>
            <a:ext cx="6133658" cy="14657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70000"/>
              </a:lnSpc>
            </a:pPr>
            <a:r>
              <a:rPr lang="fr-FR" sz="1050" dirty="0" smtClean="0">
                <a:latin typeface="Short Stack" panose="02010500040000000007" pitchFamily="2" charset="0"/>
              </a:rPr>
              <a:t>Le </a:t>
            </a:r>
            <a:r>
              <a:rPr lang="fr-FR" sz="1050" dirty="0" err="1" smtClean="0">
                <a:latin typeface="Short Stack" panose="02010500040000000007" pitchFamily="2" charset="0"/>
              </a:rPr>
              <a:t>parfu</a:t>
            </a:r>
            <a:r>
              <a:rPr lang="fr-FR" sz="1050" dirty="0" smtClean="0">
                <a:latin typeface="Short Stack" panose="02010500040000000007" pitchFamily="2" charset="0"/>
              </a:rPr>
              <a:t>___ </a:t>
            </a:r>
            <a:r>
              <a:rPr lang="fr-FR" sz="1050" dirty="0" smtClean="0">
                <a:latin typeface="Short Stack" panose="02010500040000000007" pitchFamily="2" charset="0"/>
                <a:sym typeface="Wingdings" panose="05000000000000000000" pitchFamily="2" charset="2"/>
              </a:rPr>
              <a:t> mot de la même famille : ________________________</a:t>
            </a:r>
          </a:p>
          <a:p>
            <a:pPr>
              <a:lnSpc>
                <a:spcPct val="170000"/>
              </a:lnSpc>
            </a:pPr>
            <a:r>
              <a:rPr lang="fr-FR" sz="1050" dirty="0" smtClean="0">
                <a:latin typeface="Short Stack" panose="02010500040000000007" pitchFamily="2" charset="0"/>
              </a:rPr>
              <a:t>un bon___ </a:t>
            </a:r>
            <a:r>
              <a:rPr lang="fr-FR" sz="1050" dirty="0">
                <a:latin typeface="Short Stack" panose="02010500040000000007" pitchFamily="2" charset="0"/>
                <a:sym typeface="Wingdings" panose="05000000000000000000" pitchFamily="2" charset="2"/>
              </a:rPr>
              <a:t> mot de la même famille : ________________________</a:t>
            </a:r>
          </a:p>
          <a:p>
            <a:pPr>
              <a:lnSpc>
                <a:spcPct val="170000"/>
              </a:lnSpc>
            </a:pPr>
            <a:r>
              <a:rPr lang="fr-FR" sz="1050" dirty="0" smtClean="0">
                <a:latin typeface="Short Stack" panose="02010500040000000007" pitchFamily="2" charset="0"/>
              </a:rPr>
              <a:t>le </a:t>
            </a:r>
            <a:r>
              <a:rPr lang="fr-FR" sz="1050" dirty="0" err="1" smtClean="0">
                <a:latin typeface="Short Stack" panose="02010500040000000007" pitchFamily="2" charset="0"/>
              </a:rPr>
              <a:t>ven</a:t>
            </a:r>
            <a:r>
              <a:rPr lang="fr-FR" sz="1050" dirty="0" smtClean="0">
                <a:latin typeface="Short Stack" panose="02010500040000000007" pitchFamily="2" charset="0"/>
              </a:rPr>
              <a:t>___ </a:t>
            </a:r>
            <a:r>
              <a:rPr lang="fr-FR" sz="1050" dirty="0">
                <a:latin typeface="Short Stack" panose="02010500040000000007" pitchFamily="2" charset="0"/>
                <a:sym typeface="Wingdings" panose="05000000000000000000" pitchFamily="2" charset="2"/>
              </a:rPr>
              <a:t> mot de la même famille : ________________________</a:t>
            </a:r>
          </a:p>
          <a:p>
            <a:pPr>
              <a:lnSpc>
                <a:spcPct val="170000"/>
              </a:lnSpc>
            </a:pPr>
            <a:r>
              <a:rPr lang="fr-FR" sz="1050" dirty="0" smtClean="0">
                <a:latin typeface="Short Stack" panose="02010500040000000007" pitchFamily="2" charset="0"/>
              </a:rPr>
              <a:t>Le </a:t>
            </a:r>
            <a:r>
              <a:rPr lang="fr-FR" sz="1050" dirty="0" err="1" smtClean="0">
                <a:latin typeface="Short Stack" panose="02010500040000000007" pitchFamily="2" charset="0"/>
              </a:rPr>
              <a:t>plom</a:t>
            </a:r>
            <a:r>
              <a:rPr lang="fr-FR" sz="1050" dirty="0" smtClean="0">
                <a:latin typeface="Short Stack" panose="02010500040000000007" pitchFamily="2" charset="0"/>
              </a:rPr>
              <a:t>___ </a:t>
            </a:r>
            <a:r>
              <a:rPr lang="fr-FR" sz="1050" dirty="0">
                <a:latin typeface="Short Stack" panose="02010500040000000007" pitchFamily="2" charset="0"/>
                <a:sym typeface="Wingdings" panose="05000000000000000000" pitchFamily="2" charset="2"/>
              </a:rPr>
              <a:t> mot de la même famille : ________________________</a:t>
            </a:r>
          </a:p>
          <a:p>
            <a:pPr>
              <a:lnSpc>
                <a:spcPct val="170000"/>
              </a:lnSpc>
            </a:pPr>
            <a:r>
              <a:rPr lang="fr-FR" sz="1050" dirty="0" smtClean="0">
                <a:latin typeface="Short Stack" panose="02010500040000000007" pitchFamily="2" charset="0"/>
              </a:rPr>
              <a:t>Le </a:t>
            </a:r>
            <a:r>
              <a:rPr lang="fr-FR" sz="1050" dirty="0" err="1" smtClean="0">
                <a:latin typeface="Short Stack" panose="02010500040000000007" pitchFamily="2" charset="0"/>
              </a:rPr>
              <a:t>galo</a:t>
            </a:r>
            <a:r>
              <a:rPr lang="fr-FR" sz="1050" dirty="0" smtClean="0">
                <a:latin typeface="Short Stack" panose="02010500040000000007" pitchFamily="2" charset="0"/>
              </a:rPr>
              <a:t>___ </a:t>
            </a:r>
            <a:r>
              <a:rPr lang="fr-FR" sz="1050" dirty="0">
                <a:latin typeface="Short Stack" panose="02010500040000000007" pitchFamily="2" charset="0"/>
                <a:sym typeface="Wingdings" panose="05000000000000000000" pitchFamily="2" charset="2"/>
              </a:rPr>
              <a:t> mot de la même famille : </a:t>
            </a:r>
            <a:r>
              <a:rPr lang="fr-FR" sz="1050" dirty="0" smtClean="0">
                <a:latin typeface="Short Stack" panose="02010500040000000007" pitchFamily="2" charset="0"/>
                <a:sym typeface="Wingdings" panose="05000000000000000000" pitchFamily="2" charset="2"/>
              </a:rPr>
              <a:t>________________________</a:t>
            </a:r>
            <a:endParaRPr lang="fr-FR" sz="1050" dirty="0">
              <a:latin typeface="Short Stack" panose="02010500040000000007" pitchFamily="2" charset="0"/>
              <a:sym typeface="Wingdings" panose="05000000000000000000" pitchFamily="2" charset="2"/>
            </a:endParaRPr>
          </a:p>
        </p:txBody>
      </p:sp>
      <p:sp>
        <p:nvSpPr>
          <p:cNvPr id="62" name="Rectangle à coins arrondis 61"/>
          <p:cNvSpPr/>
          <p:nvPr/>
        </p:nvSpPr>
        <p:spPr>
          <a:xfrm>
            <a:off x="6690613" y="3685140"/>
            <a:ext cx="535179" cy="372525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FFC00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3" name="ZoneTexte 62"/>
          <p:cNvSpPr txBox="1"/>
          <p:nvPr/>
        </p:nvSpPr>
        <p:spPr>
          <a:xfrm>
            <a:off x="6809581" y="3717513"/>
            <a:ext cx="4366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dirty="0" smtClean="0">
                <a:latin typeface="Mrs Chocolat" pitchFamily="2" charset="0"/>
              </a:rPr>
              <a:t>/9</a:t>
            </a:r>
            <a:endParaRPr lang="fr-FR" sz="1400" dirty="0">
              <a:latin typeface="Mrs Chocolat" pitchFamily="2" charset="0"/>
            </a:endParaRPr>
          </a:p>
        </p:txBody>
      </p:sp>
      <p:sp>
        <p:nvSpPr>
          <p:cNvPr id="72" name="Rectangle à coins arrondis 71"/>
          <p:cNvSpPr/>
          <p:nvPr/>
        </p:nvSpPr>
        <p:spPr>
          <a:xfrm>
            <a:off x="6690613" y="5326587"/>
            <a:ext cx="535179" cy="372525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FFC00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" name="ZoneTexte 72"/>
          <p:cNvSpPr txBox="1"/>
          <p:nvPr/>
        </p:nvSpPr>
        <p:spPr>
          <a:xfrm>
            <a:off x="6809581" y="5358960"/>
            <a:ext cx="4366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dirty="0" smtClean="0">
                <a:latin typeface="Mrs Chocolat" pitchFamily="2" charset="0"/>
              </a:rPr>
              <a:t>/5</a:t>
            </a:r>
            <a:endParaRPr lang="fr-FR" sz="1400" dirty="0">
              <a:latin typeface="Mrs Chocolat" pitchFamily="2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518195" y="151626"/>
            <a:ext cx="359475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neliner Script" pitchFamily="50" charset="0"/>
              </a:rPr>
              <a:t>Evaluation de français </a:t>
            </a:r>
            <a:endParaRPr lang="fr-FR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ineliner Script" pitchFamily="50" charset="0"/>
            </a:endParaRPr>
          </a:p>
        </p:txBody>
      </p:sp>
      <p:graphicFrame>
        <p:nvGraphicFramePr>
          <p:cNvPr id="74" name="Tableau 7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4841393"/>
              </p:ext>
            </p:extLst>
          </p:nvPr>
        </p:nvGraphicFramePr>
        <p:xfrm>
          <a:off x="5438972" y="1283998"/>
          <a:ext cx="357660" cy="71331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7660"/>
              </a:tblGrid>
              <a:tr h="356658">
                <a:tc>
                  <a:txBody>
                    <a:bodyPr/>
                    <a:lstStyle/>
                    <a:p>
                      <a:endParaRPr lang="fr-FR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  <a:tr h="356658">
                <a:tc>
                  <a:txBody>
                    <a:bodyPr/>
                    <a:lstStyle/>
                    <a:p>
                      <a:endParaRPr lang="fr-FR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5" name="Rectangle à coins arrondis 74"/>
          <p:cNvSpPr/>
          <p:nvPr/>
        </p:nvSpPr>
        <p:spPr>
          <a:xfrm>
            <a:off x="5436593" y="1284001"/>
            <a:ext cx="357659" cy="714612"/>
          </a:xfrm>
          <a:prstGeom prst="roundRect">
            <a:avLst>
              <a:gd name="adj" fmla="val 12672"/>
            </a:avLst>
          </a:prstGeom>
          <a:noFill/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6" name="ZoneTexte 75"/>
          <p:cNvSpPr txBox="1"/>
          <p:nvPr/>
        </p:nvSpPr>
        <p:spPr>
          <a:xfrm>
            <a:off x="632868" y="8327258"/>
            <a:ext cx="6586849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tabLst>
                <a:tab pos="1704975" algn="l"/>
                <a:tab pos="3228975" algn="l"/>
                <a:tab pos="4848225" algn="l"/>
              </a:tabLst>
            </a:pPr>
            <a:r>
              <a:rPr lang="fr-FR" sz="1050" dirty="0" smtClean="0">
                <a:latin typeface="Short Stack" panose="02010500040000000007" pitchFamily="2" charset="0"/>
              </a:rPr>
              <a:t>la </a:t>
            </a:r>
            <a:r>
              <a:rPr lang="fr-FR" sz="1050" dirty="0" err="1" smtClean="0">
                <a:latin typeface="Short Stack" panose="02010500040000000007" pitchFamily="2" charset="0"/>
              </a:rPr>
              <a:t>plong</a:t>
            </a:r>
            <a:r>
              <a:rPr lang="fr-FR" sz="1050" dirty="0" smtClean="0">
                <a:latin typeface="Short Stack" panose="02010500040000000007" pitchFamily="2" charset="0"/>
              </a:rPr>
              <a:t>____	le </a:t>
            </a:r>
            <a:r>
              <a:rPr lang="fr-FR" sz="1050" dirty="0" err="1" smtClean="0">
                <a:latin typeface="Short Stack" panose="02010500040000000007" pitchFamily="2" charset="0"/>
              </a:rPr>
              <a:t>lyc</a:t>
            </a:r>
            <a:r>
              <a:rPr lang="fr-FR" sz="1050" dirty="0" smtClean="0">
                <a:latin typeface="Short Stack" panose="02010500040000000007" pitchFamily="2" charset="0"/>
              </a:rPr>
              <a:t>____	la </a:t>
            </a:r>
            <a:r>
              <a:rPr lang="fr-FR" sz="1050" dirty="0" err="1" smtClean="0">
                <a:latin typeface="Short Stack" panose="02010500040000000007" pitchFamily="2" charset="0"/>
              </a:rPr>
              <a:t>poup</a:t>
            </a:r>
            <a:r>
              <a:rPr lang="fr-FR" sz="1050" dirty="0" smtClean="0">
                <a:latin typeface="Short Stack" panose="02010500040000000007" pitchFamily="2" charset="0"/>
              </a:rPr>
              <a:t>____	le </a:t>
            </a:r>
            <a:r>
              <a:rPr lang="fr-FR" sz="1050" dirty="0" err="1" smtClean="0">
                <a:latin typeface="Short Stack" panose="02010500040000000007" pitchFamily="2" charset="0"/>
              </a:rPr>
              <a:t>scarab</a:t>
            </a:r>
            <a:r>
              <a:rPr lang="fr-FR" sz="1050" dirty="0" smtClean="0">
                <a:latin typeface="Short Stack" panose="02010500040000000007" pitchFamily="2" charset="0"/>
              </a:rPr>
              <a:t>____</a:t>
            </a:r>
          </a:p>
          <a:p>
            <a:pPr>
              <a:lnSpc>
                <a:spcPct val="150000"/>
              </a:lnSpc>
              <a:tabLst>
                <a:tab pos="1704975" algn="l"/>
                <a:tab pos="3228975" algn="l"/>
                <a:tab pos="4848225" algn="l"/>
              </a:tabLst>
            </a:pPr>
            <a:r>
              <a:rPr lang="fr-FR" sz="1050" dirty="0" smtClean="0">
                <a:latin typeface="Short Stack" panose="02010500040000000007" pitchFamily="2" charset="0"/>
              </a:rPr>
              <a:t>une cl____	le </a:t>
            </a:r>
            <a:r>
              <a:rPr lang="fr-FR" sz="1050" dirty="0" smtClean="0">
                <a:latin typeface="Short Stack" panose="02010500040000000007" pitchFamily="2" charset="0"/>
              </a:rPr>
              <a:t>caf____</a:t>
            </a:r>
            <a:r>
              <a:rPr lang="fr-FR" sz="1050" dirty="0" smtClean="0">
                <a:latin typeface="Short Stack" panose="02010500040000000007" pitchFamily="2" charset="0"/>
              </a:rPr>
              <a:t>	le mus____	la </a:t>
            </a:r>
            <a:r>
              <a:rPr lang="fr-FR" sz="1050" dirty="0" err="1" smtClean="0">
                <a:latin typeface="Short Stack" panose="02010500040000000007" pitchFamily="2" charset="0"/>
              </a:rPr>
              <a:t>chauss</a:t>
            </a:r>
            <a:r>
              <a:rPr lang="fr-FR" sz="1050" dirty="0" smtClean="0">
                <a:latin typeface="Short Stack" panose="02010500040000000007" pitchFamily="2" charset="0"/>
              </a:rPr>
              <a:t>____ 	</a:t>
            </a:r>
            <a:endParaRPr lang="fr-FR" sz="1050" dirty="0">
              <a:latin typeface="Short Stack" panose="02010500040000000007" pitchFamily="2" charset="0"/>
            </a:endParaRPr>
          </a:p>
        </p:txBody>
      </p:sp>
      <p:sp>
        <p:nvSpPr>
          <p:cNvPr id="77" name="Larme 76"/>
          <p:cNvSpPr/>
          <p:nvPr/>
        </p:nvSpPr>
        <p:spPr>
          <a:xfrm>
            <a:off x="729294" y="8011282"/>
            <a:ext cx="324036" cy="328101"/>
          </a:xfrm>
          <a:prstGeom prst="teardrop">
            <a:avLst/>
          </a:prstGeom>
          <a:solidFill>
            <a:srgbClr val="FFE697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8" name="ZoneTexte 77"/>
          <p:cNvSpPr txBox="1"/>
          <p:nvPr/>
        </p:nvSpPr>
        <p:spPr>
          <a:xfrm>
            <a:off x="704668" y="7975277"/>
            <a:ext cx="5847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b="1" dirty="0" smtClean="0">
                <a:latin typeface="Fineliner Script" pitchFamily="50" charset="0"/>
              </a:rPr>
              <a:t> 5   </a:t>
            </a:r>
            <a:r>
              <a:rPr lang="fr-FR" sz="1400" dirty="0" smtClean="0">
                <a:latin typeface="Mrs Chocolat" pitchFamily="2" charset="0"/>
              </a:rPr>
              <a:t>Complète par é ou </a:t>
            </a:r>
            <a:r>
              <a:rPr lang="fr-FR" sz="1400" dirty="0" err="1" smtClean="0">
                <a:latin typeface="Mrs Chocolat" pitchFamily="2" charset="0"/>
              </a:rPr>
              <a:t>ée</a:t>
            </a:r>
            <a:endParaRPr lang="fr-FR" sz="1600" dirty="0">
              <a:latin typeface="Mrs Chocolat" pitchFamily="2" charset="0"/>
            </a:endParaRPr>
          </a:p>
        </p:txBody>
      </p:sp>
      <p:sp>
        <p:nvSpPr>
          <p:cNvPr id="79" name="Rectangle à coins arrondis 78"/>
          <p:cNvSpPr/>
          <p:nvPr/>
        </p:nvSpPr>
        <p:spPr>
          <a:xfrm>
            <a:off x="6687399" y="8100435"/>
            <a:ext cx="535179" cy="372525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FFC00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0" name="ZoneTexte 79"/>
          <p:cNvSpPr txBox="1"/>
          <p:nvPr/>
        </p:nvSpPr>
        <p:spPr>
          <a:xfrm>
            <a:off x="6806367" y="8132808"/>
            <a:ext cx="4366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dirty="0" smtClean="0">
                <a:latin typeface="Mrs Chocolat" pitchFamily="2" charset="0"/>
              </a:rPr>
              <a:t>/8</a:t>
            </a:r>
            <a:endParaRPr lang="fr-FR" sz="1400" dirty="0">
              <a:latin typeface="Mrs Chocolat" pitchFamily="2" charset="0"/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2822475" y="9348023"/>
            <a:ext cx="2133353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fr-FR" sz="1050" dirty="0" smtClean="0">
                <a:latin typeface="Short Stack" panose="02010500040000000007" pitchFamily="2" charset="0"/>
                <a:sym typeface="Wingdings"/>
              </a:rPr>
              <a:t>______________________</a:t>
            </a:r>
          </a:p>
          <a:p>
            <a:pPr>
              <a:lnSpc>
                <a:spcPct val="200000"/>
              </a:lnSpc>
            </a:pPr>
            <a:r>
              <a:rPr lang="fr-FR" sz="1050" dirty="0" smtClean="0">
                <a:latin typeface="Short Stack" panose="02010500040000000007" pitchFamily="2" charset="0"/>
                <a:sym typeface="Wingdings"/>
              </a:rPr>
              <a:t>______________________</a:t>
            </a:r>
          </a:p>
          <a:p>
            <a:pPr>
              <a:lnSpc>
                <a:spcPct val="200000"/>
              </a:lnSpc>
            </a:pPr>
            <a:r>
              <a:rPr lang="fr-FR" sz="1050" dirty="0" smtClean="0">
                <a:latin typeface="Short Stack" panose="02010500040000000007" pitchFamily="2" charset="0"/>
                <a:sym typeface="Wingdings"/>
              </a:rPr>
              <a:t>______________________</a:t>
            </a:r>
            <a:endParaRPr lang="fr-FR" sz="1050" dirty="0">
              <a:latin typeface="Short Stack" panose="02010500040000000007" pitchFamily="2" charset="0"/>
              <a:sym typeface="Wingdings"/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4891361" y="9359338"/>
            <a:ext cx="2133353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fr-FR" sz="1050" dirty="0" smtClean="0">
                <a:latin typeface="Short Stack" panose="02010500040000000007" pitchFamily="2" charset="0"/>
                <a:sym typeface="Wingdings"/>
              </a:rPr>
              <a:t>______________________</a:t>
            </a:r>
          </a:p>
          <a:p>
            <a:pPr>
              <a:lnSpc>
                <a:spcPct val="200000"/>
              </a:lnSpc>
            </a:pPr>
            <a:r>
              <a:rPr lang="fr-FR" sz="1050" dirty="0" smtClean="0">
                <a:latin typeface="Short Stack" panose="02010500040000000007" pitchFamily="2" charset="0"/>
                <a:sym typeface="Wingdings"/>
              </a:rPr>
              <a:t>______________________</a:t>
            </a:r>
          </a:p>
          <a:p>
            <a:pPr>
              <a:lnSpc>
                <a:spcPct val="200000"/>
              </a:lnSpc>
            </a:pPr>
            <a:r>
              <a:rPr lang="fr-FR" sz="1050" dirty="0" smtClean="0">
                <a:latin typeface="Short Stack" panose="02010500040000000007" pitchFamily="2" charset="0"/>
                <a:sym typeface="Wingdings"/>
              </a:rPr>
              <a:t>______________________</a:t>
            </a:r>
            <a:endParaRPr lang="fr-FR" sz="1050" dirty="0">
              <a:latin typeface="Short Stack" panose="02010500040000000007" pitchFamily="2" charset="0"/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4150408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72485" y="126405"/>
            <a:ext cx="7236315" cy="1944216"/>
          </a:xfrm>
          <a:prstGeom prst="roundRect">
            <a:avLst>
              <a:gd name="adj" fmla="val 8338"/>
            </a:avLst>
          </a:prstGeom>
          <a:solidFill>
            <a:srgbClr val="FFE697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Larme 26"/>
          <p:cNvSpPr/>
          <p:nvPr/>
        </p:nvSpPr>
        <p:spPr>
          <a:xfrm>
            <a:off x="723097" y="2322650"/>
            <a:ext cx="324036" cy="328101"/>
          </a:xfrm>
          <a:prstGeom prst="teardrop">
            <a:avLst/>
          </a:prstGeom>
          <a:solidFill>
            <a:srgbClr val="FFE697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ZoneTexte 20"/>
          <p:cNvSpPr txBox="1"/>
          <p:nvPr/>
        </p:nvSpPr>
        <p:spPr>
          <a:xfrm>
            <a:off x="698472" y="2286645"/>
            <a:ext cx="6106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b="1" dirty="0" smtClean="0">
                <a:latin typeface="Fineliner Script" pitchFamily="50" charset="0"/>
              </a:rPr>
              <a:t> 1   </a:t>
            </a:r>
            <a:r>
              <a:rPr lang="fr-FR" sz="1400" dirty="0" smtClean="0">
                <a:latin typeface="Mrs Chocolat" pitchFamily="2" charset="0"/>
              </a:rPr>
              <a:t>Ajoute le déterminant féminin </a:t>
            </a:r>
            <a:r>
              <a:rPr lang="fr-FR" sz="1400" dirty="0" smtClean="0">
                <a:latin typeface="Mrs Chocolat" pitchFamily="2" charset="0"/>
              </a:rPr>
              <a:t>(</a:t>
            </a:r>
            <a:r>
              <a:rPr lang="fr-FR" sz="1400" dirty="0" smtClean="0">
                <a:solidFill>
                  <a:srgbClr val="FF0000"/>
                </a:solidFill>
                <a:latin typeface="Short Stack" panose="02010500040000000007" pitchFamily="2" charset="0"/>
              </a:rPr>
              <a:t>F</a:t>
            </a:r>
            <a:r>
              <a:rPr lang="fr-FR" sz="1400" dirty="0" smtClean="0">
                <a:latin typeface="Mrs Chocolat" pitchFamily="2" charset="0"/>
              </a:rPr>
              <a:t>) ou masculin (</a:t>
            </a:r>
            <a:r>
              <a:rPr lang="fr-FR" sz="1400" dirty="0" smtClean="0">
                <a:solidFill>
                  <a:srgbClr val="FF0000"/>
                </a:solidFill>
                <a:latin typeface="Short Stack" panose="02010500040000000007" pitchFamily="2" charset="0"/>
              </a:rPr>
              <a:t>M</a:t>
            </a:r>
            <a:r>
              <a:rPr lang="fr-FR" sz="1400" dirty="0" smtClean="0">
                <a:latin typeface="Mrs Chocolat" pitchFamily="2" charset="0"/>
              </a:rPr>
              <a:t>)</a:t>
            </a:r>
            <a:endParaRPr lang="fr-FR" sz="1400" dirty="0">
              <a:latin typeface="Mrs Chocolat" pitchFamily="2" charset="0"/>
            </a:endParaRPr>
          </a:p>
        </p:txBody>
      </p:sp>
      <p:sp>
        <p:nvSpPr>
          <p:cNvPr id="26" name="Rectangle à coins arrondis 25"/>
          <p:cNvSpPr/>
          <p:nvPr/>
        </p:nvSpPr>
        <p:spPr>
          <a:xfrm>
            <a:off x="612056" y="2214635"/>
            <a:ext cx="6696744" cy="2724769"/>
          </a:xfrm>
          <a:prstGeom prst="roundRect">
            <a:avLst>
              <a:gd name="adj" fmla="val 2447"/>
            </a:avLst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ZoneTexte 33"/>
          <p:cNvSpPr txBox="1"/>
          <p:nvPr/>
        </p:nvSpPr>
        <p:spPr>
          <a:xfrm>
            <a:off x="638943" y="7319146"/>
            <a:ext cx="6586849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tabLst>
                <a:tab pos="1704975" algn="l"/>
                <a:tab pos="3228975" algn="l"/>
                <a:tab pos="4848225" algn="l"/>
              </a:tabLst>
            </a:pPr>
            <a:r>
              <a:rPr lang="fr-FR" sz="1050" dirty="0" smtClean="0">
                <a:latin typeface="Short Stack" panose="02010500040000000007" pitchFamily="2" charset="0"/>
              </a:rPr>
              <a:t>La </a:t>
            </a:r>
            <a:r>
              <a:rPr lang="fr-FR" sz="1050" dirty="0" smtClean="0">
                <a:latin typeface="Short Stack" panose="02010500040000000007" pitchFamily="2" charset="0"/>
              </a:rPr>
              <a:t>beau</a:t>
            </a:r>
            <a:r>
              <a:rPr lang="fr-FR" sz="1050" dirty="0" smtClean="0">
                <a:solidFill>
                  <a:srgbClr val="FF0000"/>
                </a:solidFill>
                <a:latin typeface="Short Stack" panose="02010500040000000007" pitchFamily="2" charset="0"/>
              </a:rPr>
              <a:t>té</a:t>
            </a:r>
            <a:r>
              <a:rPr lang="fr-FR" sz="1050" dirty="0" smtClean="0">
                <a:latin typeface="Short Stack" panose="02010500040000000007" pitchFamily="2" charset="0"/>
              </a:rPr>
              <a:t>	la </a:t>
            </a:r>
            <a:r>
              <a:rPr lang="fr-FR" sz="1050" dirty="0" smtClean="0">
                <a:latin typeface="Short Stack" panose="02010500040000000007" pitchFamily="2" charset="0"/>
              </a:rPr>
              <a:t>mixi</a:t>
            </a:r>
            <a:r>
              <a:rPr lang="fr-FR" sz="1050" dirty="0" smtClean="0">
                <a:solidFill>
                  <a:srgbClr val="FF0000"/>
                </a:solidFill>
                <a:latin typeface="Short Stack" panose="02010500040000000007" pitchFamily="2" charset="0"/>
              </a:rPr>
              <a:t>té</a:t>
            </a:r>
            <a:r>
              <a:rPr lang="fr-FR" sz="1050" dirty="0" smtClean="0">
                <a:latin typeface="Short Stack" panose="02010500040000000007" pitchFamily="2" charset="0"/>
              </a:rPr>
              <a:t>	</a:t>
            </a:r>
            <a:r>
              <a:rPr lang="fr-FR" sz="1050" dirty="0">
                <a:latin typeface="Short Stack" panose="02010500040000000007" pitchFamily="2" charset="0"/>
              </a:rPr>
              <a:t>la </a:t>
            </a:r>
            <a:r>
              <a:rPr lang="fr-FR" sz="1050" dirty="0" smtClean="0">
                <a:latin typeface="Short Stack" panose="02010500040000000007" pitchFamily="2" charset="0"/>
              </a:rPr>
              <a:t>dic</a:t>
            </a:r>
            <a:r>
              <a:rPr lang="fr-FR" sz="1050" dirty="0" smtClean="0">
                <a:solidFill>
                  <a:srgbClr val="FF0000"/>
                </a:solidFill>
                <a:latin typeface="Short Stack" panose="02010500040000000007" pitchFamily="2" charset="0"/>
              </a:rPr>
              <a:t>tée</a:t>
            </a:r>
            <a:r>
              <a:rPr lang="fr-FR" sz="1050" dirty="0" smtClean="0">
                <a:latin typeface="Short Stack" panose="02010500040000000007" pitchFamily="2" charset="0"/>
              </a:rPr>
              <a:t>	la </a:t>
            </a:r>
            <a:r>
              <a:rPr lang="fr-FR" sz="1050" dirty="0" smtClean="0">
                <a:latin typeface="Short Stack" panose="02010500040000000007" pitchFamily="2" charset="0"/>
              </a:rPr>
              <a:t>por</a:t>
            </a:r>
            <a:r>
              <a:rPr lang="fr-FR" sz="1050" dirty="0" smtClean="0">
                <a:solidFill>
                  <a:srgbClr val="FF0000"/>
                </a:solidFill>
                <a:latin typeface="Short Stack" panose="02010500040000000007" pitchFamily="2" charset="0"/>
              </a:rPr>
              <a:t>tée</a:t>
            </a:r>
            <a:endParaRPr lang="fr-FR" sz="1050" dirty="0" smtClean="0">
              <a:solidFill>
                <a:srgbClr val="FF0000"/>
              </a:solidFill>
              <a:latin typeface="Short Stack" panose="02010500040000000007" pitchFamily="2" charset="0"/>
            </a:endParaRPr>
          </a:p>
          <a:p>
            <a:pPr>
              <a:lnSpc>
                <a:spcPct val="150000"/>
              </a:lnSpc>
              <a:tabLst>
                <a:tab pos="1704975" algn="l"/>
                <a:tab pos="3228975" algn="l"/>
                <a:tab pos="4848225" algn="l"/>
              </a:tabLst>
            </a:pPr>
            <a:r>
              <a:rPr lang="fr-FR" sz="1050" dirty="0">
                <a:latin typeface="Short Stack" panose="02010500040000000007" pitchFamily="2" charset="0"/>
              </a:rPr>
              <a:t>La </a:t>
            </a:r>
            <a:r>
              <a:rPr lang="fr-FR" sz="1050" dirty="0" smtClean="0">
                <a:latin typeface="Short Stack" panose="02010500040000000007" pitchFamily="2" charset="0"/>
              </a:rPr>
              <a:t>scolari</a:t>
            </a:r>
            <a:r>
              <a:rPr lang="fr-FR" sz="1050" dirty="0" smtClean="0">
                <a:solidFill>
                  <a:srgbClr val="FF0000"/>
                </a:solidFill>
                <a:latin typeface="Short Stack" panose="02010500040000000007" pitchFamily="2" charset="0"/>
              </a:rPr>
              <a:t>té</a:t>
            </a:r>
            <a:r>
              <a:rPr lang="fr-FR" sz="1050" dirty="0" smtClean="0">
                <a:latin typeface="Short Stack" panose="02010500040000000007" pitchFamily="2" charset="0"/>
              </a:rPr>
              <a:t>	la </a:t>
            </a:r>
            <a:r>
              <a:rPr lang="fr-FR" sz="1050" dirty="0" smtClean="0">
                <a:latin typeface="Short Stack" panose="02010500040000000007" pitchFamily="2" charset="0"/>
              </a:rPr>
              <a:t>chari</a:t>
            </a:r>
            <a:r>
              <a:rPr lang="fr-FR" sz="1050" dirty="0" smtClean="0">
                <a:solidFill>
                  <a:srgbClr val="FF0000"/>
                </a:solidFill>
                <a:latin typeface="Short Stack" panose="02010500040000000007" pitchFamily="2" charset="0"/>
              </a:rPr>
              <a:t>té</a:t>
            </a:r>
            <a:r>
              <a:rPr lang="fr-FR" sz="1050" dirty="0" smtClean="0">
                <a:latin typeface="Short Stack" panose="02010500040000000007" pitchFamily="2" charset="0"/>
              </a:rPr>
              <a:t>	la </a:t>
            </a:r>
            <a:r>
              <a:rPr lang="fr-FR" sz="1050" dirty="0" smtClean="0">
                <a:latin typeface="Short Stack" panose="02010500040000000007" pitchFamily="2" charset="0"/>
              </a:rPr>
              <a:t>pâ</a:t>
            </a:r>
            <a:r>
              <a:rPr lang="fr-FR" sz="1050" dirty="0" smtClean="0">
                <a:solidFill>
                  <a:srgbClr val="FF0000"/>
                </a:solidFill>
                <a:latin typeface="Short Stack" panose="02010500040000000007" pitchFamily="2" charset="0"/>
              </a:rPr>
              <a:t>tée</a:t>
            </a:r>
            <a:r>
              <a:rPr lang="fr-FR" sz="1050" dirty="0" smtClean="0">
                <a:latin typeface="Short Stack" panose="02010500040000000007" pitchFamily="2" charset="0"/>
              </a:rPr>
              <a:t>	la </a:t>
            </a:r>
            <a:r>
              <a:rPr lang="fr-FR" sz="1050" dirty="0" smtClean="0">
                <a:latin typeface="Short Stack" panose="02010500040000000007" pitchFamily="2" charset="0"/>
              </a:rPr>
              <a:t>mortali</a:t>
            </a:r>
            <a:r>
              <a:rPr lang="fr-FR" sz="1050" dirty="0" smtClean="0">
                <a:solidFill>
                  <a:srgbClr val="FF0000"/>
                </a:solidFill>
                <a:latin typeface="Short Stack" panose="02010500040000000007" pitchFamily="2" charset="0"/>
              </a:rPr>
              <a:t>té</a:t>
            </a:r>
            <a:r>
              <a:rPr lang="fr-FR" sz="1050" dirty="0" smtClean="0">
                <a:latin typeface="Short Stack" panose="02010500040000000007" pitchFamily="2" charset="0"/>
              </a:rPr>
              <a:t>	</a:t>
            </a:r>
            <a:endParaRPr lang="fr-FR" sz="1050" dirty="0">
              <a:latin typeface="Short Stack" panose="02010500040000000007" pitchFamily="2" charset="0"/>
            </a:endParaRPr>
          </a:p>
        </p:txBody>
      </p:sp>
      <p:sp>
        <p:nvSpPr>
          <p:cNvPr id="35" name="Larme 34"/>
          <p:cNvSpPr/>
          <p:nvPr/>
        </p:nvSpPr>
        <p:spPr>
          <a:xfrm>
            <a:off x="735369" y="7003170"/>
            <a:ext cx="324036" cy="328101"/>
          </a:xfrm>
          <a:prstGeom prst="teardrop">
            <a:avLst/>
          </a:prstGeom>
          <a:solidFill>
            <a:srgbClr val="FFE697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ZoneTexte 35"/>
          <p:cNvSpPr txBox="1"/>
          <p:nvPr/>
        </p:nvSpPr>
        <p:spPr>
          <a:xfrm>
            <a:off x="710743" y="6967165"/>
            <a:ext cx="5847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b="1" dirty="0" smtClean="0">
                <a:latin typeface="Fineliner Script" pitchFamily="50" charset="0"/>
              </a:rPr>
              <a:t> 4   </a:t>
            </a:r>
            <a:r>
              <a:rPr lang="fr-FR" sz="1400" dirty="0">
                <a:latin typeface="Mrs Chocolat" pitchFamily="2" charset="0"/>
              </a:rPr>
              <a:t>C</a:t>
            </a:r>
            <a:r>
              <a:rPr lang="fr-FR" sz="1400" dirty="0" smtClean="0">
                <a:latin typeface="Mrs Chocolat" pitchFamily="2" charset="0"/>
              </a:rPr>
              <a:t>omplète par té ou </a:t>
            </a:r>
            <a:r>
              <a:rPr lang="fr-FR" sz="1400" dirty="0" err="1" smtClean="0">
                <a:latin typeface="Mrs Chocolat" pitchFamily="2" charset="0"/>
              </a:rPr>
              <a:t>tée</a:t>
            </a:r>
            <a:r>
              <a:rPr lang="fr-FR" sz="1400" dirty="0" smtClean="0">
                <a:latin typeface="Mrs Chocolat" pitchFamily="2" charset="0"/>
              </a:rPr>
              <a:t>… (</a:t>
            </a:r>
            <a:r>
              <a:rPr lang="fr-FR" sz="1200" dirty="0" smtClean="0">
                <a:latin typeface="Mrs Chocolat" pitchFamily="2" charset="0"/>
              </a:rPr>
              <a:t>aide : est-ce un nom concret ou abstrait ?)</a:t>
            </a:r>
            <a:endParaRPr lang="fr-FR" sz="1600" dirty="0">
              <a:latin typeface="Mrs Chocolat" pitchFamily="2" charset="0"/>
            </a:endParaRPr>
          </a:p>
        </p:txBody>
      </p:sp>
      <p:sp>
        <p:nvSpPr>
          <p:cNvPr id="8" name="Ellipse 7"/>
          <p:cNvSpPr/>
          <p:nvPr/>
        </p:nvSpPr>
        <p:spPr>
          <a:xfrm>
            <a:off x="6112947" y="329416"/>
            <a:ext cx="840810" cy="460871"/>
          </a:xfrm>
          <a:prstGeom prst="ellipse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5" name="ZoneTexte 16"/>
          <p:cNvSpPr txBox="1">
            <a:spLocks noChangeArrowheads="1"/>
          </p:cNvSpPr>
          <p:nvPr/>
        </p:nvSpPr>
        <p:spPr bwMode="auto">
          <a:xfrm>
            <a:off x="6112947" y="364363"/>
            <a:ext cx="837948" cy="398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334" tIns="45167" rIns="90334" bIns="45167">
            <a:spAutoFit/>
          </a:bodyPr>
          <a:lstStyle>
            <a:lvl1pPr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fr-FR" alt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neliner Script" pitchFamily="50" charset="0"/>
              </a:rPr>
              <a:t>CM2</a:t>
            </a:r>
            <a:endParaRPr lang="fr-FR" altLang="fr-F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ineliner Script" pitchFamily="50" charset="0"/>
            </a:endParaRPr>
          </a:p>
        </p:txBody>
      </p:sp>
      <p:sp>
        <p:nvSpPr>
          <p:cNvPr id="53" name="ZoneTexte 52"/>
          <p:cNvSpPr txBox="1"/>
          <p:nvPr/>
        </p:nvSpPr>
        <p:spPr>
          <a:xfrm>
            <a:off x="2196232" y="803856"/>
            <a:ext cx="29523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>
                <a:latin typeface="Short Stack" panose="02010500040000000007" pitchFamily="2" charset="0"/>
              </a:rPr>
              <a:t>Orthographe n°3 :    O6, O7</a:t>
            </a:r>
            <a:endParaRPr lang="fr-FR" sz="1400" dirty="0">
              <a:latin typeface="Short Stack" panose="02010500040000000007" pitchFamily="2" charset="0"/>
            </a:endParaRPr>
          </a:p>
        </p:txBody>
      </p:sp>
      <p:sp>
        <p:nvSpPr>
          <p:cNvPr id="108" name="Rectangle à coins arrondis 107"/>
          <p:cNvSpPr/>
          <p:nvPr/>
        </p:nvSpPr>
        <p:spPr>
          <a:xfrm>
            <a:off x="78061" y="2214635"/>
            <a:ext cx="442038" cy="2724769"/>
          </a:xfrm>
          <a:prstGeom prst="roundRect">
            <a:avLst>
              <a:gd name="adj" fmla="val 23422"/>
            </a:avLst>
          </a:prstGeom>
          <a:solidFill>
            <a:srgbClr val="FFE697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ZoneTexte 55"/>
          <p:cNvSpPr txBox="1"/>
          <p:nvPr/>
        </p:nvSpPr>
        <p:spPr>
          <a:xfrm>
            <a:off x="35992" y="2214635"/>
            <a:ext cx="578620" cy="2724769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fr-FR" sz="1600" dirty="0" smtClean="0">
                <a:latin typeface="Mrs Chocolat" pitchFamily="2" charset="0"/>
              </a:rPr>
              <a:t>Noms féminins avec un –e muet</a:t>
            </a:r>
            <a:endParaRPr lang="fr-FR" sz="1600" dirty="0">
              <a:latin typeface="Mrs Chocolat" pitchFamily="2" charset="0"/>
            </a:endParaRPr>
          </a:p>
        </p:txBody>
      </p:sp>
      <p:sp>
        <p:nvSpPr>
          <p:cNvPr id="37" name="Rectangle à coins arrondis 36"/>
          <p:cNvSpPr/>
          <p:nvPr/>
        </p:nvSpPr>
        <p:spPr>
          <a:xfrm>
            <a:off x="72485" y="5131616"/>
            <a:ext cx="442038" cy="5357568"/>
          </a:xfrm>
          <a:prstGeom prst="roundRect">
            <a:avLst>
              <a:gd name="adj" fmla="val 23422"/>
            </a:avLst>
          </a:prstGeom>
          <a:solidFill>
            <a:srgbClr val="FFE697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ZoneTexte 37"/>
          <p:cNvSpPr txBox="1"/>
          <p:nvPr/>
        </p:nvSpPr>
        <p:spPr>
          <a:xfrm>
            <a:off x="72485" y="5131616"/>
            <a:ext cx="430887" cy="5404485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fr-FR" sz="1600" dirty="0" smtClean="0">
                <a:latin typeface="Mrs Chocolat" pitchFamily="2" charset="0"/>
              </a:rPr>
              <a:t>Ecrire la fin des mots</a:t>
            </a:r>
            <a:endParaRPr lang="fr-FR" sz="1600" dirty="0">
              <a:latin typeface="Mrs Chocolat" pitchFamily="2" charset="0"/>
            </a:endParaRPr>
          </a:p>
        </p:txBody>
      </p:sp>
      <p:sp>
        <p:nvSpPr>
          <p:cNvPr id="41" name="ZoneTexte 40"/>
          <p:cNvSpPr txBox="1"/>
          <p:nvPr/>
        </p:nvSpPr>
        <p:spPr>
          <a:xfrm>
            <a:off x="687170" y="2574677"/>
            <a:ext cx="6586849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050" dirty="0" smtClean="0">
                <a:solidFill>
                  <a:srgbClr val="FF0000"/>
                </a:solidFill>
                <a:latin typeface="Short Stack" panose="02010500040000000007" pitchFamily="2" charset="0"/>
              </a:rPr>
              <a:t>M   </a:t>
            </a:r>
            <a:r>
              <a:rPr lang="fr-FR" sz="1050" dirty="0" smtClean="0">
                <a:latin typeface="Short Stack" panose="02010500040000000007" pitchFamily="2" charset="0"/>
              </a:rPr>
              <a:t>mari</a:t>
            </a:r>
            <a:r>
              <a:rPr lang="fr-FR" sz="1050" dirty="0">
                <a:latin typeface="Short Stack" panose="02010500040000000007" pitchFamily="2" charset="0"/>
              </a:rPr>
              <a:t>	 </a:t>
            </a:r>
            <a:r>
              <a:rPr lang="fr-FR" sz="1050" dirty="0">
                <a:solidFill>
                  <a:srgbClr val="FF0000"/>
                </a:solidFill>
                <a:latin typeface="Short Stack" panose="02010500040000000007" pitchFamily="2" charset="0"/>
              </a:rPr>
              <a:t>M </a:t>
            </a:r>
            <a:r>
              <a:rPr lang="fr-FR" sz="1050" dirty="0" smtClean="0">
                <a:solidFill>
                  <a:srgbClr val="FF0000"/>
                </a:solidFill>
                <a:latin typeface="Short Stack" panose="02010500040000000007" pitchFamily="2" charset="0"/>
              </a:rPr>
              <a:t> </a:t>
            </a:r>
            <a:r>
              <a:rPr lang="fr-FR" sz="1050" dirty="0" smtClean="0">
                <a:latin typeface="Short Stack" panose="02010500040000000007" pitchFamily="2" charset="0"/>
              </a:rPr>
              <a:t>tissu</a:t>
            </a:r>
            <a:r>
              <a:rPr lang="fr-FR" sz="1050" dirty="0" smtClean="0">
                <a:latin typeface="Short Stack" panose="02010500040000000007" pitchFamily="2" charset="0"/>
              </a:rPr>
              <a:t>	</a:t>
            </a:r>
            <a:r>
              <a:rPr lang="fr-FR" sz="1050" dirty="0">
                <a:latin typeface="Short Stack" panose="02010500040000000007" pitchFamily="2" charset="0"/>
              </a:rPr>
              <a:t> </a:t>
            </a:r>
            <a:r>
              <a:rPr lang="fr-FR" sz="1050" dirty="0">
                <a:solidFill>
                  <a:srgbClr val="FF0000"/>
                </a:solidFill>
                <a:latin typeface="Short Stack" panose="02010500040000000007" pitchFamily="2" charset="0"/>
              </a:rPr>
              <a:t>F </a:t>
            </a:r>
            <a:r>
              <a:rPr lang="fr-FR" sz="1050" dirty="0" smtClean="0">
                <a:solidFill>
                  <a:srgbClr val="FF0000"/>
                </a:solidFill>
                <a:latin typeface="Short Stack" panose="02010500040000000007" pitchFamily="2" charset="0"/>
              </a:rPr>
              <a:t>  </a:t>
            </a:r>
            <a:r>
              <a:rPr lang="fr-FR" sz="1050" dirty="0" smtClean="0">
                <a:latin typeface="Short Stack" panose="02010500040000000007" pitchFamily="2" charset="0"/>
              </a:rPr>
              <a:t>crêperie</a:t>
            </a:r>
            <a:endParaRPr lang="fr-FR" sz="1050" dirty="0" smtClean="0">
              <a:latin typeface="Short Stack" panose="02010500040000000007" pitchFamily="2" charset="0"/>
            </a:endParaRPr>
          </a:p>
          <a:p>
            <a:pPr>
              <a:lnSpc>
                <a:spcPct val="150000"/>
              </a:lnSpc>
            </a:pPr>
            <a:r>
              <a:rPr lang="fr-FR" sz="1050" dirty="0" smtClean="0">
                <a:solidFill>
                  <a:srgbClr val="FF0000"/>
                </a:solidFill>
                <a:latin typeface="Short Stack" panose="02010500040000000007" pitchFamily="2" charset="0"/>
              </a:rPr>
              <a:t>F   </a:t>
            </a:r>
            <a:r>
              <a:rPr lang="fr-FR" sz="1050" dirty="0" smtClean="0">
                <a:latin typeface="Short Stack" panose="02010500040000000007" pitchFamily="2" charset="0"/>
              </a:rPr>
              <a:t>statue</a:t>
            </a:r>
            <a:r>
              <a:rPr lang="fr-FR" sz="1050" dirty="0" smtClean="0">
                <a:latin typeface="Short Stack" panose="02010500040000000007" pitchFamily="2" charset="0"/>
              </a:rPr>
              <a:t>	</a:t>
            </a:r>
            <a:r>
              <a:rPr lang="fr-FR" sz="1050" dirty="0">
                <a:latin typeface="Short Stack" panose="02010500040000000007" pitchFamily="2" charset="0"/>
              </a:rPr>
              <a:t> </a:t>
            </a:r>
            <a:r>
              <a:rPr lang="fr-FR" sz="1050" dirty="0">
                <a:solidFill>
                  <a:srgbClr val="FF0000"/>
                </a:solidFill>
                <a:latin typeface="Short Stack" panose="02010500040000000007" pitchFamily="2" charset="0"/>
              </a:rPr>
              <a:t>F </a:t>
            </a:r>
            <a:r>
              <a:rPr lang="fr-FR" sz="1050" dirty="0" smtClean="0">
                <a:solidFill>
                  <a:srgbClr val="FF0000"/>
                </a:solidFill>
                <a:latin typeface="Short Stack" panose="02010500040000000007" pitchFamily="2" charset="0"/>
              </a:rPr>
              <a:t> </a:t>
            </a:r>
            <a:r>
              <a:rPr lang="fr-FR" sz="1050" dirty="0" smtClean="0">
                <a:latin typeface="Short Stack" panose="02010500040000000007" pitchFamily="2" charset="0"/>
              </a:rPr>
              <a:t>vue</a:t>
            </a:r>
            <a:r>
              <a:rPr lang="fr-FR" sz="1050" dirty="0">
                <a:latin typeface="Short Stack" panose="02010500040000000007" pitchFamily="2" charset="0"/>
              </a:rPr>
              <a:t>	</a:t>
            </a:r>
            <a:r>
              <a:rPr lang="fr-FR" sz="1050" dirty="0" smtClean="0">
                <a:latin typeface="Short Stack" panose="02010500040000000007" pitchFamily="2" charset="0"/>
              </a:rPr>
              <a:t> </a:t>
            </a:r>
            <a:r>
              <a:rPr lang="fr-FR" sz="1050" dirty="0">
                <a:solidFill>
                  <a:srgbClr val="FF0000"/>
                </a:solidFill>
                <a:latin typeface="Short Stack" panose="02010500040000000007" pitchFamily="2" charset="0"/>
              </a:rPr>
              <a:t>F </a:t>
            </a:r>
            <a:r>
              <a:rPr lang="fr-FR" sz="1050" dirty="0" smtClean="0">
                <a:solidFill>
                  <a:srgbClr val="FF0000"/>
                </a:solidFill>
                <a:latin typeface="Short Stack" panose="02010500040000000007" pitchFamily="2" charset="0"/>
              </a:rPr>
              <a:t>  </a:t>
            </a:r>
            <a:r>
              <a:rPr lang="fr-FR" sz="1050" dirty="0" smtClean="0">
                <a:latin typeface="Short Stack" panose="02010500040000000007" pitchFamily="2" charset="0"/>
              </a:rPr>
              <a:t>pagaie</a:t>
            </a:r>
            <a:endParaRPr lang="fr-FR" sz="1050" dirty="0" smtClean="0">
              <a:latin typeface="Short Stack" panose="02010500040000000007" pitchFamily="2" charset="0"/>
            </a:endParaRPr>
          </a:p>
          <a:p>
            <a:pPr>
              <a:lnSpc>
                <a:spcPct val="150000"/>
              </a:lnSpc>
            </a:pPr>
            <a:r>
              <a:rPr lang="fr-FR" sz="1050" dirty="0">
                <a:solidFill>
                  <a:srgbClr val="FF0000"/>
                </a:solidFill>
                <a:latin typeface="Short Stack" panose="02010500040000000007" pitchFamily="2" charset="0"/>
              </a:rPr>
              <a:t>M </a:t>
            </a:r>
            <a:r>
              <a:rPr lang="fr-FR" sz="1050" dirty="0" smtClean="0">
                <a:solidFill>
                  <a:srgbClr val="FF0000"/>
                </a:solidFill>
                <a:latin typeface="Short Stack" panose="02010500040000000007" pitchFamily="2" charset="0"/>
              </a:rPr>
              <a:t>  </a:t>
            </a:r>
            <a:r>
              <a:rPr lang="fr-FR" sz="1050" dirty="0" smtClean="0">
                <a:latin typeface="Short Stack" panose="02010500040000000007" pitchFamily="2" charset="0"/>
              </a:rPr>
              <a:t>emploi</a:t>
            </a:r>
            <a:r>
              <a:rPr lang="fr-FR" sz="1050" dirty="0" smtClean="0">
                <a:latin typeface="Short Stack" panose="02010500040000000007" pitchFamily="2" charset="0"/>
              </a:rPr>
              <a:t>	</a:t>
            </a:r>
            <a:r>
              <a:rPr lang="fr-FR" sz="1050" dirty="0">
                <a:latin typeface="Short Stack" panose="02010500040000000007" pitchFamily="2" charset="0"/>
              </a:rPr>
              <a:t> </a:t>
            </a:r>
            <a:r>
              <a:rPr lang="fr-FR" sz="1050" dirty="0">
                <a:solidFill>
                  <a:srgbClr val="FF0000"/>
                </a:solidFill>
                <a:latin typeface="Short Stack" panose="02010500040000000007" pitchFamily="2" charset="0"/>
              </a:rPr>
              <a:t>M </a:t>
            </a:r>
            <a:r>
              <a:rPr lang="fr-FR" sz="1050" dirty="0" smtClean="0">
                <a:latin typeface="Short Stack" panose="02010500040000000007" pitchFamily="2" charset="0"/>
              </a:rPr>
              <a:t>délai</a:t>
            </a:r>
            <a:endParaRPr lang="fr-FR" sz="1050" dirty="0" smtClean="0">
              <a:latin typeface="Short Stack" panose="02010500040000000007" pitchFamily="2" charset="0"/>
            </a:endParaRPr>
          </a:p>
          <a:p>
            <a:pPr>
              <a:lnSpc>
                <a:spcPct val="150000"/>
              </a:lnSpc>
            </a:pPr>
            <a:r>
              <a:rPr lang="fr-FR" sz="1050" dirty="0">
                <a:solidFill>
                  <a:srgbClr val="FF0000"/>
                </a:solidFill>
                <a:latin typeface="Short Stack" panose="02010500040000000007" pitchFamily="2" charset="0"/>
              </a:rPr>
              <a:t>M </a:t>
            </a:r>
            <a:r>
              <a:rPr lang="fr-FR" sz="1050" dirty="0" smtClean="0">
                <a:solidFill>
                  <a:srgbClr val="FF0000"/>
                </a:solidFill>
                <a:latin typeface="Short Stack" panose="02010500040000000007" pitchFamily="2" charset="0"/>
              </a:rPr>
              <a:t>  </a:t>
            </a:r>
            <a:r>
              <a:rPr lang="fr-FR" sz="1050" dirty="0" smtClean="0">
                <a:latin typeface="Short Stack" panose="02010500040000000007" pitchFamily="2" charset="0"/>
              </a:rPr>
              <a:t>écrou</a:t>
            </a:r>
            <a:r>
              <a:rPr lang="fr-FR" sz="1050" dirty="0" smtClean="0">
                <a:latin typeface="Short Stack" panose="02010500040000000007" pitchFamily="2" charset="0"/>
              </a:rPr>
              <a:t>	</a:t>
            </a:r>
            <a:r>
              <a:rPr lang="fr-FR" sz="1050" dirty="0">
                <a:latin typeface="Short Stack" panose="02010500040000000007" pitchFamily="2" charset="0"/>
              </a:rPr>
              <a:t> </a:t>
            </a:r>
            <a:r>
              <a:rPr lang="fr-FR" sz="1050" dirty="0">
                <a:solidFill>
                  <a:srgbClr val="FF0000"/>
                </a:solidFill>
                <a:latin typeface="Short Stack" panose="02010500040000000007" pitchFamily="2" charset="0"/>
              </a:rPr>
              <a:t>F </a:t>
            </a:r>
            <a:r>
              <a:rPr lang="fr-FR" sz="1050" dirty="0" smtClean="0">
                <a:solidFill>
                  <a:srgbClr val="FF0000"/>
                </a:solidFill>
                <a:latin typeface="Short Stack" panose="02010500040000000007" pitchFamily="2" charset="0"/>
              </a:rPr>
              <a:t>  </a:t>
            </a:r>
            <a:r>
              <a:rPr lang="fr-FR" sz="1050" dirty="0" smtClean="0">
                <a:latin typeface="Short Stack" panose="02010500040000000007" pitchFamily="2" charset="0"/>
              </a:rPr>
              <a:t>joue</a:t>
            </a:r>
            <a:endParaRPr lang="fr-FR" sz="1050" dirty="0" smtClean="0">
              <a:latin typeface="Short Stack" panose="02010500040000000007" pitchFamily="2" charset="0"/>
            </a:endParaRPr>
          </a:p>
        </p:txBody>
      </p:sp>
      <p:sp>
        <p:nvSpPr>
          <p:cNvPr id="42" name="Rectangle à coins arrondis 41"/>
          <p:cNvSpPr/>
          <p:nvPr/>
        </p:nvSpPr>
        <p:spPr>
          <a:xfrm>
            <a:off x="600700" y="5131616"/>
            <a:ext cx="6696744" cy="5357568"/>
          </a:xfrm>
          <a:prstGeom prst="roundRect">
            <a:avLst>
              <a:gd name="adj" fmla="val 2436"/>
            </a:avLst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Larme 42"/>
          <p:cNvSpPr/>
          <p:nvPr/>
        </p:nvSpPr>
        <p:spPr>
          <a:xfrm>
            <a:off x="735369" y="9082695"/>
            <a:ext cx="324036" cy="328101"/>
          </a:xfrm>
          <a:prstGeom prst="teardrop">
            <a:avLst/>
          </a:prstGeom>
          <a:solidFill>
            <a:srgbClr val="FFE697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ZoneTexte 43"/>
          <p:cNvSpPr txBox="1"/>
          <p:nvPr/>
        </p:nvSpPr>
        <p:spPr>
          <a:xfrm>
            <a:off x="710743" y="9046690"/>
            <a:ext cx="42938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b="1" dirty="0" smtClean="0">
                <a:latin typeface="Fineliner Script" pitchFamily="50" charset="0"/>
              </a:rPr>
              <a:t> 6   </a:t>
            </a:r>
            <a:r>
              <a:rPr lang="fr-FR" sz="1400" dirty="0" smtClean="0">
                <a:latin typeface="Mrs Chocolat" pitchFamily="2" charset="0"/>
              </a:rPr>
              <a:t>Dictée de mots en i</a:t>
            </a:r>
            <a:endParaRPr lang="fr-FR" sz="1800" dirty="0">
              <a:latin typeface="Mrs Chocolat" pitchFamily="2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74979" y="9348024"/>
            <a:ext cx="2133353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fr-FR" sz="1050" dirty="0" smtClean="0">
                <a:solidFill>
                  <a:srgbClr val="FF0000"/>
                </a:solidFill>
                <a:latin typeface="Short Stack" panose="02010500040000000007" pitchFamily="2" charset="0"/>
                <a:sym typeface="Wingdings"/>
              </a:rPr>
              <a:t>paradis</a:t>
            </a:r>
            <a:endParaRPr lang="fr-FR" sz="1050" dirty="0" smtClean="0">
              <a:solidFill>
                <a:srgbClr val="FF0000"/>
              </a:solidFill>
              <a:latin typeface="Short Stack" panose="02010500040000000007" pitchFamily="2" charset="0"/>
              <a:sym typeface="Wingdings"/>
            </a:endParaRPr>
          </a:p>
          <a:p>
            <a:pPr>
              <a:lnSpc>
                <a:spcPct val="200000"/>
              </a:lnSpc>
            </a:pPr>
            <a:r>
              <a:rPr lang="fr-FR" sz="1050" dirty="0" smtClean="0">
                <a:solidFill>
                  <a:srgbClr val="FF0000"/>
                </a:solidFill>
                <a:latin typeface="Short Stack" panose="02010500040000000007" pitchFamily="2" charset="0"/>
                <a:sym typeface="Wingdings"/>
              </a:rPr>
              <a:t>fourmi</a:t>
            </a:r>
            <a:endParaRPr lang="fr-FR" sz="1050" dirty="0" smtClean="0">
              <a:solidFill>
                <a:srgbClr val="FF0000"/>
              </a:solidFill>
              <a:latin typeface="Short Stack" panose="02010500040000000007" pitchFamily="2" charset="0"/>
              <a:sym typeface="Wingdings"/>
            </a:endParaRPr>
          </a:p>
          <a:p>
            <a:pPr>
              <a:lnSpc>
                <a:spcPct val="200000"/>
              </a:lnSpc>
            </a:pPr>
            <a:r>
              <a:rPr lang="fr-FR" sz="1050" dirty="0" smtClean="0">
                <a:solidFill>
                  <a:srgbClr val="FF0000"/>
                </a:solidFill>
                <a:latin typeface="Short Stack" panose="02010500040000000007" pitchFamily="2" charset="0"/>
                <a:sym typeface="Wingdings"/>
              </a:rPr>
              <a:t>fusil</a:t>
            </a:r>
            <a:endParaRPr lang="fr-FR" sz="1050" dirty="0">
              <a:solidFill>
                <a:srgbClr val="FF0000"/>
              </a:solidFill>
              <a:latin typeface="Short Stack" panose="02010500040000000007" pitchFamily="2" charset="0"/>
              <a:sym typeface="Wingdings"/>
            </a:endParaRPr>
          </a:p>
        </p:txBody>
      </p:sp>
      <p:sp>
        <p:nvSpPr>
          <p:cNvPr id="54" name="Larme 53"/>
          <p:cNvSpPr/>
          <p:nvPr/>
        </p:nvSpPr>
        <p:spPr>
          <a:xfrm>
            <a:off x="710745" y="3753518"/>
            <a:ext cx="324036" cy="328101"/>
          </a:xfrm>
          <a:prstGeom prst="teardrop">
            <a:avLst/>
          </a:prstGeom>
          <a:solidFill>
            <a:srgbClr val="FFE697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ZoneTexte 56"/>
          <p:cNvSpPr txBox="1"/>
          <p:nvPr/>
        </p:nvSpPr>
        <p:spPr>
          <a:xfrm>
            <a:off x="686119" y="3717513"/>
            <a:ext cx="56865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b="1" dirty="0" smtClean="0">
                <a:latin typeface="Fineliner Script" pitchFamily="50" charset="0"/>
              </a:rPr>
              <a:t> 2   </a:t>
            </a:r>
            <a:r>
              <a:rPr lang="fr-FR" sz="1400" dirty="0" smtClean="0">
                <a:latin typeface="Mrs Chocolat" pitchFamily="2" charset="0"/>
              </a:rPr>
              <a:t>Complète les noms féminins par un e ou une autre lettre</a:t>
            </a:r>
            <a:endParaRPr lang="fr-FR" sz="1400" dirty="0">
              <a:latin typeface="Mrs Chocolat" pitchFamily="2" charset="0"/>
            </a:endParaRPr>
          </a:p>
        </p:txBody>
      </p:sp>
      <p:sp>
        <p:nvSpPr>
          <p:cNvPr id="58" name="Larme 57"/>
          <p:cNvSpPr/>
          <p:nvPr/>
        </p:nvSpPr>
        <p:spPr>
          <a:xfrm>
            <a:off x="707450" y="5202970"/>
            <a:ext cx="324036" cy="328101"/>
          </a:xfrm>
          <a:prstGeom prst="teardrop">
            <a:avLst/>
          </a:prstGeom>
          <a:solidFill>
            <a:srgbClr val="FFE697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ZoneTexte 58"/>
          <p:cNvSpPr txBox="1"/>
          <p:nvPr/>
        </p:nvSpPr>
        <p:spPr>
          <a:xfrm>
            <a:off x="682825" y="5166965"/>
            <a:ext cx="58334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b="1" dirty="0" smtClean="0">
                <a:latin typeface="Fineliner Script" pitchFamily="50" charset="0"/>
              </a:rPr>
              <a:t> 3   </a:t>
            </a:r>
            <a:r>
              <a:rPr lang="fr-FR" sz="1400" dirty="0" smtClean="0">
                <a:latin typeface="Mrs Chocolat" pitchFamily="2" charset="0"/>
              </a:rPr>
              <a:t>Trouve un mot de la même famille et écris la fin du mot</a:t>
            </a:r>
            <a:endParaRPr lang="fr-FR" sz="1400" dirty="0">
              <a:latin typeface="Mrs Chocolat" pitchFamily="2" charset="0"/>
            </a:endParaRPr>
          </a:p>
        </p:txBody>
      </p:sp>
      <p:sp>
        <p:nvSpPr>
          <p:cNvPr id="60" name="ZoneTexte 59"/>
          <p:cNvSpPr txBox="1"/>
          <p:nvPr/>
        </p:nvSpPr>
        <p:spPr>
          <a:xfrm>
            <a:off x="668393" y="4014837"/>
            <a:ext cx="6362398" cy="8194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050" dirty="0" smtClean="0">
                <a:latin typeface="Short Stack" panose="02010500040000000007" pitchFamily="2" charset="0"/>
              </a:rPr>
              <a:t>La </a:t>
            </a:r>
            <a:r>
              <a:rPr lang="fr-FR" sz="1050" dirty="0" smtClean="0">
                <a:latin typeface="Short Stack" panose="02010500040000000007" pitchFamily="2" charset="0"/>
              </a:rPr>
              <a:t>rou</a:t>
            </a:r>
            <a:r>
              <a:rPr lang="fr-FR" sz="1050" dirty="0" smtClean="0">
                <a:solidFill>
                  <a:srgbClr val="FF0000"/>
                </a:solidFill>
                <a:latin typeface="Short Stack" panose="02010500040000000007" pitchFamily="2" charset="0"/>
              </a:rPr>
              <a:t>e</a:t>
            </a:r>
            <a:r>
              <a:rPr lang="fr-FR" sz="1050" dirty="0" smtClean="0">
                <a:latin typeface="Short Stack" panose="02010500040000000007" pitchFamily="2" charset="0"/>
              </a:rPr>
              <a:t>		la </a:t>
            </a:r>
            <a:r>
              <a:rPr lang="fr-FR" sz="1050" dirty="0" smtClean="0">
                <a:latin typeface="Short Stack" panose="02010500040000000007" pitchFamily="2" charset="0"/>
              </a:rPr>
              <a:t>plui</a:t>
            </a:r>
            <a:r>
              <a:rPr lang="fr-FR" sz="1050" dirty="0" smtClean="0">
                <a:solidFill>
                  <a:srgbClr val="FF0000"/>
                </a:solidFill>
                <a:latin typeface="Short Stack" panose="02010500040000000007" pitchFamily="2" charset="0"/>
              </a:rPr>
              <a:t>e</a:t>
            </a:r>
            <a:r>
              <a:rPr lang="fr-FR" sz="1050" dirty="0" smtClean="0">
                <a:latin typeface="Short Stack" panose="02010500040000000007" pitchFamily="2" charset="0"/>
              </a:rPr>
              <a:t>		la </a:t>
            </a:r>
            <a:r>
              <a:rPr lang="fr-FR" sz="1050" dirty="0" smtClean="0">
                <a:latin typeface="Short Stack" panose="02010500040000000007" pitchFamily="2" charset="0"/>
              </a:rPr>
              <a:t>souri</a:t>
            </a:r>
            <a:r>
              <a:rPr lang="fr-FR" sz="1050" dirty="0" smtClean="0">
                <a:solidFill>
                  <a:srgbClr val="FF0000"/>
                </a:solidFill>
                <a:latin typeface="Short Stack" panose="02010500040000000007" pitchFamily="2" charset="0"/>
              </a:rPr>
              <a:t>s</a:t>
            </a:r>
            <a:endParaRPr lang="fr-FR" sz="1050" dirty="0" smtClean="0">
              <a:solidFill>
                <a:srgbClr val="FF0000"/>
              </a:solidFill>
              <a:latin typeface="Short Stack" panose="02010500040000000007" pitchFamily="2" charset="0"/>
            </a:endParaRPr>
          </a:p>
          <a:p>
            <a:pPr>
              <a:lnSpc>
                <a:spcPct val="150000"/>
              </a:lnSpc>
            </a:pPr>
            <a:r>
              <a:rPr lang="fr-FR" sz="1050" dirty="0" smtClean="0">
                <a:latin typeface="Short Stack" panose="02010500040000000007" pitchFamily="2" charset="0"/>
              </a:rPr>
              <a:t>La </a:t>
            </a:r>
            <a:r>
              <a:rPr lang="fr-FR" sz="1050" dirty="0" smtClean="0">
                <a:latin typeface="Short Stack" panose="02010500040000000007" pitchFamily="2" charset="0"/>
              </a:rPr>
              <a:t>joi</a:t>
            </a:r>
            <a:r>
              <a:rPr lang="fr-FR" sz="1050" dirty="0" smtClean="0">
                <a:solidFill>
                  <a:srgbClr val="FF0000"/>
                </a:solidFill>
                <a:latin typeface="Short Stack" panose="02010500040000000007" pitchFamily="2" charset="0"/>
              </a:rPr>
              <a:t>e</a:t>
            </a:r>
            <a:r>
              <a:rPr lang="fr-FR" sz="1050" dirty="0" smtClean="0">
                <a:latin typeface="Short Stack" panose="02010500040000000007" pitchFamily="2" charset="0"/>
              </a:rPr>
              <a:t>		la </a:t>
            </a:r>
            <a:r>
              <a:rPr lang="fr-FR" sz="1050" dirty="0" smtClean="0">
                <a:latin typeface="Short Stack" panose="02010500040000000007" pitchFamily="2" charset="0"/>
              </a:rPr>
              <a:t>perdri</a:t>
            </a:r>
            <a:r>
              <a:rPr lang="fr-FR" sz="1050" dirty="0" smtClean="0">
                <a:solidFill>
                  <a:srgbClr val="FF0000"/>
                </a:solidFill>
                <a:latin typeface="Short Stack" panose="02010500040000000007" pitchFamily="2" charset="0"/>
              </a:rPr>
              <a:t>x</a:t>
            </a:r>
            <a:r>
              <a:rPr lang="fr-FR" sz="1050" dirty="0" smtClean="0">
                <a:latin typeface="Short Stack" panose="02010500040000000007" pitchFamily="2" charset="0"/>
              </a:rPr>
              <a:t>		la </a:t>
            </a:r>
            <a:r>
              <a:rPr lang="fr-FR" sz="1050" dirty="0" smtClean="0">
                <a:latin typeface="Short Stack" panose="02010500040000000007" pitchFamily="2" charset="0"/>
              </a:rPr>
              <a:t>pai</a:t>
            </a:r>
            <a:r>
              <a:rPr lang="fr-FR" sz="1050" dirty="0" smtClean="0">
                <a:solidFill>
                  <a:srgbClr val="FF0000"/>
                </a:solidFill>
                <a:latin typeface="Short Stack" panose="02010500040000000007" pitchFamily="2" charset="0"/>
              </a:rPr>
              <a:t>x</a:t>
            </a:r>
            <a:endParaRPr lang="fr-FR" sz="1050" dirty="0" smtClean="0">
              <a:solidFill>
                <a:srgbClr val="FF0000"/>
              </a:solidFill>
              <a:latin typeface="Short Stack" panose="02010500040000000007" pitchFamily="2" charset="0"/>
            </a:endParaRPr>
          </a:p>
          <a:p>
            <a:pPr>
              <a:lnSpc>
                <a:spcPct val="150000"/>
              </a:lnSpc>
            </a:pPr>
            <a:r>
              <a:rPr lang="fr-FR" sz="1050" dirty="0" smtClean="0">
                <a:latin typeface="Short Stack" panose="02010500040000000007" pitchFamily="2" charset="0"/>
              </a:rPr>
              <a:t>La </a:t>
            </a:r>
            <a:r>
              <a:rPr lang="fr-FR" sz="1050" dirty="0" smtClean="0">
                <a:latin typeface="Short Stack" panose="02010500040000000007" pitchFamily="2" charset="0"/>
              </a:rPr>
              <a:t>nui</a:t>
            </a:r>
            <a:r>
              <a:rPr lang="fr-FR" sz="1050" dirty="0" smtClean="0">
                <a:solidFill>
                  <a:srgbClr val="FF0000"/>
                </a:solidFill>
                <a:latin typeface="Short Stack" panose="02010500040000000007" pitchFamily="2" charset="0"/>
              </a:rPr>
              <a:t>t</a:t>
            </a:r>
            <a:r>
              <a:rPr lang="fr-FR" sz="1050" dirty="0" smtClean="0">
                <a:latin typeface="Short Stack" panose="02010500040000000007" pitchFamily="2" charset="0"/>
              </a:rPr>
              <a:t>		la </a:t>
            </a:r>
            <a:r>
              <a:rPr lang="fr-FR" sz="1050" dirty="0" smtClean="0">
                <a:latin typeface="Short Stack" panose="02010500040000000007" pitchFamily="2" charset="0"/>
              </a:rPr>
              <a:t>noi</a:t>
            </a:r>
            <a:r>
              <a:rPr lang="fr-FR" sz="1050" dirty="0" smtClean="0">
                <a:solidFill>
                  <a:srgbClr val="FF0000"/>
                </a:solidFill>
                <a:latin typeface="Short Stack" panose="02010500040000000007" pitchFamily="2" charset="0"/>
              </a:rPr>
              <a:t>x</a:t>
            </a:r>
            <a:r>
              <a:rPr lang="fr-FR" sz="1050" dirty="0" smtClean="0">
                <a:latin typeface="Short Stack" panose="02010500040000000007" pitchFamily="2" charset="0"/>
              </a:rPr>
              <a:t>		la </a:t>
            </a:r>
            <a:r>
              <a:rPr lang="fr-FR" sz="1050" dirty="0" smtClean="0">
                <a:latin typeface="Short Stack" panose="02010500040000000007" pitchFamily="2" charset="0"/>
              </a:rPr>
              <a:t>glu</a:t>
            </a:r>
            <a:r>
              <a:rPr lang="fr-FR" sz="1050" dirty="0" smtClean="0">
                <a:latin typeface="Short Stack" panose="02010500040000000007" pitchFamily="2" charset="0"/>
              </a:rPr>
              <a:t>	</a:t>
            </a:r>
          </a:p>
        </p:txBody>
      </p:sp>
      <p:sp>
        <p:nvSpPr>
          <p:cNvPr id="61" name="ZoneTexte 60"/>
          <p:cNvSpPr txBox="1"/>
          <p:nvPr/>
        </p:nvSpPr>
        <p:spPr>
          <a:xfrm>
            <a:off x="688896" y="5454997"/>
            <a:ext cx="6133658" cy="14657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70000"/>
              </a:lnSpc>
            </a:pPr>
            <a:r>
              <a:rPr lang="fr-FR" sz="1050" dirty="0" smtClean="0">
                <a:latin typeface="Short Stack" panose="02010500040000000007" pitchFamily="2" charset="0"/>
              </a:rPr>
              <a:t>Le </a:t>
            </a:r>
            <a:r>
              <a:rPr lang="fr-FR" sz="1050" dirty="0" smtClean="0">
                <a:latin typeface="Short Stack" panose="02010500040000000007" pitchFamily="2" charset="0"/>
              </a:rPr>
              <a:t>parfu</a:t>
            </a:r>
            <a:r>
              <a:rPr lang="fr-FR" sz="1050" dirty="0" smtClean="0">
                <a:solidFill>
                  <a:srgbClr val="FF0000"/>
                </a:solidFill>
                <a:latin typeface="Short Stack" panose="02010500040000000007" pitchFamily="2" charset="0"/>
              </a:rPr>
              <a:t>m </a:t>
            </a:r>
            <a:r>
              <a:rPr lang="fr-FR" sz="1050" dirty="0" smtClean="0">
                <a:latin typeface="Short Stack" panose="02010500040000000007" pitchFamily="2" charset="0"/>
                <a:sym typeface="Wingdings" panose="05000000000000000000" pitchFamily="2" charset="2"/>
              </a:rPr>
              <a:t> </a:t>
            </a:r>
            <a:r>
              <a:rPr lang="fr-FR" sz="1050" dirty="0" smtClean="0">
                <a:latin typeface="Short Stack" panose="02010500040000000007" pitchFamily="2" charset="0"/>
                <a:sym typeface="Wingdings" panose="05000000000000000000" pitchFamily="2" charset="2"/>
              </a:rPr>
              <a:t>mot de la même famille : </a:t>
            </a:r>
            <a:r>
              <a:rPr lang="fr-FR" sz="1050" dirty="0" smtClean="0">
                <a:solidFill>
                  <a:srgbClr val="FF0000"/>
                </a:solidFill>
                <a:latin typeface="Short Stack" panose="02010500040000000007" pitchFamily="2" charset="0"/>
                <a:sym typeface="Wingdings" panose="05000000000000000000" pitchFamily="2" charset="2"/>
              </a:rPr>
              <a:t>parfumer</a:t>
            </a:r>
            <a:endParaRPr lang="fr-FR" sz="1050" dirty="0" smtClean="0">
              <a:solidFill>
                <a:srgbClr val="FF0000"/>
              </a:solidFill>
              <a:latin typeface="Short Stack" panose="02010500040000000007" pitchFamily="2" charset="0"/>
              <a:sym typeface="Wingdings" panose="05000000000000000000" pitchFamily="2" charset="2"/>
            </a:endParaRPr>
          </a:p>
          <a:p>
            <a:pPr>
              <a:lnSpc>
                <a:spcPct val="170000"/>
              </a:lnSpc>
            </a:pPr>
            <a:r>
              <a:rPr lang="fr-FR" sz="1050" dirty="0" smtClean="0">
                <a:latin typeface="Short Stack" panose="02010500040000000007" pitchFamily="2" charset="0"/>
              </a:rPr>
              <a:t>un </a:t>
            </a:r>
            <a:r>
              <a:rPr lang="fr-FR" sz="1050" dirty="0" smtClean="0">
                <a:latin typeface="Short Stack" panose="02010500040000000007" pitchFamily="2" charset="0"/>
              </a:rPr>
              <a:t>bon</a:t>
            </a:r>
            <a:r>
              <a:rPr lang="fr-FR" sz="1050" dirty="0" smtClean="0">
                <a:solidFill>
                  <a:srgbClr val="FF0000"/>
                </a:solidFill>
                <a:latin typeface="Short Stack" panose="02010500040000000007" pitchFamily="2" charset="0"/>
              </a:rPr>
              <a:t>d </a:t>
            </a:r>
            <a:r>
              <a:rPr lang="fr-FR" sz="1050" dirty="0" smtClean="0">
                <a:latin typeface="Short Stack" panose="02010500040000000007" pitchFamily="2" charset="0"/>
                <a:sym typeface="Wingdings" panose="05000000000000000000" pitchFamily="2" charset="2"/>
              </a:rPr>
              <a:t> </a:t>
            </a:r>
            <a:r>
              <a:rPr lang="fr-FR" sz="1050" dirty="0">
                <a:latin typeface="Short Stack" panose="02010500040000000007" pitchFamily="2" charset="0"/>
                <a:sym typeface="Wingdings" panose="05000000000000000000" pitchFamily="2" charset="2"/>
              </a:rPr>
              <a:t>mot de la même famille : </a:t>
            </a:r>
            <a:r>
              <a:rPr lang="fr-FR" sz="1050" dirty="0" smtClean="0">
                <a:solidFill>
                  <a:srgbClr val="FF0000"/>
                </a:solidFill>
                <a:latin typeface="Short Stack" panose="02010500040000000007" pitchFamily="2" charset="0"/>
                <a:sym typeface="Wingdings" panose="05000000000000000000" pitchFamily="2" charset="2"/>
              </a:rPr>
              <a:t>bondir</a:t>
            </a:r>
            <a:endParaRPr lang="fr-FR" sz="1050" dirty="0">
              <a:solidFill>
                <a:srgbClr val="FF0000"/>
              </a:solidFill>
              <a:latin typeface="Short Stack" panose="02010500040000000007" pitchFamily="2" charset="0"/>
              <a:sym typeface="Wingdings" panose="05000000000000000000" pitchFamily="2" charset="2"/>
            </a:endParaRPr>
          </a:p>
          <a:p>
            <a:pPr>
              <a:lnSpc>
                <a:spcPct val="170000"/>
              </a:lnSpc>
            </a:pPr>
            <a:r>
              <a:rPr lang="fr-FR" sz="1050" dirty="0" smtClean="0">
                <a:latin typeface="Short Stack" panose="02010500040000000007" pitchFamily="2" charset="0"/>
              </a:rPr>
              <a:t>le </a:t>
            </a:r>
            <a:r>
              <a:rPr lang="fr-FR" sz="1050" dirty="0" smtClean="0">
                <a:latin typeface="Short Stack" panose="02010500040000000007" pitchFamily="2" charset="0"/>
              </a:rPr>
              <a:t>ven</a:t>
            </a:r>
            <a:r>
              <a:rPr lang="fr-FR" sz="1050" dirty="0" smtClean="0">
                <a:solidFill>
                  <a:srgbClr val="FF0000"/>
                </a:solidFill>
                <a:latin typeface="Short Stack" panose="02010500040000000007" pitchFamily="2" charset="0"/>
              </a:rPr>
              <a:t>t </a:t>
            </a:r>
            <a:r>
              <a:rPr lang="fr-FR" sz="1050" dirty="0" smtClean="0">
                <a:latin typeface="Short Stack" panose="02010500040000000007" pitchFamily="2" charset="0"/>
                <a:sym typeface="Wingdings" panose="05000000000000000000" pitchFamily="2" charset="2"/>
              </a:rPr>
              <a:t> </a:t>
            </a:r>
            <a:r>
              <a:rPr lang="fr-FR" sz="1050" dirty="0">
                <a:latin typeface="Short Stack" panose="02010500040000000007" pitchFamily="2" charset="0"/>
                <a:sym typeface="Wingdings" panose="05000000000000000000" pitchFamily="2" charset="2"/>
              </a:rPr>
              <a:t>mot de la même famille : </a:t>
            </a:r>
            <a:r>
              <a:rPr lang="fr-FR" sz="1050" dirty="0" smtClean="0">
                <a:solidFill>
                  <a:srgbClr val="FF0000"/>
                </a:solidFill>
                <a:latin typeface="Short Stack" panose="02010500040000000007" pitchFamily="2" charset="0"/>
                <a:sym typeface="Wingdings" panose="05000000000000000000" pitchFamily="2" charset="2"/>
              </a:rPr>
              <a:t>venter</a:t>
            </a:r>
            <a:endParaRPr lang="fr-FR" sz="1050" dirty="0">
              <a:solidFill>
                <a:srgbClr val="FF0000"/>
              </a:solidFill>
              <a:latin typeface="Short Stack" panose="02010500040000000007" pitchFamily="2" charset="0"/>
              <a:sym typeface="Wingdings" panose="05000000000000000000" pitchFamily="2" charset="2"/>
            </a:endParaRPr>
          </a:p>
          <a:p>
            <a:pPr>
              <a:lnSpc>
                <a:spcPct val="170000"/>
              </a:lnSpc>
            </a:pPr>
            <a:r>
              <a:rPr lang="fr-FR" sz="1050" dirty="0" smtClean="0">
                <a:latin typeface="Short Stack" panose="02010500040000000007" pitchFamily="2" charset="0"/>
              </a:rPr>
              <a:t>Le </a:t>
            </a:r>
            <a:r>
              <a:rPr lang="fr-FR" sz="1050" dirty="0" smtClean="0">
                <a:latin typeface="Short Stack" panose="02010500040000000007" pitchFamily="2" charset="0"/>
              </a:rPr>
              <a:t>plom</a:t>
            </a:r>
            <a:r>
              <a:rPr lang="fr-FR" sz="1050" dirty="0" smtClean="0">
                <a:solidFill>
                  <a:srgbClr val="FF0000"/>
                </a:solidFill>
                <a:latin typeface="Short Stack" panose="02010500040000000007" pitchFamily="2" charset="0"/>
              </a:rPr>
              <a:t>b </a:t>
            </a:r>
            <a:r>
              <a:rPr lang="fr-FR" sz="1050" dirty="0" smtClean="0">
                <a:latin typeface="Short Stack" panose="02010500040000000007" pitchFamily="2" charset="0"/>
                <a:sym typeface="Wingdings" panose="05000000000000000000" pitchFamily="2" charset="2"/>
              </a:rPr>
              <a:t> </a:t>
            </a:r>
            <a:r>
              <a:rPr lang="fr-FR" sz="1050" dirty="0">
                <a:latin typeface="Short Stack" panose="02010500040000000007" pitchFamily="2" charset="0"/>
                <a:sym typeface="Wingdings" panose="05000000000000000000" pitchFamily="2" charset="2"/>
              </a:rPr>
              <a:t>mot de la même famille : </a:t>
            </a:r>
            <a:r>
              <a:rPr lang="fr-FR" sz="1050" dirty="0" smtClean="0">
                <a:solidFill>
                  <a:srgbClr val="FF0000"/>
                </a:solidFill>
                <a:latin typeface="Short Stack" panose="02010500040000000007" pitchFamily="2" charset="0"/>
                <a:sym typeface="Wingdings" panose="05000000000000000000" pitchFamily="2" charset="2"/>
              </a:rPr>
              <a:t>plombier</a:t>
            </a:r>
            <a:endParaRPr lang="fr-FR" sz="1050" dirty="0">
              <a:solidFill>
                <a:srgbClr val="FF0000"/>
              </a:solidFill>
              <a:latin typeface="Short Stack" panose="02010500040000000007" pitchFamily="2" charset="0"/>
              <a:sym typeface="Wingdings" panose="05000000000000000000" pitchFamily="2" charset="2"/>
            </a:endParaRPr>
          </a:p>
          <a:p>
            <a:pPr>
              <a:lnSpc>
                <a:spcPct val="170000"/>
              </a:lnSpc>
            </a:pPr>
            <a:r>
              <a:rPr lang="fr-FR" sz="1050" dirty="0" smtClean="0">
                <a:latin typeface="Short Stack" panose="02010500040000000007" pitchFamily="2" charset="0"/>
              </a:rPr>
              <a:t>Le </a:t>
            </a:r>
            <a:r>
              <a:rPr lang="fr-FR" sz="1050" dirty="0" smtClean="0">
                <a:latin typeface="Short Stack" panose="02010500040000000007" pitchFamily="2" charset="0"/>
              </a:rPr>
              <a:t>galo</a:t>
            </a:r>
            <a:r>
              <a:rPr lang="fr-FR" sz="1050" dirty="0" smtClean="0">
                <a:solidFill>
                  <a:srgbClr val="FF0000"/>
                </a:solidFill>
                <a:latin typeface="Short Stack" panose="02010500040000000007" pitchFamily="2" charset="0"/>
              </a:rPr>
              <a:t>p </a:t>
            </a:r>
            <a:r>
              <a:rPr lang="fr-FR" sz="1050" dirty="0" smtClean="0">
                <a:latin typeface="Short Stack" panose="02010500040000000007" pitchFamily="2" charset="0"/>
                <a:sym typeface="Wingdings" panose="05000000000000000000" pitchFamily="2" charset="2"/>
              </a:rPr>
              <a:t> </a:t>
            </a:r>
            <a:r>
              <a:rPr lang="fr-FR" sz="1050" dirty="0">
                <a:latin typeface="Short Stack" panose="02010500040000000007" pitchFamily="2" charset="0"/>
                <a:sym typeface="Wingdings" panose="05000000000000000000" pitchFamily="2" charset="2"/>
              </a:rPr>
              <a:t>mot de la même famille : </a:t>
            </a:r>
            <a:r>
              <a:rPr lang="fr-FR" sz="1050" dirty="0" smtClean="0">
                <a:solidFill>
                  <a:srgbClr val="FF0000"/>
                </a:solidFill>
                <a:latin typeface="Short Stack" panose="02010500040000000007" pitchFamily="2" charset="0"/>
                <a:sym typeface="Wingdings" panose="05000000000000000000" pitchFamily="2" charset="2"/>
              </a:rPr>
              <a:t>galoper</a:t>
            </a:r>
            <a:endParaRPr lang="fr-FR" sz="1050" dirty="0">
              <a:solidFill>
                <a:srgbClr val="FF0000"/>
              </a:solidFill>
              <a:latin typeface="Short Stack" panose="02010500040000000007" pitchFamily="2" charset="0"/>
              <a:sym typeface="Wingdings" panose="05000000000000000000" pitchFamily="2" charset="2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059405" y="151626"/>
            <a:ext cx="50535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neliner Script" pitchFamily="50" charset="0"/>
              </a:rPr>
              <a:t>Evaluation de français </a:t>
            </a:r>
            <a:endParaRPr lang="fr-F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ineliner Script" pitchFamily="50" charset="0"/>
            </a:endParaRPr>
          </a:p>
        </p:txBody>
      </p:sp>
      <p:sp>
        <p:nvSpPr>
          <p:cNvPr id="76" name="ZoneTexte 75"/>
          <p:cNvSpPr txBox="1"/>
          <p:nvPr/>
        </p:nvSpPr>
        <p:spPr>
          <a:xfrm>
            <a:off x="632868" y="8327258"/>
            <a:ext cx="6586849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tabLst>
                <a:tab pos="1704975" algn="l"/>
                <a:tab pos="3228975" algn="l"/>
                <a:tab pos="4848225" algn="l"/>
              </a:tabLst>
            </a:pPr>
            <a:r>
              <a:rPr lang="fr-FR" sz="1050" dirty="0" smtClean="0">
                <a:latin typeface="Short Stack" panose="02010500040000000007" pitchFamily="2" charset="0"/>
              </a:rPr>
              <a:t>la </a:t>
            </a:r>
            <a:r>
              <a:rPr lang="fr-FR" sz="1050" dirty="0" smtClean="0">
                <a:latin typeface="Short Stack" panose="02010500040000000007" pitchFamily="2" charset="0"/>
              </a:rPr>
              <a:t>plong</a:t>
            </a:r>
            <a:r>
              <a:rPr lang="fr-FR" sz="1050" dirty="0" smtClean="0">
                <a:solidFill>
                  <a:srgbClr val="FF0000"/>
                </a:solidFill>
                <a:latin typeface="Short Stack" panose="02010500040000000007" pitchFamily="2" charset="0"/>
              </a:rPr>
              <a:t>ée</a:t>
            </a:r>
            <a:r>
              <a:rPr lang="fr-FR" sz="1050" dirty="0" smtClean="0">
                <a:latin typeface="Short Stack" panose="02010500040000000007" pitchFamily="2" charset="0"/>
              </a:rPr>
              <a:t>	le </a:t>
            </a:r>
            <a:r>
              <a:rPr lang="fr-FR" sz="1050" dirty="0" smtClean="0">
                <a:latin typeface="Short Stack" panose="02010500040000000007" pitchFamily="2" charset="0"/>
              </a:rPr>
              <a:t>lyc</a:t>
            </a:r>
            <a:r>
              <a:rPr lang="fr-FR" sz="1050" dirty="0" smtClean="0">
                <a:solidFill>
                  <a:srgbClr val="FF0000"/>
                </a:solidFill>
                <a:latin typeface="Short Stack" panose="02010500040000000007" pitchFamily="2" charset="0"/>
              </a:rPr>
              <a:t>ée</a:t>
            </a:r>
            <a:r>
              <a:rPr lang="fr-FR" sz="1050" dirty="0" smtClean="0">
                <a:latin typeface="Short Stack" panose="02010500040000000007" pitchFamily="2" charset="0"/>
              </a:rPr>
              <a:t>	la </a:t>
            </a:r>
            <a:r>
              <a:rPr lang="fr-FR" sz="1050" dirty="0" smtClean="0">
                <a:latin typeface="Short Stack" panose="02010500040000000007" pitchFamily="2" charset="0"/>
              </a:rPr>
              <a:t>poup</a:t>
            </a:r>
            <a:r>
              <a:rPr lang="fr-FR" sz="1050" dirty="0" smtClean="0">
                <a:solidFill>
                  <a:srgbClr val="FF0000"/>
                </a:solidFill>
                <a:latin typeface="Short Stack" panose="02010500040000000007" pitchFamily="2" charset="0"/>
              </a:rPr>
              <a:t>ée</a:t>
            </a:r>
            <a:r>
              <a:rPr lang="fr-FR" sz="1050" dirty="0" smtClean="0">
                <a:latin typeface="Short Stack" panose="02010500040000000007" pitchFamily="2" charset="0"/>
              </a:rPr>
              <a:t>	le </a:t>
            </a:r>
            <a:r>
              <a:rPr lang="fr-FR" sz="1050" dirty="0" smtClean="0">
                <a:latin typeface="Short Stack" panose="02010500040000000007" pitchFamily="2" charset="0"/>
              </a:rPr>
              <a:t>scarab</a:t>
            </a:r>
            <a:r>
              <a:rPr lang="fr-FR" sz="1050" dirty="0" smtClean="0">
                <a:solidFill>
                  <a:srgbClr val="FF0000"/>
                </a:solidFill>
                <a:latin typeface="Short Stack" panose="02010500040000000007" pitchFamily="2" charset="0"/>
              </a:rPr>
              <a:t>ée</a:t>
            </a:r>
            <a:endParaRPr lang="fr-FR" sz="1050" dirty="0" smtClean="0">
              <a:solidFill>
                <a:srgbClr val="FF0000"/>
              </a:solidFill>
              <a:latin typeface="Short Stack" panose="02010500040000000007" pitchFamily="2" charset="0"/>
            </a:endParaRPr>
          </a:p>
          <a:p>
            <a:pPr>
              <a:lnSpc>
                <a:spcPct val="150000"/>
              </a:lnSpc>
              <a:tabLst>
                <a:tab pos="1704975" algn="l"/>
                <a:tab pos="3228975" algn="l"/>
                <a:tab pos="4848225" algn="l"/>
              </a:tabLst>
            </a:pPr>
            <a:r>
              <a:rPr lang="fr-FR" sz="1050" dirty="0" smtClean="0">
                <a:latin typeface="Short Stack" panose="02010500040000000007" pitchFamily="2" charset="0"/>
              </a:rPr>
              <a:t>une </a:t>
            </a:r>
            <a:r>
              <a:rPr lang="fr-FR" sz="1050" dirty="0" smtClean="0">
                <a:latin typeface="Short Stack" panose="02010500040000000007" pitchFamily="2" charset="0"/>
              </a:rPr>
              <a:t>cl</a:t>
            </a:r>
            <a:r>
              <a:rPr lang="fr-FR" sz="1050" dirty="0" smtClean="0">
                <a:solidFill>
                  <a:srgbClr val="FF0000"/>
                </a:solidFill>
                <a:latin typeface="Short Stack" panose="02010500040000000007" pitchFamily="2" charset="0"/>
              </a:rPr>
              <a:t>é</a:t>
            </a:r>
            <a:r>
              <a:rPr lang="fr-FR" sz="1050" dirty="0" smtClean="0">
                <a:latin typeface="Short Stack" panose="02010500040000000007" pitchFamily="2" charset="0"/>
              </a:rPr>
              <a:t>	le </a:t>
            </a:r>
            <a:r>
              <a:rPr lang="fr-FR" sz="1050" dirty="0" smtClean="0">
                <a:latin typeface="Short Stack" panose="02010500040000000007" pitchFamily="2" charset="0"/>
              </a:rPr>
              <a:t>caf</a:t>
            </a:r>
            <a:r>
              <a:rPr lang="fr-FR" sz="1050" dirty="0" smtClean="0">
                <a:solidFill>
                  <a:srgbClr val="FF0000"/>
                </a:solidFill>
                <a:latin typeface="Short Stack" panose="02010500040000000007" pitchFamily="2" charset="0"/>
              </a:rPr>
              <a:t>é</a:t>
            </a:r>
            <a:r>
              <a:rPr lang="fr-FR" sz="1050" dirty="0" smtClean="0">
                <a:latin typeface="Short Stack" panose="02010500040000000007" pitchFamily="2" charset="0"/>
              </a:rPr>
              <a:t>	le </a:t>
            </a:r>
            <a:r>
              <a:rPr lang="fr-FR" sz="1050" dirty="0" smtClean="0">
                <a:latin typeface="Short Stack" panose="02010500040000000007" pitchFamily="2" charset="0"/>
              </a:rPr>
              <a:t>mus</a:t>
            </a:r>
            <a:r>
              <a:rPr lang="fr-FR" sz="1050" dirty="0" smtClean="0">
                <a:solidFill>
                  <a:srgbClr val="FF0000"/>
                </a:solidFill>
                <a:latin typeface="Short Stack" panose="02010500040000000007" pitchFamily="2" charset="0"/>
              </a:rPr>
              <a:t>ée</a:t>
            </a:r>
            <a:r>
              <a:rPr lang="fr-FR" sz="1050" dirty="0" smtClean="0">
                <a:latin typeface="Short Stack" panose="02010500040000000007" pitchFamily="2" charset="0"/>
              </a:rPr>
              <a:t>	la </a:t>
            </a:r>
            <a:r>
              <a:rPr lang="fr-FR" sz="1050" dirty="0" smtClean="0">
                <a:latin typeface="Short Stack" panose="02010500040000000007" pitchFamily="2" charset="0"/>
              </a:rPr>
              <a:t>chauss</a:t>
            </a:r>
            <a:r>
              <a:rPr lang="fr-FR" sz="1050" dirty="0" smtClean="0">
                <a:solidFill>
                  <a:srgbClr val="FF0000"/>
                </a:solidFill>
                <a:latin typeface="Short Stack" panose="02010500040000000007" pitchFamily="2" charset="0"/>
              </a:rPr>
              <a:t>ée</a:t>
            </a:r>
            <a:r>
              <a:rPr lang="fr-FR" sz="1050" dirty="0" smtClean="0">
                <a:latin typeface="Short Stack" panose="02010500040000000007" pitchFamily="2" charset="0"/>
              </a:rPr>
              <a:t>	</a:t>
            </a:r>
            <a:endParaRPr lang="fr-FR" sz="1050" dirty="0">
              <a:latin typeface="Short Stack" panose="02010500040000000007" pitchFamily="2" charset="0"/>
            </a:endParaRPr>
          </a:p>
        </p:txBody>
      </p:sp>
      <p:sp>
        <p:nvSpPr>
          <p:cNvPr id="77" name="Larme 76"/>
          <p:cNvSpPr/>
          <p:nvPr/>
        </p:nvSpPr>
        <p:spPr>
          <a:xfrm>
            <a:off x="729294" y="8011282"/>
            <a:ext cx="324036" cy="328101"/>
          </a:xfrm>
          <a:prstGeom prst="teardrop">
            <a:avLst/>
          </a:prstGeom>
          <a:solidFill>
            <a:srgbClr val="FFE697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8" name="ZoneTexte 77"/>
          <p:cNvSpPr txBox="1"/>
          <p:nvPr/>
        </p:nvSpPr>
        <p:spPr>
          <a:xfrm>
            <a:off x="704668" y="7975277"/>
            <a:ext cx="5847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b="1" dirty="0" smtClean="0">
                <a:latin typeface="Fineliner Script" pitchFamily="50" charset="0"/>
              </a:rPr>
              <a:t> 5   </a:t>
            </a:r>
            <a:r>
              <a:rPr lang="fr-FR" sz="1400" dirty="0" smtClean="0">
                <a:latin typeface="Mrs Chocolat" pitchFamily="2" charset="0"/>
              </a:rPr>
              <a:t>Complète par é ou </a:t>
            </a:r>
            <a:r>
              <a:rPr lang="fr-FR" sz="1400" dirty="0" err="1" smtClean="0">
                <a:latin typeface="Mrs Chocolat" pitchFamily="2" charset="0"/>
              </a:rPr>
              <a:t>ée</a:t>
            </a:r>
            <a:endParaRPr lang="fr-FR" sz="1600" dirty="0">
              <a:latin typeface="Mrs Chocolat" pitchFamily="2" charset="0"/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2822475" y="9348023"/>
            <a:ext cx="2133353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fr-FR" sz="1050" dirty="0" smtClean="0">
                <a:solidFill>
                  <a:srgbClr val="FF0000"/>
                </a:solidFill>
                <a:latin typeface="Short Stack" panose="02010500040000000007" pitchFamily="2" charset="0"/>
                <a:sym typeface="Wingdings"/>
              </a:rPr>
              <a:t>sosie</a:t>
            </a:r>
            <a:endParaRPr lang="fr-FR" sz="1050" dirty="0" smtClean="0">
              <a:solidFill>
                <a:srgbClr val="FF0000"/>
              </a:solidFill>
              <a:latin typeface="Short Stack" panose="02010500040000000007" pitchFamily="2" charset="0"/>
              <a:sym typeface="Wingdings"/>
            </a:endParaRPr>
          </a:p>
          <a:p>
            <a:pPr>
              <a:lnSpc>
                <a:spcPct val="200000"/>
              </a:lnSpc>
            </a:pPr>
            <a:r>
              <a:rPr lang="fr-FR" sz="1050" dirty="0" smtClean="0">
                <a:solidFill>
                  <a:srgbClr val="FF0000"/>
                </a:solidFill>
                <a:latin typeface="Short Stack" panose="02010500040000000007" pitchFamily="2" charset="0"/>
                <a:sym typeface="Wingdings"/>
              </a:rPr>
              <a:t>tapis</a:t>
            </a:r>
            <a:endParaRPr lang="fr-FR" sz="1050" dirty="0" smtClean="0">
              <a:solidFill>
                <a:srgbClr val="FF0000"/>
              </a:solidFill>
              <a:latin typeface="Short Stack" panose="02010500040000000007" pitchFamily="2" charset="0"/>
              <a:sym typeface="Wingdings"/>
            </a:endParaRPr>
          </a:p>
          <a:p>
            <a:pPr>
              <a:lnSpc>
                <a:spcPct val="200000"/>
              </a:lnSpc>
            </a:pPr>
            <a:r>
              <a:rPr lang="fr-FR" sz="1050" dirty="0" smtClean="0">
                <a:solidFill>
                  <a:srgbClr val="FF0000"/>
                </a:solidFill>
                <a:latin typeface="Short Stack" panose="02010500040000000007" pitchFamily="2" charset="0"/>
                <a:sym typeface="Wingdings"/>
              </a:rPr>
              <a:t>brebis</a:t>
            </a:r>
            <a:endParaRPr lang="fr-FR" sz="1050" dirty="0">
              <a:solidFill>
                <a:srgbClr val="FF0000"/>
              </a:solidFill>
              <a:latin typeface="Short Stack" panose="02010500040000000007" pitchFamily="2" charset="0"/>
              <a:sym typeface="Wingdings"/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4891361" y="9359338"/>
            <a:ext cx="2133353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fr-FR" sz="1050" dirty="0" smtClean="0">
                <a:solidFill>
                  <a:srgbClr val="FF0000"/>
                </a:solidFill>
                <a:latin typeface="Short Stack" panose="02010500040000000007" pitchFamily="2" charset="0"/>
                <a:sym typeface="Wingdings"/>
              </a:rPr>
              <a:t>bruit</a:t>
            </a:r>
            <a:endParaRPr lang="fr-FR" sz="1050" dirty="0" smtClean="0">
              <a:solidFill>
                <a:srgbClr val="FF0000"/>
              </a:solidFill>
              <a:latin typeface="Short Stack" panose="02010500040000000007" pitchFamily="2" charset="0"/>
              <a:sym typeface="Wingdings"/>
            </a:endParaRPr>
          </a:p>
          <a:p>
            <a:pPr>
              <a:lnSpc>
                <a:spcPct val="200000"/>
              </a:lnSpc>
            </a:pPr>
            <a:r>
              <a:rPr lang="fr-FR" sz="1050" dirty="0" smtClean="0">
                <a:solidFill>
                  <a:srgbClr val="FF0000"/>
                </a:solidFill>
                <a:latin typeface="Short Stack" panose="02010500040000000007" pitchFamily="2" charset="0"/>
                <a:sym typeface="Wingdings"/>
              </a:rPr>
              <a:t>prix</a:t>
            </a:r>
            <a:endParaRPr lang="fr-FR" sz="1050" dirty="0" smtClean="0">
              <a:solidFill>
                <a:srgbClr val="FF0000"/>
              </a:solidFill>
              <a:latin typeface="Short Stack" panose="02010500040000000007" pitchFamily="2" charset="0"/>
              <a:sym typeface="Wingdings"/>
            </a:endParaRPr>
          </a:p>
          <a:p>
            <a:pPr>
              <a:lnSpc>
                <a:spcPct val="200000"/>
              </a:lnSpc>
            </a:pPr>
            <a:r>
              <a:rPr lang="fr-FR" sz="1050" dirty="0" smtClean="0">
                <a:solidFill>
                  <a:srgbClr val="FF0000"/>
                </a:solidFill>
                <a:latin typeface="Short Stack" panose="02010500040000000007" pitchFamily="2" charset="0"/>
                <a:sym typeface="Wingdings"/>
              </a:rPr>
              <a:t>nid</a:t>
            </a:r>
            <a:endParaRPr lang="fr-FR" sz="1050" dirty="0">
              <a:solidFill>
                <a:srgbClr val="FF0000"/>
              </a:solidFill>
              <a:latin typeface="Short Stack" panose="02010500040000000007" pitchFamily="2" charset="0"/>
              <a:sym typeface="Wingdings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556272" y="1278533"/>
            <a:ext cx="23350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solidFill>
                  <a:srgbClr val="FF0000"/>
                </a:solidFill>
                <a:latin typeface="Chewy" panose="02000000000000000000" pitchFamily="2" charset="0"/>
                <a:ea typeface="Chewy" panose="02000000000000000000" pitchFamily="2" charset="0"/>
              </a:rPr>
              <a:t>correction</a:t>
            </a:r>
            <a:endParaRPr lang="fr-FR" dirty="0">
              <a:solidFill>
                <a:srgbClr val="FF0000"/>
              </a:solidFill>
              <a:latin typeface="Chewy" panose="02000000000000000000" pitchFamily="2" charset="0"/>
              <a:ea typeface="Chewy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5056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chemeClr val="tx1">
              <a:lumMod val="50000"/>
              <a:lumOff val="50000"/>
            </a:schemeClr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1617</TotalTime>
  <Words>391</Words>
  <Application>Microsoft Office PowerPoint</Application>
  <PresentationFormat>Personnalisé</PresentationFormat>
  <Paragraphs>98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12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15" baseType="lpstr">
      <vt:lpstr>Arial</vt:lpstr>
      <vt:lpstr>Calibri</vt:lpstr>
      <vt:lpstr>Chewy</vt:lpstr>
      <vt:lpstr>Clensey</vt:lpstr>
      <vt:lpstr>Fineliner Script</vt:lpstr>
      <vt:lpstr>Handlee</vt:lpstr>
      <vt:lpstr>Mrs Chocolat</vt:lpstr>
      <vt:lpstr>Patrick Hand</vt:lpstr>
      <vt:lpstr>RawengulkSans</vt:lpstr>
      <vt:lpstr>Rostros y emociones</vt:lpstr>
      <vt:lpstr>Short Stack</vt:lpstr>
      <vt:lpstr>Wingdings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Sandrine</dc:creator>
  <cp:lastModifiedBy>Sandrine</cp:lastModifiedBy>
  <cp:revision>77</cp:revision>
  <cp:lastPrinted>2013-09-24T06:14:55Z</cp:lastPrinted>
  <dcterms:created xsi:type="dcterms:W3CDTF">2013-09-23T11:54:35Z</dcterms:created>
  <dcterms:modified xsi:type="dcterms:W3CDTF">2015-03-23T09:18:27Z</dcterms:modified>
</cp:coreProperties>
</file>