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100" d="100"/>
          <a:sy n="100" d="100"/>
        </p:scale>
        <p:origin x="1002" y="72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904" y="5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D3393-408D-4488-9445-B7659EE2D9AD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39775"/>
            <a:ext cx="25828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B59E7-9F8B-4767-A51B-E2997C71E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70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23/03/2015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0248" y="126405"/>
            <a:ext cx="4968552" cy="1944216"/>
          </a:xfrm>
          <a:prstGeom prst="roundRect">
            <a:avLst>
              <a:gd name="adj" fmla="val 8338"/>
            </a:avLst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412256" y="1007439"/>
            <a:ext cx="3024337" cy="91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100" dirty="0" smtClean="0">
                <a:latin typeface="Mrs Chocolat" pitchFamily="2" charset="0"/>
                <a:ea typeface="Clensey" panose="02000603000000000000" pitchFamily="2" charset="0"/>
              </a:rPr>
              <a:t>Compétences évaluées</a:t>
            </a:r>
          </a:p>
          <a:p>
            <a:pPr>
              <a:spcAft>
                <a:spcPts val="600"/>
              </a:spcAft>
            </a:pPr>
            <a:r>
              <a:rPr lang="fr-FR" sz="900" dirty="0">
                <a:latin typeface="Short Stack" panose="02010500040000000007" pitchFamily="2" charset="0"/>
                <a:ea typeface="Clensey" panose="02000603000000000000" pitchFamily="2" charset="0"/>
              </a:rPr>
              <a:t>* </a:t>
            </a:r>
            <a:r>
              <a:rPr lang="fr-FR" sz="900" dirty="0" smtClean="0">
                <a:latin typeface="Short Stack" panose="02010500040000000007" pitchFamily="2" charset="0"/>
                <a:ea typeface="Clensey" panose="02000603000000000000" pitchFamily="2" charset="0"/>
              </a:rPr>
              <a:t>Savoir écrire les noms féminins terminés par un –e muet</a:t>
            </a:r>
            <a:endParaRPr lang="fr-FR" sz="900" dirty="0">
              <a:latin typeface="Short Stack" panose="02010500040000000007" pitchFamily="2" charset="0"/>
              <a:ea typeface="Clensey" panose="02000603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fr-FR" sz="900" dirty="0" smtClean="0">
                <a:latin typeface="Short Stack" panose="02010500040000000007" pitchFamily="2" charset="0"/>
                <a:ea typeface="Clensey" panose="02000603000000000000" pitchFamily="2" charset="0"/>
              </a:rPr>
              <a:t>* Savoir écrire la fin des mots</a:t>
            </a:r>
          </a:p>
        </p:txBody>
      </p:sp>
      <p:sp>
        <p:nvSpPr>
          <p:cNvPr id="27" name="Larme 26"/>
          <p:cNvSpPr/>
          <p:nvPr/>
        </p:nvSpPr>
        <p:spPr>
          <a:xfrm>
            <a:off x="723097" y="2322650"/>
            <a:ext cx="324036" cy="328101"/>
          </a:xfrm>
          <a:prstGeom prst="teardrop">
            <a:avLst/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98472" y="2286645"/>
            <a:ext cx="610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   </a:t>
            </a:r>
            <a:r>
              <a:rPr lang="fr-FR" sz="1400" dirty="0" smtClean="0">
                <a:latin typeface="Mrs Chocolat" pitchFamily="2" charset="0"/>
              </a:rPr>
              <a:t>Ajoute le déterminant féminin ou masculin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12056" y="2214635"/>
            <a:ext cx="6696744" cy="2724769"/>
          </a:xfrm>
          <a:prstGeom prst="roundRect">
            <a:avLst>
              <a:gd name="adj" fmla="val 244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638943" y="7319146"/>
            <a:ext cx="658684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1704975" algn="l"/>
                <a:tab pos="3228975" algn="l"/>
                <a:tab pos="4848225" algn="l"/>
              </a:tabLst>
            </a:pPr>
            <a:r>
              <a:rPr lang="fr-FR" sz="1050" dirty="0" smtClean="0">
                <a:latin typeface="Short Stack" panose="02010500040000000007" pitchFamily="2" charset="0"/>
              </a:rPr>
              <a:t>La beau____	la </a:t>
            </a:r>
            <a:r>
              <a:rPr lang="fr-FR" sz="1050" dirty="0" err="1" smtClean="0">
                <a:latin typeface="Short Stack" panose="02010500040000000007" pitchFamily="2" charset="0"/>
              </a:rPr>
              <a:t>mixi</a:t>
            </a:r>
            <a:r>
              <a:rPr lang="fr-FR" sz="1050" dirty="0" smtClean="0">
                <a:latin typeface="Short Stack" panose="02010500040000000007" pitchFamily="2" charset="0"/>
              </a:rPr>
              <a:t>____	</a:t>
            </a:r>
            <a:r>
              <a:rPr lang="fr-FR" sz="1050" dirty="0">
                <a:latin typeface="Short Stack" panose="02010500040000000007" pitchFamily="2" charset="0"/>
              </a:rPr>
              <a:t>la </a:t>
            </a:r>
            <a:r>
              <a:rPr lang="fr-FR" sz="1050" dirty="0" err="1" smtClean="0">
                <a:latin typeface="Short Stack" panose="02010500040000000007" pitchFamily="2" charset="0"/>
              </a:rPr>
              <a:t>dic</a:t>
            </a:r>
            <a:r>
              <a:rPr lang="fr-FR" sz="1050" dirty="0" smtClean="0">
                <a:latin typeface="Short Stack" panose="02010500040000000007" pitchFamily="2" charset="0"/>
              </a:rPr>
              <a:t>____	la </a:t>
            </a:r>
            <a:r>
              <a:rPr lang="fr-FR" sz="1050" dirty="0" err="1" smtClean="0">
                <a:latin typeface="Short Stack" panose="02010500040000000007" pitchFamily="2" charset="0"/>
              </a:rPr>
              <a:t>por</a:t>
            </a:r>
            <a:r>
              <a:rPr lang="fr-FR" sz="1050" dirty="0" smtClean="0">
                <a:latin typeface="Short Stack" panose="02010500040000000007" pitchFamily="2" charset="0"/>
              </a:rPr>
              <a:t>____</a:t>
            </a:r>
          </a:p>
          <a:p>
            <a:pPr>
              <a:lnSpc>
                <a:spcPct val="150000"/>
              </a:lnSpc>
              <a:tabLst>
                <a:tab pos="1704975" algn="l"/>
                <a:tab pos="3228975" algn="l"/>
                <a:tab pos="4848225" algn="l"/>
              </a:tabLst>
            </a:pPr>
            <a:r>
              <a:rPr lang="fr-FR" sz="1050" dirty="0">
                <a:latin typeface="Short Stack" panose="02010500040000000007" pitchFamily="2" charset="0"/>
              </a:rPr>
              <a:t>La </a:t>
            </a:r>
            <a:r>
              <a:rPr lang="fr-FR" sz="1050" dirty="0" err="1" smtClean="0">
                <a:latin typeface="Short Stack" panose="02010500040000000007" pitchFamily="2" charset="0"/>
              </a:rPr>
              <a:t>scolari</a:t>
            </a:r>
            <a:r>
              <a:rPr lang="fr-FR" sz="1050" dirty="0" smtClean="0">
                <a:latin typeface="Short Stack" panose="02010500040000000007" pitchFamily="2" charset="0"/>
              </a:rPr>
              <a:t>____	la </a:t>
            </a:r>
            <a:r>
              <a:rPr lang="fr-FR" sz="1050" dirty="0" err="1" smtClean="0">
                <a:latin typeface="Short Stack" panose="02010500040000000007" pitchFamily="2" charset="0"/>
              </a:rPr>
              <a:t>chari</a:t>
            </a:r>
            <a:r>
              <a:rPr lang="fr-FR" sz="1050" dirty="0" smtClean="0">
                <a:latin typeface="Short Stack" panose="02010500040000000007" pitchFamily="2" charset="0"/>
              </a:rPr>
              <a:t>____	la </a:t>
            </a:r>
            <a:r>
              <a:rPr lang="fr-FR" sz="1050" dirty="0" err="1" smtClean="0">
                <a:latin typeface="Short Stack" panose="02010500040000000007" pitchFamily="2" charset="0"/>
              </a:rPr>
              <a:t>pâ</a:t>
            </a:r>
            <a:r>
              <a:rPr lang="fr-FR" sz="1050" dirty="0" smtClean="0">
                <a:latin typeface="Short Stack" panose="02010500040000000007" pitchFamily="2" charset="0"/>
              </a:rPr>
              <a:t>____</a:t>
            </a:r>
            <a:r>
              <a:rPr lang="fr-FR" sz="1050" dirty="0" smtClean="0">
                <a:latin typeface="Short Stack" panose="02010500040000000007" pitchFamily="2" charset="0"/>
              </a:rPr>
              <a:t>	la </a:t>
            </a:r>
            <a:r>
              <a:rPr lang="fr-FR" sz="1050" dirty="0" err="1" smtClean="0">
                <a:latin typeface="Short Stack" panose="02010500040000000007" pitchFamily="2" charset="0"/>
              </a:rPr>
              <a:t>mortali</a:t>
            </a:r>
            <a:r>
              <a:rPr lang="fr-FR" sz="1050" dirty="0" smtClean="0">
                <a:latin typeface="Short Stack" panose="02010500040000000007" pitchFamily="2" charset="0"/>
              </a:rPr>
              <a:t>____ 	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sp>
        <p:nvSpPr>
          <p:cNvPr id="35" name="Larme 34"/>
          <p:cNvSpPr/>
          <p:nvPr/>
        </p:nvSpPr>
        <p:spPr>
          <a:xfrm>
            <a:off x="735369" y="7003170"/>
            <a:ext cx="324036" cy="328101"/>
          </a:xfrm>
          <a:prstGeom prst="teardrop">
            <a:avLst/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710743" y="6967165"/>
            <a:ext cx="5847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4   </a:t>
            </a:r>
            <a:r>
              <a:rPr lang="fr-FR" sz="1400" dirty="0">
                <a:latin typeface="Mrs Chocolat" pitchFamily="2" charset="0"/>
              </a:rPr>
              <a:t>C</a:t>
            </a:r>
            <a:r>
              <a:rPr lang="fr-FR" sz="1400" dirty="0" smtClean="0">
                <a:latin typeface="Mrs Chocolat" pitchFamily="2" charset="0"/>
              </a:rPr>
              <a:t>omplète par té ou </a:t>
            </a:r>
            <a:r>
              <a:rPr lang="fr-FR" sz="1400" dirty="0" err="1" smtClean="0">
                <a:latin typeface="Mrs Chocolat" pitchFamily="2" charset="0"/>
              </a:rPr>
              <a:t>tée</a:t>
            </a:r>
            <a:r>
              <a:rPr lang="fr-FR" sz="1400" dirty="0" smtClean="0">
                <a:latin typeface="Mrs Chocolat" pitchFamily="2" charset="0"/>
              </a:rPr>
              <a:t>… (</a:t>
            </a:r>
            <a:r>
              <a:rPr lang="fr-FR" sz="1200" dirty="0" smtClean="0">
                <a:latin typeface="Mrs Chocolat" pitchFamily="2" charset="0"/>
              </a:rPr>
              <a:t>aide : est-ce un nom concret ou abstrait ?)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64" name="Rectangle à coins arrondis 63"/>
          <p:cNvSpPr/>
          <p:nvPr/>
        </p:nvSpPr>
        <p:spPr>
          <a:xfrm>
            <a:off x="107950" y="100013"/>
            <a:ext cx="2112963" cy="657225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07950" y="112360"/>
            <a:ext cx="2147888" cy="63094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Mrs Chocolat" pitchFamily="2" charset="0"/>
              </a:rPr>
              <a:t>Prénom</a:t>
            </a:r>
            <a:r>
              <a:rPr lang="fr-FR" sz="1400" dirty="0">
                <a:latin typeface="Handlee" panose="02000000000000000000" pitchFamily="2" charset="0"/>
                <a:cs typeface="+mn-cs"/>
              </a:rPr>
              <a:t>  : </a:t>
            </a:r>
            <a:r>
              <a:rPr lang="fr-FR" sz="1100" dirty="0">
                <a:latin typeface="+mj-lt"/>
                <a:cs typeface="+mn-cs"/>
              </a:rPr>
              <a:t>___________________</a:t>
            </a:r>
            <a:endParaRPr lang="fr-FR" sz="1400" dirty="0">
              <a:latin typeface="+mj-lt"/>
              <a:cs typeface="+mn-cs"/>
            </a:endParaRPr>
          </a:p>
          <a:p>
            <a:pPr defTabSz="101635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latin typeface="Mrs Chocolat" pitchFamily="2" charset="0"/>
              </a:rPr>
              <a:t>Date</a:t>
            </a:r>
            <a:r>
              <a:rPr lang="fr-FR" sz="1400" dirty="0">
                <a:latin typeface="Handlee" panose="02000000000000000000" pitchFamily="2" charset="0"/>
                <a:cs typeface="+mn-cs"/>
              </a:rPr>
              <a:t> :  </a:t>
            </a:r>
            <a:r>
              <a:rPr lang="fr-FR" sz="1400" dirty="0">
                <a:latin typeface="+mn-lt"/>
                <a:cs typeface="+mn-cs"/>
              </a:rPr>
              <a:t>_________________</a:t>
            </a:r>
            <a:endParaRPr lang="fr-FR" sz="1400" dirty="0">
              <a:latin typeface="Handlee" panose="02000000000000000000" pitchFamily="2" charset="0"/>
              <a:cs typeface="+mn-cs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133350" y="1554931"/>
            <a:ext cx="2087563" cy="515690"/>
          </a:xfrm>
          <a:prstGeom prst="roundRect">
            <a:avLst>
              <a:gd name="adj" fmla="val 17723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7" name="ZoneTexte 33"/>
          <p:cNvSpPr txBox="1">
            <a:spLocks noChangeArrowheads="1"/>
          </p:cNvSpPr>
          <p:nvPr/>
        </p:nvSpPr>
        <p:spPr bwMode="auto">
          <a:xfrm>
            <a:off x="161925" y="1494557"/>
            <a:ext cx="800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000" dirty="0">
                <a:latin typeface="Mrs Chocolat" pitchFamily="2" charset="0"/>
              </a:rPr>
              <a:t>Signature </a:t>
            </a:r>
          </a:p>
          <a:p>
            <a:r>
              <a:rPr lang="fr-FR" altLang="fr-FR" sz="1000" dirty="0">
                <a:latin typeface="Mrs Chocolat" pitchFamily="2" charset="0"/>
              </a:rPr>
              <a:t>des parents</a:t>
            </a:r>
          </a:p>
        </p:txBody>
      </p:sp>
      <p:sp>
        <p:nvSpPr>
          <p:cNvPr id="68" name="Rectangle à coins arrondis 67"/>
          <p:cNvSpPr/>
          <p:nvPr/>
        </p:nvSpPr>
        <p:spPr>
          <a:xfrm>
            <a:off x="122238" y="846485"/>
            <a:ext cx="2087562" cy="612775"/>
          </a:xfrm>
          <a:prstGeom prst="roundRect">
            <a:avLst>
              <a:gd name="adj" fmla="val 15678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452394" y="151626"/>
            <a:ext cx="508669" cy="460871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35"/>
          <p:cNvSpPr txBox="1">
            <a:spLocks noChangeArrowheads="1"/>
          </p:cNvSpPr>
          <p:nvPr/>
        </p:nvSpPr>
        <p:spPr bwMode="auto">
          <a:xfrm>
            <a:off x="86600" y="775151"/>
            <a:ext cx="97550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000" dirty="0">
                <a:latin typeface="Mrs Chocolat" pitchFamily="2" charset="0"/>
              </a:rPr>
              <a:t>Appréciation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6123082" y="520722"/>
            <a:ext cx="1135062" cy="499578"/>
          </a:xfrm>
          <a:prstGeom prst="roundRect">
            <a:avLst>
              <a:gd name="adj" fmla="val 33430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" name="ZoneTexte 8"/>
          <p:cNvSpPr txBox="1">
            <a:spLocks noChangeArrowheads="1"/>
          </p:cNvSpPr>
          <p:nvPr/>
        </p:nvSpPr>
        <p:spPr bwMode="auto">
          <a:xfrm>
            <a:off x="6123082" y="520722"/>
            <a:ext cx="1150937" cy="44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900" dirty="0">
                <a:latin typeface="Mrs Chocolat" pitchFamily="2" charset="0"/>
              </a:rPr>
              <a:t>Soin, présentation</a:t>
            </a:r>
          </a:p>
          <a:p>
            <a:endParaRPr lang="fr-FR" altLang="fr-FR" sz="1400" dirty="0">
              <a:latin typeface="Fineliner Script" pitchFamily="50" charset="0"/>
            </a:endParaRPr>
          </a:p>
        </p:txBody>
      </p:sp>
      <p:sp>
        <p:nvSpPr>
          <p:cNvPr id="95" name="Rectangle à coins arrondis 94"/>
          <p:cNvSpPr/>
          <p:nvPr/>
        </p:nvSpPr>
        <p:spPr>
          <a:xfrm>
            <a:off x="6452394" y="1143347"/>
            <a:ext cx="714375" cy="850900"/>
          </a:xfrm>
          <a:prstGeom prst="roundRect">
            <a:avLst>
              <a:gd name="adj" fmla="val 12667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aphicFrame>
        <p:nvGraphicFramePr>
          <p:cNvPr id="96" name="Tableau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742117"/>
              </p:ext>
            </p:extLst>
          </p:nvPr>
        </p:nvGraphicFramePr>
        <p:xfrm>
          <a:off x="6444704" y="1152872"/>
          <a:ext cx="714375" cy="85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030"/>
                <a:gridCol w="508345"/>
              </a:tblGrid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1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7749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2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3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4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7" name="Rectangle 18"/>
          <p:cNvSpPr>
            <a:spLocks noChangeArrowheads="1"/>
          </p:cNvSpPr>
          <p:nvPr/>
        </p:nvSpPr>
        <p:spPr bwMode="auto">
          <a:xfrm>
            <a:off x="6660728" y="1370359"/>
            <a:ext cx="483072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à renforcer</a:t>
            </a:r>
          </a:p>
        </p:txBody>
      </p:sp>
      <p:sp>
        <p:nvSpPr>
          <p:cNvPr id="98" name="Rectangle 19"/>
          <p:cNvSpPr>
            <a:spLocks noChangeArrowheads="1"/>
          </p:cNvSpPr>
          <p:nvPr/>
        </p:nvSpPr>
        <p:spPr bwMode="auto">
          <a:xfrm>
            <a:off x="6649652" y="1575395"/>
            <a:ext cx="515132" cy="24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en cours </a:t>
            </a:r>
          </a:p>
          <a:p>
            <a:pPr>
              <a:lnSpc>
                <a:spcPct val="70000"/>
              </a:lnSpc>
            </a:pPr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d’acquisition</a:t>
            </a:r>
          </a:p>
        </p:txBody>
      </p:sp>
      <p:sp>
        <p:nvSpPr>
          <p:cNvPr id="99" name="Rectangle 20"/>
          <p:cNvSpPr>
            <a:spLocks noChangeArrowheads="1"/>
          </p:cNvSpPr>
          <p:nvPr/>
        </p:nvSpPr>
        <p:spPr bwMode="auto">
          <a:xfrm>
            <a:off x="6660728" y="1786284"/>
            <a:ext cx="476660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non acquis</a:t>
            </a:r>
          </a:p>
        </p:txBody>
      </p:sp>
      <p:sp>
        <p:nvSpPr>
          <p:cNvPr id="100" name="Rectangle 21"/>
          <p:cNvSpPr>
            <a:spLocks noChangeArrowheads="1"/>
          </p:cNvSpPr>
          <p:nvPr/>
        </p:nvSpPr>
        <p:spPr bwMode="auto">
          <a:xfrm>
            <a:off x="6614319" y="1152872"/>
            <a:ext cx="416471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acquis</a:t>
            </a:r>
          </a:p>
        </p:txBody>
      </p:sp>
      <p:sp>
        <p:nvSpPr>
          <p:cNvPr id="105" name="ZoneTexte 16"/>
          <p:cNvSpPr txBox="1">
            <a:spLocks noChangeArrowheads="1"/>
          </p:cNvSpPr>
          <p:nvPr/>
        </p:nvSpPr>
        <p:spPr bwMode="auto">
          <a:xfrm>
            <a:off x="6431210" y="186573"/>
            <a:ext cx="526991" cy="3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alt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112946" y="743301"/>
            <a:ext cx="11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spc="-150" dirty="0" smtClean="0">
                <a:latin typeface="Rostros y emociones" panose="02000500000000000000" pitchFamily="2" charset="0"/>
              </a:rPr>
              <a:t>g c f b </a:t>
            </a:r>
            <a:endParaRPr lang="fr-FR" sz="1100" spc="-150" dirty="0">
              <a:latin typeface="Rostros y emociones" panose="02000500000000000000" pitchFamily="2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3178524" y="612497"/>
            <a:ext cx="2615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Short Stack" panose="02010500040000000007" pitchFamily="2" charset="0"/>
              </a:rPr>
              <a:t>Orthographe n°3 :    O6, O7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108" name="Rectangle à coins arrondis 107"/>
          <p:cNvSpPr/>
          <p:nvPr/>
        </p:nvSpPr>
        <p:spPr>
          <a:xfrm>
            <a:off x="78061" y="2214635"/>
            <a:ext cx="442038" cy="2724769"/>
          </a:xfrm>
          <a:prstGeom prst="roundRect">
            <a:avLst>
              <a:gd name="adj" fmla="val 23422"/>
            </a:avLst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5992" y="2214635"/>
            <a:ext cx="578620" cy="272476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Noms féminins avec un –e muet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72485" y="5131616"/>
            <a:ext cx="442038" cy="5357568"/>
          </a:xfrm>
          <a:prstGeom prst="roundRect">
            <a:avLst>
              <a:gd name="adj" fmla="val 23422"/>
            </a:avLst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72485" y="5131616"/>
            <a:ext cx="430887" cy="540448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Ecrire la fin des mots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87170" y="2574677"/>
            <a:ext cx="658684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0"/>
              </a:rPr>
              <a:t>________ mari	 ________ </a:t>
            </a:r>
            <a:r>
              <a:rPr lang="fr-FR" sz="1050" dirty="0" smtClean="0">
                <a:latin typeface="Short Stack" panose="02010500040000000007" pitchFamily="2" charset="0"/>
              </a:rPr>
              <a:t>tissu	</a:t>
            </a:r>
            <a:r>
              <a:rPr lang="fr-FR" sz="1050" dirty="0">
                <a:latin typeface="Short Stack" panose="02010500040000000007" pitchFamily="2" charset="0"/>
              </a:rPr>
              <a:t> ________ </a:t>
            </a:r>
            <a:r>
              <a:rPr lang="fr-FR" sz="1050" dirty="0" smtClean="0">
                <a:latin typeface="Short Stack" panose="02010500040000000007" pitchFamily="2" charset="0"/>
              </a:rPr>
              <a:t>crêperie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________ statue	</a:t>
            </a:r>
            <a:r>
              <a:rPr lang="fr-FR" sz="1050" dirty="0">
                <a:latin typeface="Short Stack" panose="02010500040000000007" pitchFamily="2" charset="0"/>
              </a:rPr>
              <a:t> ________ </a:t>
            </a:r>
            <a:r>
              <a:rPr lang="fr-FR" sz="1050" dirty="0" smtClean="0">
                <a:latin typeface="Short Stack" panose="02010500040000000007" pitchFamily="2" charset="0"/>
              </a:rPr>
              <a:t>vue		</a:t>
            </a:r>
            <a:r>
              <a:rPr lang="fr-FR" sz="1050" dirty="0">
                <a:latin typeface="Short Stack" panose="02010500040000000007" pitchFamily="2" charset="0"/>
              </a:rPr>
              <a:t> ________ </a:t>
            </a:r>
            <a:r>
              <a:rPr lang="fr-FR" sz="1050" dirty="0" smtClean="0">
                <a:latin typeface="Short Stack" panose="02010500040000000007" pitchFamily="2" charset="0"/>
              </a:rPr>
              <a:t>pagaie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________ emploi	</a:t>
            </a:r>
            <a:r>
              <a:rPr lang="fr-FR" sz="1050" dirty="0">
                <a:latin typeface="Short Stack" panose="02010500040000000007" pitchFamily="2" charset="0"/>
              </a:rPr>
              <a:t> ________ </a:t>
            </a:r>
            <a:r>
              <a:rPr lang="fr-FR" sz="1050" dirty="0" smtClean="0">
                <a:latin typeface="Short Stack" panose="02010500040000000007" pitchFamily="2" charset="0"/>
              </a:rPr>
              <a:t>délai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________ écrou	</a:t>
            </a:r>
            <a:r>
              <a:rPr lang="fr-FR" sz="1050" dirty="0">
                <a:latin typeface="Short Stack" panose="02010500040000000007" pitchFamily="2" charset="0"/>
              </a:rPr>
              <a:t> ________ </a:t>
            </a:r>
            <a:r>
              <a:rPr lang="fr-FR" sz="1050" dirty="0" smtClean="0">
                <a:latin typeface="Short Stack" panose="02010500040000000007" pitchFamily="2" charset="0"/>
              </a:rPr>
              <a:t>joue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600700" y="5131616"/>
            <a:ext cx="6696744" cy="5357568"/>
          </a:xfrm>
          <a:prstGeom prst="roundRect">
            <a:avLst>
              <a:gd name="adj" fmla="val 2436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Larme 42"/>
          <p:cNvSpPr/>
          <p:nvPr/>
        </p:nvSpPr>
        <p:spPr>
          <a:xfrm>
            <a:off x="735369" y="9082695"/>
            <a:ext cx="324036" cy="328101"/>
          </a:xfrm>
          <a:prstGeom prst="teardrop">
            <a:avLst/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710743" y="9046690"/>
            <a:ext cx="4293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6   </a:t>
            </a:r>
            <a:r>
              <a:rPr lang="fr-FR" sz="1400" dirty="0" smtClean="0">
                <a:latin typeface="Mrs Chocolat" pitchFamily="2" charset="0"/>
              </a:rPr>
              <a:t>Dictée de mots en i</a:t>
            </a:r>
            <a:endParaRPr lang="fr-FR" sz="1800" dirty="0">
              <a:latin typeface="Mrs Chocolat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4979" y="9348024"/>
            <a:ext cx="213335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  <a:sym typeface="Wingdings"/>
              </a:rPr>
              <a:t>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  <a:sym typeface="Wingdings"/>
              </a:rPr>
              <a:t>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  <a:sym typeface="Wingdings"/>
              </a:rPr>
              <a:t>______________________</a:t>
            </a:r>
            <a:endParaRPr lang="fr-FR" sz="1050" dirty="0">
              <a:latin typeface="Short Stack" panose="02010500040000000007" pitchFamily="2" charset="0"/>
              <a:sym typeface="Wingdings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6690613" y="2322650"/>
            <a:ext cx="535179" cy="37252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809581" y="2355023"/>
            <a:ext cx="436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latin typeface="Mrs Chocolat" pitchFamily="2" charset="0"/>
              </a:rPr>
              <a:t>/10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6693474" y="7092323"/>
            <a:ext cx="535179" cy="37252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6812442" y="7124696"/>
            <a:ext cx="436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latin typeface="Mrs Chocolat" pitchFamily="2" charset="0"/>
              </a:rPr>
              <a:t>/8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6690612" y="9082695"/>
            <a:ext cx="535179" cy="37252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6746834" y="9115068"/>
            <a:ext cx="436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latin typeface="Mrs Chocolat" pitchFamily="2" charset="0"/>
              </a:rPr>
              <a:t>/</a:t>
            </a:r>
            <a:r>
              <a:rPr lang="fr-FR" sz="1400" dirty="0">
                <a:latin typeface="Mrs Chocolat" pitchFamily="2" charset="0"/>
              </a:rPr>
              <a:t>9</a:t>
            </a:r>
          </a:p>
        </p:txBody>
      </p:sp>
      <p:sp>
        <p:nvSpPr>
          <p:cNvPr id="54" name="Larme 53"/>
          <p:cNvSpPr/>
          <p:nvPr/>
        </p:nvSpPr>
        <p:spPr>
          <a:xfrm>
            <a:off x="710745" y="3753518"/>
            <a:ext cx="324036" cy="328101"/>
          </a:xfrm>
          <a:prstGeom prst="teardrop">
            <a:avLst/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686119" y="3717513"/>
            <a:ext cx="5686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2   </a:t>
            </a:r>
            <a:r>
              <a:rPr lang="fr-FR" sz="1400" dirty="0" smtClean="0">
                <a:latin typeface="Mrs Chocolat" pitchFamily="2" charset="0"/>
              </a:rPr>
              <a:t>Complète les noms féminins par un e ou une autre lettre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58" name="Larme 57"/>
          <p:cNvSpPr/>
          <p:nvPr/>
        </p:nvSpPr>
        <p:spPr>
          <a:xfrm>
            <a:off x="707450" y="5202970"/>
            <a:ext cx="324036" cy="328101"/>
          </a:xfrm>
          <a:prstGeom prst="teardrop">
            <a:avLst/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682825" y="5166965"/>
            <a:ext cx="5833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3   </a:t>
            </a:r>
            <a:r>
              <a:rPr lang="fr-FR" sz="1400" dirty="0" smtClean="0">
                <a:latin typeface="Mrs Chocolat" pitchFamily="2" charset="0"/>
              </a:rPr>
              <a:t>Trouve un mot de la même famille et écris la fin du mot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668393" y="4014837"/>
            <a:ext cx="6362398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La </a:t>
            </a:r>
            <a:r>
              <a:rPr lang="fr-FR" sz="1050" dirty="0" err="1" smtClean="0">
                <a:latin typeface="Short Stack" panose="02010500040000000007" pitchFamily="2" charset="0"/>
              </a:rPr>
              <a:t>rou</a:t>
            </a:r>
            <a:r>
              <a:rPr lang="fr-FR" sz="1050" dirty="0" smtClean="0">
                <a:latin typeface="Short Stack" panose="02010500040000000007" pitchFamily="2" charset="0"/>
              </a:rPr>
              <a:t>___		la </a:t>
            </a:r>
            <a:r>
              <a:rPr lang="fr-FR" sz="1050" dirty="0" err="1" smtClean="0">
                <a:latin typeface="Short Stack" panose="02010500040000000007" pitchFamily="2" charset="0"/>
              </a:rPr>
              <a:t>plui</a:t>
            </a:r>
            <a:r>
              <a:rPr lang="fr-FR" sz="1050" dirty="0" smtClean="0">
                <a:latin typeface="Short Stack" panose="02010500040000000007" pitchFamily="2" charset="0"/>
              </a:rPr>
              <a:t>___		la souri___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La </a:t>
            </a:r>
            <a:r>
              <a:rPr lang="fr-FR" sz="1050" dirty="0" err="1" smtClean="0">
                <a:latin typeface="Short Stack" panose="02010500040000000007" pitchFamily="2" charset="0"/>
              </a:rPr>
              <a:t>joi</a:t>
            </a:r>
            <a:r>
              <a:rPr lang="fr-FR" sz="1050" dirty="0" smtClean="0">
                <a:latin typeface="Short Stack" panose="02010500040000000007" pitchFamily="2" charset="0"/>
              </a:rPr>
              <a:t>___		la </a:t>
            </a:r>
            <a:r>
              <a:rPr lang="fr-FR" sz="1050" dirty="0" err="1" smtClean="0">
                <a:latin typeface="Short Stack" panose="02010500040000000007" pitchFamily="2" charset="0"/>
              </a:rPr>
              <a:t>perdri</a:t>
            </a:r>
            <a:r>
              <a:rPr lang="fr-FR" sz="1050" dirty="0" smtClean="0">
                <a:latin typeface="Short Stack" panose="02010500040000000007" pitchFamily="2" charset="0"/>
              </a:rPr>
              <a:t>___		la </a:t>
            </a:r>
            <a:r>
              <a:rPr lang="fr-FR" sz="1050" dirty="0" err="1" smtClean="0">
                <a:latin typeface="Short Stack" panose="02010500040000000007" pitchFamily="2" charset="0"/>
              </a:rPr>
              <a:t>pai</a:t>
            </a:r>
            <a:r>
              <a:rPr lang="fr-FR" sz="1050" dirty="0" smtClean="0">
                <a:latin typeface="Short Stack" panose="02010500040000000007" pitchFamily="2" charset="0"/>
              </a:rPr>
              <a:t>___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La nui___		la </a:t>
            </a:r>
            <a:r>
              <a:rPr lang="fr-FR" sz="1050" dirty="0" err="1" smtClean="0">
                <a:latin typeface="Short Stack" panose="02010500040000000007" pitchFamily="2" charset="0"/>
              </a:rPr>
              <a:t>noi</a:t>
            </a:r>
            <a:r>
              <a:rPr lang="fr-FR" sz="1050" dirty="0" smtClean="0">
                <a:latin typeface="Short Stack" panose="02010500040000000007" pitchFamily="2" charset="0"/>
              </a:rPr>
              <a:t>___		la glu___	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688896" y="5454997"/>
            <a:ext cx="6133658" cy="1465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Le </a:t>
            </a:r>
            <a:r>
              <a:rPr lang="fr-FR" sz="1050" dirty="0" err="1" smtClean="0">
                <a:latin typeface="Short Stack" panose="02010500040000000007" pitchFamily="2" charset="0"/>
              </a:rPr>
              <a:t>parfu</a:t>
            </a:r>
            <a:r>
              <a:rPr lang="fr-FR" sz="1050" dirty="0" smtClean="0">
                <a:latin typeface="Short Stack" panose="02010500040000000007" pitchFamily="2" charset="0"/>
              </a:rPr>
              <a:t>___ </a:t>
            </a:r>
            <a:r>
              <a:rPr lang="fr-FR" sz="105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mot de la même famille : ________________________</a:t>
            </a:r>
          </a:p>
          <a:p>
            <a:pPr>
              <a:lnSpc>
                <a:spcPct val="17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un bon___ </a:t>
            </a:r>
            <a:r>
              <a:rPr lang="fr-FR" sz="1050" dirty="0">
                <a:latin typeface="Short Stack" panose="02010500040000000007" pitchFamily="2" charset="0"/>
                <a:sym typeface="Wingdings" panose="05000000000000000000" pitchFamily="2" charset="2"/>
              </a:rPr>
              <a:t> mot de la même famille : ________________________</a:t>
            </a:r>
          </a:p>
          <a:p>
            <a:pPr>
              <a:lnSpc>
                <a:spcPct val="17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le </a:t>
            </a:r>
            <a:r>
              <a:rPr lang="fr-FR" sz="1050" dirty="0" err="1" smtClean="0">
                <a:latin typeface="Short Stack" panose="02010500040000000007" pitchFamily="2" charset="0"/>
              </a:rPr>
              <a:t>ven</a:t>
            </a:r>
            <a:r>
              <a:rPr lang="fr-FR" sz="1050" dirty="0" smtClean="0">
                <a:latin typeface="Short Stack" panose="02010500040000000007" pitchFamily="2" charset="0"/>
              </a:rPr>
              <a:t>___ </a:t>
            </a:r>
            <a:r>
              <a:rPr lang="fr-FR" sz="1050" dirty="0">
                <a:latin typeface="Short Stack" panose="02010500040000000007" pitchFamily="2" charset="0"/>
                <a:sym typeface="Wingdings" panose="05000000000000000000" pitchFamily="2" charset="2"/>
              </a:rPr>
              <a:t> mot de la même famille : ________________________</a:t>
            </a:r>
          </a:p>
          <a:p>
            <a:pPr>
              <a:lnSpc>
                <a:spcPct val="17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Le </a:t>
            </a:r>
            <a:r>
              <a:rPr lang="fr-FR" sz="1050" dirty="0" err="1" smtClean="0">
                <a:latin typeface="Short Stack" panose="02010500040000000007" pitchFamily="2" charset="0"/>
              </a:rPr>
              <a:t>plom</a:t>
            </a:r>
            <a:r>
              <a:rPr lang="fr-FR" sz="1050" dirty="0" smtClean="0">
                <a:latin typeface="Short Stack" panose="02010500040000000007" pitchFamily="2" charset="0"/>
              </a:rPr>
              <a:t>___ </a:t>
            </a:r>
            <a:r>
              <a:rPr lang="fr-FR" sz="1050" dirty="0">
                <a:latin typeface="Short Stack" panose="02010500040000000007" pitchFamily="2" charset="0"/>
                <a:sym typeface="Wingdings" panose="05000000000000000000" pitchFamily="2" charset="2"/>
              </a:rPr>
              <a:t> mot de la même famille : ________________________</a:t>
            </a:r>
          </a:p>
          <a:p>
            <a:pPr>
              <a:lnSpc>
                <a:spcPct val="17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Le </a:t>
            </a:r>
            <a:r>
              <a:rPr lang="fr-FR" sz="1050" dirty="0" err="1" smtClean="0">
                <a:latin typeface="Short Stack" panose="02010500040000000007" pitchFamily="2" charset="0"/>
              </a:rPr>
              <a:t>galo</a:t>
            </a:r>
            <a:r>
              <a:rPr lang="fr-FR" sz="1050" dirty="0" smtClean="0">
                <a:latin typeface="Short Stack" panose="02010500040000000007" pitchFamily="2" charset="0"/>
              </a:rPr>
              <a:t>___ </a:t>
            </a:r>
            <a:r>
              <a:rPr lang="fr-FR" sz="1050" dirty="0">
                <a:latin typeface="Short Stack" panose="02010500040000000007" pitchFamily="2" charset="0"/>
                <a:sym typeface="Wingdings" panose="05000000000000000000" pitchFamily="2" charset="2"/>
              </a:rPr>
              <a:t> mot de la même famille : </a:t>
            </a:r>
            <a:r>
              <a:rPr lang="fr-FR" sz="105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________________________</a:t>
            </a:r>
            <a:endParaRPr lang="fr-FR" sz="1050" dirty="0">
              <a:latin typeface="Short Stack" panose="02010500040000000007" pitchFamily="2" charset="0"/>
              <a:sym typeface="Wingdings" panose="05000000000000000000" pitchFamily="2" charset="2"/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6690613" y="3685140"/>
            <a:ext cx="535179" cy="37252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6809581" y="3717513"/>
            <a:ext cx="436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latin typeface="Mrs Chocolat" pitchFamily="2" charset="0"/>
              </a:rPr>
              <a:t>/9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6690613" y="5326587"/>
            <a:ext cx="535179" cy="37252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6809581" y="5358960"/>
            <a:ext cx="436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latin typeface="Mrs Chocolat" pitchFamily="2" charset="0"/>
              </a:rPr>
              <a:t>/5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8195" y="151626"/>
            <a:ext cx="3594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de français </a:t>
            </a:r>
            <a:endParaRPr lang="fr-F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graphicFrame>
        <p:nvGraphicFramePr>
          <p:cNvPr id="74" name="Tableau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41393"/>
              </p:ext>
            </p:extLst>
          </p:nvPr>
        </p:nvGraphicFramePr>
        <p:xfrm>
          <a:off x="5438972" y="1283998"/>
          <a:ext cx="357660" cy="713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660"/>
              </a:tblGrid>
              <a:tr h="356658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56658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Rectangle à coins arrondis 74"/>
          <p:cNvSpPr/>
          <p:nvPr/>
        </p:nvSpPr>
        <p:spPr>
          <a:xfrm>
            <a:off x="5436593" y="1284001"/>
            <a:ext cx="357659" cy="714612"/>
          </a:xfrm>
          <a:prstGeom prst="roundRect">
            <a:avLst>
              <a:gd name="adj" fmla="val 12672"/>
            </a:avLst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632868" y="8327258"/>
            <a:ext cx="658684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1704975" algn="l"/>
                <a:tab pos="3228975" algn="l"/>
                <a:tab pos="4848225" algn="l"/>
              </a:tabLst>
            </a:pPr>
            <a:r>
              <a:rPr lang="fr-FR" sz="1050" dirty="0" smtClean="0">
                <a:latin typeface="Short Stack" panose="02010500040000000007" pitchFamily="2" charset="0"/>
              </a:rPr>
              <a:t>la </a:t>
            </a:r>
            <a:r>
              <a:rPr lang="fr-FR" sz="1050" dirty="0" err="1" smtClean="0">
                <a:latin typeface="Short Stack" panose="02010500040000000007" pitchFamily="2" charset="0"/>
              </a:rPr>
              <a:t>plong</a:t>
            </a:r>
            <a:r>
              <a:rPr lang="fr-FR" sz="1050" dirty="0" smtClean="0">
                <a:latin typeface="Short Stack" panose="02010500040000000007" pitchFamily="2" charset="0"/>
              </a:rPr>
              <a:t>____	le </a:t>
            </a:r>
            <a:r>
              <a:rPr lang="fr-FR" sz="1050" dirty="0" err="1" smtClean="0">
                <a:latin typeface="Short Stack" panose="02010500040000000007" pitchFamily="2" charset="0"/>
              </a:rPr>
              <a:t>lyc</a:t>
            </a:r>
            <a:r>
              <a:rPr lang="fr-FR" sz="1050" dirty="0" smtClean="0">
                <a:latin typeface="Short Stack" panose="02010500040000000007" pitchFamily="2" charset="0"/>
              </a:rPr>
              <a:t>____	la </a:t>
            </a:r>
            <a:r>
              <a:rPr lang="fr-FR" sz="1050" dirty="0" err="1" smtClean="0">
                <a:latin typeface="Short Stack" panose="02010500040000000007" pitchFamily="2" charset="0"/>
              </a:rPr>
              <a:t>poup</a:t>
            </a:r>
            <a:r>
              <a:rPr lang="fr-FR" sz="1050" dirty="0" smtClean="0">
                <a:latin typeface="Short Stack" panose="02010500040000000007" pitchFamily="2" charset="0"/>
              </a:rPr>
              <a:t>____	le </a:t>
            </a:r>
            <a:r>
              <a:rPr lang="fr-FR" sz="1050" dirty="0" err="1" smtClean="0">
                <a:latin typeface="Short Stack" panose="02010500040000000007" pitchFamily="2" charset="0"/>
              </a:rPr>
              <a:t>scarab</a:t>
            </a:r>
            <a:r>
              <a:rPr lang="fr-FR" sz="1050" dirty="0" smtClean="0">
                <a:latin typeface="Short Stack" panose="02010500040000000007" pitchFamily="2" charset="0"/>
              </a:rPr>
              <a:t>____</a:t>
            </a:r>
          </a:p>
          <a:p>
            <a:pPr>
              <a:lnSpc>
                <a:spcPct val="150000"/>
              </a:lnSpc>
              <a:tabLst>
                <a:tab pos="1704975" algn="l"/>
                <a:tab pos="3228975" algn="l"/>
                <a:tab pos="4848225" algn="l"/>
              </a:tabLst>
            </a:pPr>
            <a:r>
              <a:rPr lang="fr-FR" sz="1050" dirty="0" smtClean="0">
                <a:latin typeface="Short Stack" panose="02010500040000000007" pitchFamily="2" charset="0"/>
              </a:rPr>
              <a:t>une cl____	le </a:t>
            </a:r>
            <a:r>
              <a:rPr lang="fr-FR" sz="1050" dirty="0" smtClean="0">
                <a:latin typeface="Short Stack" panose="02010500040000000007" pitchFamily="2" charset="0"/>
              </a:rPr>
              <a:t>caf____</a:t>
            </a:r>
            <a:r>
              <a:rPr lang="fr-FR" sz="1050" dirty="0" smtClean="0">
                <a:latin typeface="Short Stack" panose="02010500040000000007" pitchFamily="2" charset="0"/>
              </a:rPr>
              <a:t>	le mus____	la </a:t>
            </a:r>
            <a:r>
              <a:rPr lang="fr-FR" sz="1050" dirty="0" err="1" smtClean="0">
                <a:latin typeface="Short Stack" panose="02010500040000000007" pitchFamily="2" charset="0"/>
              </a:rPr>
              <a:t>chauss</a:t>
            </a:r>
            <a:r>
              <a:rPr lang="fr-FR" sz="1050" dirty="0" smtClean="0">
                <a:latin typeface="Short Stack" panose="02010500040000000007" pitchFamily="2" charset="0"/>
              </a:rPr>
              <a:t>____ 	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sp>
        <p:nvSpPr>
          <p:cNvPr id="77" name="Larme 76"/>
          <p:cNvSpPr/>
          <p:nvPr/>
        </p:nvSpPr>
        <p:spPr>
          <a:xfrm>
            <a:off x="729294" y="8011282"/>
            <a:ext cx="324036" cy="328101"/>
          </a:xfrm>
          <a:prstGeom prst="teardrop">
            <a:avLst/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704668" y="7975277"/>
            <a:ext cx="5847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5   </a:t>
            </a:r>
            <a:r>
              <a:rPr lang="fr-FR" sz="1400" dirty="0" smtClean="0">
                <a:latin typeface="Mrs Chocolat" pitchFamily="2" charset="0"/>
              </a:rPr>
              <a:t>Complète par é ou </a:t>
            </a:r>
            <a:r>
              <a:rPr lang="fr-FR" sz="1400" dirty="0" err="1" smtClean="0">
                <a:latin typeface="Mrs Chocolat" pitchFamily="2" charset="0"/>
              </a:rPr>
              <a:t>ée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79" name="Rectangle à coins arrondis 78"/>
          <p:cNvSpPr/>
          <p:nvPr/>
        </p:nvSpPr>
        <p:spPr>
          <a:xfrm>
            <a:off x="6687399" y="8100435"/>
            <a:ext cx="535179" cy="37252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6806367" y="8132808"/>
            <a:ext cx="436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latin typeface="Mrs Chocolat" pitchFamily="2" charset="0"/>
              </a:rPr>
              <a:t>/8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822475" y="9348023"/>
            <a:ext cx="213335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  <a:sym typeface="Wingdings"/>
              </a:rPr>
              <a:t>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  <a:sym typeface="Wingdings"/>
              </a:rPr>
              <a:t>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  <a:sym typeface="Wingdings"/>
              </a:rPr>
              <a:t>______________________</a:t>
            </a:r>
            <a:endParaRPr lang="fr-FR" sz="1050" dirty="0">
              <a:latin typeface="Short Stack" panose="02010500040000000007" pitchFamily="2" charset="0"/>
              <a:sym typeface="Wingding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891361" y="9359338"/>
            <a:ext cx="213335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  <a:sym typeface="Wingdings"/>
              </a:rPr>
              <a:t>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  <a:sym typeface="Wingdings"/>
              </a:rPr>
              <a:t>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  <a:sym typeface="Wingdings"/>
              </a:rPr>
              <a:t>______________________</a:t>
            </a:r>
            <a:endParaRPr lang="fr-FR" sz="1050" dirty="0">
              <a:latin typeface="Short Stack" panose="02010500040000000007" pitchFamily="2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485" y="126405"/>
            <a:ext cx="7236315" cy="1944216"/>
          </a:xfrm>
          <a:prstGeom prst="roundRect">
            <a:avLst>
              <a:gd name="adj" fmla="val 8338"/>
            </a:avLst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Larme 26"/>
          <p:cNvSpPr/>
          <p:nvPr/>
        </p:nvSpPr>
        <p:spPr>
          <a:xfrm>
            <a:off x="723097" y="2322650"/>
            <a:ext cx="324036" cy="328101"/>
          </a:xfrm>
          <a:prstGeom prst="teardrop">
            <a:avLst/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98472" y="2286645"/>
            <a:ext cx="610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   </a:t>
            </a:r>
            <a:r>
              <a:rPr lang="fr-FR" sz="1400" dirty="0" smtClean="0">
                <a:latin typeface="Mrs Chocolat" pitchFamily="2" charset="0"/>
              </a:rPr>
              <a:t>Ajoute le déterminant féminin </a:t>
            </a:r>
            <a:r>
              <a:rPr lang="fr-FR" sz="1400" dirty="0" smtClean="0">
                <a:latin typeface="Mrs Chocolat" pitchFamily="2" charset="0"/>
              </a:rPr>
              <a:t>(</a:t>
            </a:r>
            <a:r>
              <a:rPr lang="fr-FR" sz="14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F</a:t>
            </a:r>
            <a:r>
              <a:rPr lang="fr-FR" sz="1400" dirty="0" smtClean="0">
                <a:latin typeface="Mrs Chocolat" pitchFamily="2" charset="0"/>
              </a:rPr>
              <a:t>) ou masculin (</a:t>
            </a:r>
            <a:r>
              <a:rPr lang="fr-FR" sz="14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M</a:t>
            </a:r>
            <a:r>
              <a:rPr lang="fr-FR" sz="1400" dirty="0" smtClean="0">
                <a:latin typeface="Mrs Chocolat" pitchFamily="2" charset="0"/>
              </a:rPr>
              <a:t>)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12056" y="2214635"/>
            <a:ext cx="6696744" cy="2724769"/>
          </a:xfrm>
          <a:prstGeom prst="roundRect">
            <a:avLst>
              <a:gd name="adj" fmla="val 244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638943" y="7319146"/>
            <a:ext cx="658684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1704975" algn="l"/>
                <a:tab pos="3228975" algn="l"/>
                <a:tab pos="4848225" algn="l"/>
              </a:tabLst>
            </a:pPr>
            <a:r>
              <a:rPr lang="fr-FR" sz="1050" dirty="0" smtClean="0">
                <a:latin typeface="Short Stack" panose="02010500040000000007" pitchFamily="2" charset="0"/>
              </a:rPr>
              <a:t>La </a:t>
            </a:r>
            <a:r>
              <a:rPr lang="fr-FR" sz="1050" dirty="0" smtClean="0">
                <a:latin typeface="Short Stack" panose="02010500040000000007" pitchFamily="2" charset="0"/>
              </a:rPr>
              <a:t>beau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té</a:t>
            </a:r>
            <a:r>
              <a:rPr lang="fr-FR" sz="1050" dirty="0" smtClean="0">
                <a:latin typeface="Short Stack" panose="02010500040000000007" pitchFamily="2" charset="0"/>
              </a:rPr>
              <a:t>	la </a:t>
            </a:r>
            <a:r>
              <a:rPr lang="fr-FR" sz="1050" dirty="0" smtClean="0">
                <a:latin typeface="Short Stack" panose="02010500040000000007" pitchFamily="2" charset="0"/>
              </a:rPr>
              <a:t>mixi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té</a:t>
            </a:r>
            <a:r>
              <a:rPr lang="fr-FR" sz="1050" dirty="0" smtClean="0">
                <a:latin typeface="Short Stack" panose="02010500040000000007" pitchFamily="2" charset="0"/>
              </a:rPr>
              <a:t>	</a:t>
            </a:r>
            <a:r>
              <a:rPr lang="fr-FR" sz="1050" dirty="0">
                <a:latin typeface="Short Stack" panose="02010500040000000007" pitchFamily="2" charset="0"/>
              </a:rPr>
              <a:t>la </a:t>
            </a:r>
            <a:r>
              <a:rPr lang="fr-FR" sz="1050" dirty="0" smtClean="0">
                <a:latin typeface="Short Stack" panose="02010500040000000007" pitchFamily="2" charset="0"/>
              </a:rPr>
              <a:t>dic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tée</a:t>
            </a:r>
            <a:r>
              <a:rPr lang="fr-FR" sz="1050" dirty="0" smtClean="0">
                <a:latin typeface="Short Stack" panose="02010500040000000007" pitchFamily="2" charset="0"/>
              </a:rPr>
              <a:t>	la </a:t>
            </a:r>
            <a:r>
              <a:rPr lang="fr-FR" sz="1050" dirty="0" smtClean="0">
                <a:latin typeface="Short Stack" panose="02010500040000000007" pitchFamily="2" charset="0"/>
              </a:rPr>
              <a:t>por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tée</a:t>
            </a:r>
            <a:endParaRPr lang="fr-FR" sz="1050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1704975" algn="l"/>
                <a:tab pos="3228975" algn="l"/>
                <a:tab pos="4848225" algn="l"/>
              </a:tabLst>
            </a:pPr>
            <a:r>
              <a:rPr lang="fr-FR" sz="1050" dirty="0">
                <a:latin typeface="Short Stack" panose="02010500040000000007" pitchFamily="2" charset="0"/>
              </a:rPr>
              <a:t>La </a:t>
            </a:r>
            <a:r>
              <a:rPr lang="fr-FR" sz="1050" dirty="0" smtClean="0">
                <a:latin typeface="Short Stack" panose="02010500040000000007" pitchFamily="2" charset="0"/>
              </a:rPr>
              <a:t>scolari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té</a:t>
            </a:r>
            <a:r>
              <a:rPr lang="fr-FR" sz="1050" dirty="0" smtClean="0">
                <a:latin typeface="Short Stack" panose="02010500040000000007" pitchFamily="2" charset="0"/>
              </a:rPr>
              <a:t>	la </a:t>
            </a:r>
            <a:r>
              <a:rPr lang="fr-FR" sz="1050" dirty="0" smtClean="0">
                <a:latin typeface="Short Stack" panose="02010500040000000007" pitchFamily="2" charset="0"/>
              </a:rPr>
              <a:t>chari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té</a:t>
            </a:r>
            <a:r>
              <a:rPr lang="fr-FR" sz="1050" dirty="0" smtClean="0">
                <a:latin typeface="Short Stack" panose="02010500040000000007" pitchFamily="2" charset="0"/>
              </a:rPr>
              <a:t>	la </a:t>
            </a:r>
            <a:r>
              <a:rPr lang="fr-FR" sz="1050" dirty="0" smtClean="0">
                <a:latin typeface="Short Stack" panose="02010500040000000007" pitchFamily="2" charset="0"/>
              </a:rPr>
              <a:t>pâ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tée</a:t>
            </a:r>
            <a:r>
              <a:rPr lang="fr-FR" sz="1050" dirty="0" smtClean="0">
                <a:latin typeface="Short Stack" panose="02010500040000000007" pitchFamily="2" charset="0"/>
              </a:rPr>
              <a:t>	la </a:t>
            </a:r>
            <a:r>
              <a:rPr lang="fr-FR" sz="1050" dirty="0" smtClean="0">
                <a:latin typeface="Short Stack" panose="02010500040000000007" pitchFamily="2" charset="0"/>
              </a:rPr>
              <a:t>mortali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té</a:t>
            </a:r>
            <a:r>
              <a:rPr lang="fr-FR" sz="1050" dirty="0" smtClean="0">
                <a:latin typeface="Short Stack" panose="02010500040000000007" pitchFamily="2" charset="0"/>
              </a:rPr>
              <a:t>	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sp>
        <p:nvSpPr>
          <p:cNvPr id="35" name="Larme 34"/>
          <p:cNvSpPr/>
          <p:nvPr/>
        </p:nvSpPr>
        <p:spPr>
          <a:xfrm>
            <a:off x="735369" y="7003170"/>
            <a:ext cx="324036" cy="328101"/>
          </a:xfrm>
          <a:prstGeom prst="teardrop">
            <a:avLst/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710743" y="6967165"/>
            <a:ext cx="5847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4   </a:t>
            </a:r>
            <a:r>
              <a:rPr lang="fr-FR" sz="1400" dirty="0">
                <a:latin typeface="Mrs Chocolat" pitchFamily="2" charset="0"/>
              </a:rPr>
              <a:t>C</a:t>
            </a:r>
            <a:r>
              <a:rPr lang="fr-FR" sz="1400" dirty="0" smtClean="0">
                <a:latin typeface="Mrs Chocolat" pitchFamily="2" charset="0"/>
              </a:rPr>
              <a:t>omplète par té ou </a:t>
            </a:r>
            <a:r>
              <a:rPr lang="fr-FR" sz="1400" dirty="0" err="1" smtClean="0">
                <a:latin typeface="Mrs Chocolat" pitchFamily="2" charset="0"/>
              </a:rPr>
              <a:t>tée</a:t>
            </a:r>
            <a:r>
              <a:rPr lang="fr-FR" sz="1400" dirty="0" smtClean="0">
                <a:latin typeface="Mrs Chocolat" pitchFamily="2" charset="0"/>
              </a:rPr>
              <a:t>… (</a:t>
            </a:r>
            <a:r>
              <a:rPr lang="fr-FR" sz="1200" dirty="0" smtClean="0">
                <a:latin typeface="Mrs Chocolat" pitchFamily="2" charset="0"/>
              </a:rPr>
              <a:t>aide : est-ce un nom concret ou abstrait ?)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112947" y="329416"/>
            <a:ext cx="840810" cy="460871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ZoneTexte 16"/>
          <p:cNvSpPr txBox="1">
            <a:spLocks noChangeArrowheads="1"/>
          </p:cNvSpPr>
          <p:nvPr/>
        </p:nvSpPr>
        <p:spPr bwMode="auto">
          <a:xfrm>
            <a:off x="6112947" y="364363"/>
            <a:ext cx="837948" cy="39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alt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196232" y="803856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Short Stack" panose="02010500040000000007" pitchFamily="2" charset="0"/>
              </a:rPr>
              <a:t>Orthographe n°3 :    O6, O7</a:t>
            </a:r>
            <a:endParaRPr lang="fr-FR" sz="1400" dirty="0">
              <a:latin typeface="Short Stack" panose="02010500040000000007" pitchFamily="2" charset="0"/>
            </a:endParaRPr>
          </a:p>
        </p:txBody>
      </p:sp>
      <p:sp>
        <p:nvSpPr>
          <p:cNvPr id="108" name="Rectangle à coins arrondis 107"/>
          <p:cNvSpPr/>
          <p:nvPr/>
        </p:nvSpPr>
        <p:spPr>
          <a:xfrm>
            <a:off x="78061" y="2214635"/>
            <a:ext cx="442038" cy="2724769"/>
          </a:xfrm>
          <a:prstGeom prst="roundRect">
            <a:avLst>
              <a:gd name="adj" fmla="val 23422"/>
            </a:avLst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5992" y="2214635"/>
            <a:ext cx="578620" cy="272476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Noms féminins avec un –e muet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72485" y="5131616"/>
            <a:ext cx="442038" cy="5357568"/>
          </a:xfrm>
          <a:prstGeom prst="roundRect">
            <a:avLst>
              <a:gd name="adj" fmla="val 23422"/>
            </a:avLst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72485" y="5131616"/>
            <a:ext cx="430887" cy="540448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Ecrire la fin des mots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87170" y="2574677"/>
            <a:ext cx="658684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M   </a:t>
            </a:r>
            <a:r>
              <a:rPr lang="fr-FR" sz="1050" dirty="0" smtClean="0">
                <a:latin typeface="Short Stack" panose="02010500040000000007" pitchFamily="2" charset="0"/>
              </a:rPr>
              <a:t>mari</a:t>
            </a:r>
            <a:r>
              <a:rPr lang="fr-FR" sz="1050" dirty="0">
                <a:latin typeface="Short Stack" panose="02010500040000000007" pitchFamily="2" charset="0"/>
              </a:rPr>
              <a:t>	 </a:t>
            </a: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M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</a:t>
            </a:r>
            <a:r>
              <a:rPr lang="fr-FR" sz="1050" dirty="0" smtClean="0">
                <a:latin typeface="Short Stack" panose="02010500040000000007" pitchFamily="2" charset="0"/>
              </a:rPr>
              <a:t>tissu</a:t>
            </a:r>
            <a:r>
              <a:rPr lang="fr-FR" sz="1050" dirty="0" smtClean="0">
                <a:latin typeface="Short Stack" panose="02010500040000000007" pitchFamily="2" charset="0"/>
              </a:rPr>
              <a:t>	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F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 </a:t>
            </a:r>
            <a:r>
              <a:rPr lang="fr-FR" sz="1050" dirty="0" smtClean="0">
                <a:latin typeface="Short Stack" panose="02010500040000000007" pitchFamily="2" charset="0"/>
              </a:rPr>
              <a:t>crêperie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F   </a:t>
            </a:r>
            <a:r>
              <a:rPr lang="fr-FR" sz="1050" dirty="0" smtClean="0">
                <a:latin typeface="Short Stack" panose="02010500040000000007" pitchFamily="2" charset="0"/>
              </a:rPr>
              <a:t>statue</a:t>
            </a:r>
            <a:r>
              <a:rPr lang="fr-FR" sz="1050" dirty="0" smtClean="0">
                <a:latin typeface="Short Stack" panose="02010500040000000007" pitchFamily="2" charset="0"/>
              </a:rPr>
              <a:t>	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F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</a:t>
            </a:r>
            <a:r>
              <a:rPr lang="fr-FR" sz="1050" dirty="0" smtClean="0">
                <a:latin typeface="Short Stack" panose="02010500040000000007" pitchFamily="2" charset="0"/>
              </a:rPr>
              <a:t>vue</a:t>
            </a: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dirty="0" smtClean="0">
                <a:latin typeface="Short Stack" panose="02010500040000000007" pitchFamily="2" charset="0"/>
              </a:rPr>
              <a:t> </a:t>
            </a: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F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 </a:t>
            </a:r>
            <a:r>
              <a:rPr lang="fr-FR" sz="1050" dirty="0" smtClean="0">
                <a:latin typeface="Short Stack" panose="02010500040000000007" pitchFamily="2" charset="0"/>
              </a:rPr>
              <a:t>pagaie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M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 </a:t>
            </a:r>
            <a:r>
              <a:rPr lang="fr-FR" sz="1050" dirty="0" smtClean="0">
                <a:latin typeface="Short Stack" panose="02010500040000000007" pitchFamily="2" charset="0"/>
              </a:rPr>
              <a:t>emploi</a:t>
            </a:r>
            <a:r>
              <a:rPr lang="fr-FR" sz="1050" dirty="0" smtClean="0">
                <a:latin typeface="Short Stack" panose="02010500040000000007" pitchFamily="2" charset="0"/>
              </a:rPr>
              <a:t>	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M </a:t>
            </a:r>
            <a:r>
              <a:rPr lang="fr-FR" sz="1050" dirty="0" smtClean="0">
                <a:latin typeface="Short Stack" panose="02010500040000000007" pitchFamily="2" charset="0"/>
              </a:rPr>
              <a:t>délai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M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 </a:t>
            </a:r>
            <a:r>
              <a:rPr lang="fr-FR" sz="1050" dirty="0" smtClean="0">
                <a:latin typeface="Short Stack" panose="02010500040000000007" pitchFamily="2" charset="0"/>
              </a:rPr>
              <a:t>écrou</a:t>
            </a:r>
            <a:r>
              <a:rPr lang="fr-FR" sz="1050" dirty="0" smtClean="0">
                <a:latin typeface="Short Stack" panose="02010500040000000007" pitchFamily="2" charset="0"/>
              </a:rPr>
              <a:t>	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F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 </a:t>
            </a:r>
            <a:r>
              <a:rPr lang="fr-FR" sz="1050" dirty="0" smtClean="0">
                <a:latin typeface="Short Stack" panose="02010500040000000007" pitchFamily="2" charset="0"/>
              </a:rPr>
              <a:t>joue</a:t>
            </a:r>
            <a:endParaRPr lang="fr-FR" sz="1050" dirty="0" smtClean="0">
              <a:latin typeface="Short Stack" panose="02010500040000000007" pitchFamily="2" charset="0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600700" y="5131616"/>
            <a:ext cx="6696744" cy="5357568"/>
          </a:xfrm>
          <a:prstGeom prst="roundRect">
            <a:avLst>
              <a:gd name="adj" fmla="val 2436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Larme 42"/>
          <p:cNvSpPr/>
          <p:nvPr/>
        </p:nvSpPr>
        <p:spPr>
          <a:xfrm>
            <a:off x="735369" y="9082695"/>
            <a:ext cx="324036" cy="328101"/>
          </a:xfrm>
          <a:prstGeom prst="teardrop">
            <a:avLst/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710743" y="9046690"/>
            <a:ext cx="4293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6   </a:t>
            </a:r>
            <a:r>
              <a:rPr lang="fr-FR" sz="1400" dirty="0" smtClean="0">
                <a:latin typeface="Mrs Chocolat" pitchFamily="2" charset="0"/>
              </a:rPr>
              <a:t>Dictée de mots en i</a:t>
            </a:r>
            <a:endParaRPr lang="fr-FR" sz="1800" dirty="0">
              <a:latin typeface="Mrs Chocolat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4979" y="9348024"/>
            <a:ext cx="213335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paradis</a:t>
            </a:r>
            <a:endParaRPr lang="fr-FR" sz="1050" dirty="0" smtClean="0">
              <a:solidFill>
                <a:srgbClr val="FF0000"/>
              </a:solidFill>
              <a:latin typeface="Short Stack" panose="02010500040000000007" pitchFamily="2" charset="0"/>
              <a:sym typeface="Wingdings"/>
            </a:endParaRPr>
          </a:p>
          <a:p>
            <a:pPr>
              <a:lnSpc>
                <a:spcPct val="200000"/>
              </a:lnSpc>
            </a:pP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fourmi</a:t>
            </a:r>
            <a:endParaRPr lang="fr-FR" sz="1050" dirty="0" smtClean="0">
              <a:solidFill>
                <a:srgbClr val="FF0000"/>
              </a:solidFill>
              <a:latin typeface="Short Stack" panose="02010500040000000007" pitchFamily="2" charset="0"/>
              <a:sym typeface="Wingdings"/>
            </a:endParaRPr>
          </a:p>
          <a:p>
            <a:pPr>
              <a:lnSpc>
                <a:spcPct val="200000"/>
              </a:lnSpc>
            </a:pP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fusil</a:t>
            </a:r>
            <a:endParaRPr lang="fr-FR" sz="1050" dirty="0">
              <a:solidFill>
                <a:srgbClr val="FF0000"/>
              </a:solidFill>
              <a:latin typeface="Short Stack" panose="02010500040000000007" pitchFamily="2" charset="0"/>
              <a:sym typeface="Wingdings"/>
            </a:endParaRPr>
          </a:p>
        </p:txBody>
      </p:sp>
      <p:sp>
        <p:nvSpPr>
          <p:cNvPr id="54" name="Larme 53"/>
          <p:cNvSpPr/>
          <p:nvPr/>
        </p:nvSpPr>
        <p:spPr>
          <a:xfrm>
            <a:off x="710745" y="3753518"/>
            <a:ext cx="324036" cy="328101"/>
          </a:xfrm>
          <a:prstGeom prst="teardrop">
            <a:avLst/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686119" y="3717513"/>
            <a:ext cx="5686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2   </a:t>
            </a:r>
            <a:r>
              <a:rPr lang="fr-FR" sz="1400" dirty="0" smtClean="0">
                <a:latin typeface="Mrs Chocolat" pitchFamily="2" charset="0"/>
              </a:rPr>
              <a:t>Complète les noms féminins par un e ou une autre lettre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58" name="Larme 57"/>
          <p:cNvSpPr/>
          <p:nvPr/>
        </p:nvSpPr>
        <p:spPr>
          <a:xfrm>
            <a:off x="707450" y="5202970"/>
            <a:ext cx="324036" cy="328101"/>
          </a:xfrm>
          <a:prstGeom prst="teardrop">
            <a:avLst/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682825" y="5166965"/>
            <a:ext cx="5833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3   </a:t>
            </a:r>
            <a:r>
              <a:rPr lang="fr-FR" sz="1400" dirty="0" smtClean="0">
                <a:latin typeface="Mrs Chocolat" pitchFamily="2" charset="0"/>
              </a:rPr>
              <a:t>Trouve un mot de la même famille et écris la fin du mot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668393" y="4014837"/>
            <a:ext cx="6362398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La </a:t>
            </a:r>
            <a:r>
              <a:rPr lang="fr-FR" sz="1050" dirty="0" smtClean="0">
                <a:latin typeface="Short Stack" panose="02010500040000000007" pitchFamily="2" charset="0"/>
              </a:rPr>
              <a:t>rou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e</a:t>
            </a:r>
            <a:r>
              <a:rPr lang="fr-FR" sz="1050" dirty="0" smtClean="0">
                <a:latin typeface="Short Stack" panose="02010500040000000007" pitchFamily="2" charset="0"/>
              </a:rPr>
              <a:t>		la </a:t>
            </a:r>
            <a:r>
              <a:rPr lang="fr-FR" sz="1050" dirty="0" smtClean="0">
                <a:latin typeface="Short Stack" panose="02010500040000000007" pitchFamily="2" charset="0"/>
              </a:rPr>
              <a:t>plui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e</a:t>
            </a:r>
            <a:r>
              <a:rPr lang="fr-FR" sz="1050" dirty="0" smtClean="0">
                <a:latin typeface="Short Stack" panose="02010500040000000007" pitchFamily="2" charset="0"/>
              </a:rPr>
              <a:t>		la </a:t>
            </a:r>
            <a:r>
              <a:rPr lang="fr-FR" sz="1050" dirty="0" smtClean="0">
                <a:latin typeface="Short Stack" panose="02010500040000000007" pitchFamily="2" charset="0"/>
              </a:rPr>
              <a:t>souri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s</a:t>
            </a:r>
            <a:endParaRPr lang="fr-FR" sz="1050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La </a:t>
            </a:r>
            <a:r>
              <a:rPr lang="fr-FR" sz="1050" dirty="0" smtClean="0">
                <a:latin typeface="Short Stack" panose="02010500040000000007" pitchFamily="2" charset="0"/>
              </a:rPr>
              <a:t>joi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e</a:t>
            </a:r>
            <a:r>
              <a:rPr lang="fr-FR" sz="1050" dirty="0" smtClean="0">
                <a:latin typeface="Short Stack" panose="02010500040000000007" pitchFamily="2" charset="0"/>
              </a:rPr>
              <a:t>		la </a:t>
            </a:r>
            <a:r>
              <a:rPr lang="fr-FR" sz="1050" dirty="0" smtClean="0">
                <a:latin typeface="Short Stack" panose="02010500040000000007" pitchFamily="2" charset="0"/>
              </a:rPr>
              <a:t>perdri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x</a:t>
            </a:r>
            <a:r>
              <a:rPr lang="fr-FR" sz="1050" dirty="0" smtClean="0">
                <a:latin typeface="Short Stack" panose="02010500040000000007" pitchFamily="2" charset="0"/>
              </a:rPr>
              <a:t>		la </a:t>
            </a:r>
            <a:r>
              <a:rPr lang="fr-FR" sz="1050" dirty="0" smtClean="0">
                <a:latin typeface="Short Stack" panose="02010500040000000007" pitchFamily="2" charset="0"/>
              </a:rPr>
              <a:t>pai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x</a:t>
            </a:r>
            <a:endParaRPr lang="fr-FR" sz="1050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La </a:t>
            </a:r>
            <a:r>
              <a:rPr lang="fr-FR" sz="1050" dirty="0" smtClean="0">
                <a:latin typeface="Short Stack" panose="02010500040000000007" pitchFamily="2" charset="0"/>
              </a:rPr>
              <a:t>nui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t</a:t>
            </a:r>
            <a:r>
              <a:rPr lang="fr-FR" sz="1050" dirty="0" smtClean="0">
                <a:latin typeface="Short Stack" panose="02010500040000000007" pitchFamily="2" charset="0"/>
              </a:rPr>
              <a:t>		la </a:t>
            </a:r>
            <a:r>
              <a:rPr lang="fr-FR" sz="1050" dirty="0" smtClean="0">
                <a:latin typeface="Short Stack" panose="02010500040000000007" pitchFamily="2" charset="0"/>
              </a:rPr>
              <a:t>noi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x</a:t>
            </a:r>
            <a:r>
              <a:rPr lang="fr-FR" sz="1050" dirty="0" smtClean="0">
                <a:latin typeface="Short Stack" panose="02010500040000000007" pitchFamily="2" charset="0"/>
              </a:rPr>
              <a:t>		la </a:t>
            </a:r>
            <a:r>
              <a:rPr lang="fr-FR" sz="1050" dirty="0" smtClean="0">
                <a:latin typeface="Short Stack" panose="02010500040000000007" pitchFamily="2" charset="0"/>
              </a:rPr>
              <a:t>glu</a:t>
            </a:r>
            <a:r>
              <a:rPr lang="fr-FR" sz="1050" dirty="0" smtClean="0">
                <a:latin typeface="Short Stack" panose="02010500040000000007" pitchFamily="2" charset="0"/>
              </a:rPr>
              <a:t>	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688896" y="5454997"/>
            <a:ext cx="6133658" cy="1465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Le </a:t>
            </a:r>
            <a:r>
              <a:rPr lang="fr-FR" sz="1050" dirty="0" smtClean="0">
                <a:latin typeface="Short Stack" panose="02010500040000000007" pitchFamily="2" charset="0"/>
              </a:rPr>
              <a:t>parfu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m </a:t>
            </a:r>
            <a:r>
              <a:rPr lang="fr-FR" sz="105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</a:t>
            </a:r>
            <a:r>
              <a:rPr lang="fr-FR" sz="105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mot de la même famille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 panose="05000000000000000000" pitchFamily="2" charset="2"/>
              </a:rPr>
              <a:t>parfumer</a:t>
            </a:r>
            <a:endParaRPr lang="fr-FR" sz="1050" dirty="0" smtClean="0">
              <a:solidFill>
                <a:srgbClr val="FF0000"/>
              </a:solidFill>
              <a:latin typeface="Short Stack" panose="02010500040000000007" pitchFamily="2" charset="0"/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un </a:t>
            </a:r>
            <a:r>
              <a:rPr lang="fr-FR" sz="1050" dirty="0" smtClean="0">
                <a:latin typeface="Short Stack" panose="02010500040000000007" pitchFamily="2" charset="0"/>
              </a:rPr>
              <a:t>bon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d </a:t>
            </a:r>
            <a:r>
              <a:rPr lang="fr-FR" sz="105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</a:t>
            </a:r>
            <a:r>
              <a:rPr lang="fr-FR" sz="1050" dirty="0">
                <a:latin typeface="Short Stack" panose="02010500040000000007" pitchFamily="2" charset="0"/>
                <a:sym typeface="Wingdings" panose="05000000000000000000" pitchFamily="2" charset="2"/>
              </a:rPr>
              <a:t>mot de la même famille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 panose="05000000000000000000" pitchFamily="2" charset="2"/>
              </a:rPr>
              <a:t>bondir</a:t>
            </a:r>
            <a:endParaRPr lang="fr-FR" sz="1050" dirty="0">
              <a:solidFill>
                <a:srgbClr val="FF0000"/>
              </a:solidFill>
              <a:latin typeface="Short Stack" panose="02010500040000000007" pitchFamily="2" charset="0"/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le </a:t>
            </a:r>
            <a:r>
              <a:rPr lang="fr-FR" sz="1050" dirty="0" smtClean="0">
                <a:latin typeface="Short Stack" panose="02010500040000000007" pitchFamily="2" charset="0"/>
              </a:rPr>
              <a:t>ven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t </a:t>
            </a:r>
            <a:r>
              <a:rPr lang="fr-FR" sz="105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</a:t>
            </a:r>
            <a:r>
              <a:rPr lang="fr-FR" sz="1050" dirty="0">
                <a:latin typeface="Short Stack" panose="02010500040000000007" pitchFamily="2" charset="0"/>
                <a:sym typeface="Wingdings" panose="05000000000000000000" pitchFamily="2" charset="2"/>
              </a:rPr>
              <a:t>mot de la même famille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 panose="05000000000000000000" pitchFamily="2" charset="2"/>
              </a:rPr>
              <a:t>venter</a:t>
            </a:r>
            <a:endParaRPr lang="fr-FR" sz="1050" dirty="0">
              <a:solidFill>
                <a:srgbClr val="FF0000"/>
              </a:solidFill>
              <a:latin typeface="Short Stack" panose="02010500040000000007" pitchFamily="2" charset="0"/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Le </a:t>
            </a:r>
            <a:r>
              <a:rPr lang="fr-FR" sz="1050" dirty="0" smtClean="0">
                <a:latin typeface="Short Stack" panose="02010500040000000007" pitchFamily="2" charset="0"/>
              </a:rPr>
              <a:t>plom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b </a:t>
            </a:r>
            <a:r>
              <a:rPr lang="fr-FR" sz="105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</a:t>
            </a:r>
            <a:r>
              <a:rPr lang="fr-FR" sz="1050" dirty="0">
                <a:latin typeface="Short Stack" panose="02010500040000000007" pitchFamily="2" charset="0"/>
                <a:sym typeface="Wingdings" panose="05000000000000000000" pitchFamily="2" charset="2"/>
              </a:rPr>
              <a:t>mot de la même famille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 panose="05000000000000000000" pitchFamily="2" charset="2"/>
              </a:rPr>
              <a:t>plombier</a:t>
            </a:r>
            <a:endParaRPr lang="fr-FR" sz="1050" dirty="0">
              <a:solidFill>
                <a:srgbClr val="FF0000"/>
              </a:solidFill>
              <a:latin typeface="Short Stack" panose="02010500040000000007" pitchFamily="2" charset="0"/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Le </a:t>
            </a:r>
            <a:r>
              <a:rPr lang="fr-FR" sz="1050" dirty="0" smtClean="0">
                <a:latin typeface="Short Stack" panose="02010500040000000007" pitchFamily="2" charset="0"/>
              </a:rPr>
              <a:t>galo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p </a:t>
            </a:r>
            <a:r>
              <a:rPr lang="fr-FR" sz="105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</a:t>
            </a:r>
            <a:r>
              <a:rPr lang="fr-FR" sz="1050" dirty="0">
                <a:latin typeface="Short Stack" panose="02010500040000000007" pitchFamily="2" charset="0"/>
                <a:sym typeface="Wingdings" panose="05000000000000000000" pitchFamily="2" charset="2"/>
              </a:rPr>
              <a:t>mot de la même famille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 panose="05000000000000000000" pitchFamily="2" charset="2"/>
              </a:rPr>
              <a:t>galoper</a:t>
            </a:r>
            <a:endParaRPr lang="fr-FR" sz="1050" dirty="0">
              <a:solidFill>
                <a:srgbClr val="FF0000"/>
              </a:solidFill>
              <a:latin typeface="Short Stack" panose="02010500040000000007" pitchFamily="2" charset="0"/>
              <a:sym typeface="Wingdings" panose="05000000000000000000" pitchFamily="2" charset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59405" y="151626"/>
            <a:ext cx="5053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de français 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32868" y="8327258"/>
            <a:ext cx="658684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1704975" algn="l"/>
                <a:tab pos="3228975" algn="l"/>
                <a:tab pos="4848225" algn="l"/>
              </a:tabLst>
            </a:pPr>
            <a:r>
              <a:rPr lang="fr-FR" sz="1050" dirty="0" smtClean="0">
                <a:latin typeface="Short Stack" panose="02010500040000000007" pitchFamily="2" charset="0"/>
              </a:rPr>
              <a:t>la </a:t>
            </a:r>
            <a:r>
              <a:rPr lang="fr-FR" sz="1050" dirty="0" smtClean="0">
                <a:latin typeface="Short Stack" panose="02010500040000000007" pitchFamily="2" charset="0"/>
              </a:rPr>
              <a:t>plong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ée</a:t>
            </a:r>
            <a:r>
              <a:rPr lang="fr-FR" sz="1050" dirty="0" smtClean="0">
                <a:latin typeface="Short Stack" panose="02010500040000000007" pitchFamily="2" charset="0"/>
              </a:rPr>
              <a:t>	le </a:t>
            </a:r>
            <a:r>
              <a:rPr lang="fr-FR" sz="1050" dirty="0" smtClean="0">
                <a:latin typeface="Short Stack" panose="02010500040000000007" pitchFamily="2" charset="0"/>
              </a:rPr>
              <a:t>lyc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ée</a:t>
            </a:r>
            <a:r>
              <a:rPr lang="fr-FR" sz="1050" dirty="0" smtClean="0">
                <a:latin typeface="Short Stack" panose="02010500040000000007" pitchFamily="2" charset="0"/>
              </a:rPr>
              <a:t>	la </a:t>
            </a:r>
            <a:r>
              <a:rPr lang="fr-FR" sz="1050" dirty="0" smtClean="0">
                <a:latin typeface="Short Stack" panose="02010500040000000007" pitchFamily="2" charset="0"/>
              </a:rPr>
              <a:t>poup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ée</a:t>
            </a:r>
            <a:r>
              <a:rPr lang="fr-FR" sz="1050" dirty="0" smtClean="0">
                <a:latin typeface="Short Stack" panose="02010500040000000007" pitchFamily="2" charset="0"/>
              </a:rPr>
              <a:t>	le </a:t>
            </a:r>
            <a:r>
              <a:rPr lang="fr-FR" sz="1050" dirty="0" smtClean="0">
                <a:latin typeface="Short Stack" panose="02010500040000000007" pitchFamily="2" charset="0"/>
              </a:rPr>
              <a:t>scarab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ée</a:t>
            </a:r>
            <a:endParaRPr lang="fr-FR" sz="1050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tabLst>
                <a:tab pos="1704975" algn="l"/>
                <a:tab pos="3228975" algn="l"/>
                <a:tab pos="4848225" algn="l"/>
              </a:tabLst>
            </a:pPr>
            <a:r>
              <a:rPr lang="fr-FR" sz="1050" dirty="0" smtClean="0">
                <a:latin typeface="Short Stack" panose="02010500040000000007" pitchFamily="2" charset="0"/>
              </a:rPr>
              <a:t>une </a:t>
            </a:r>
            <a:r>
              <a:rPr lang="fr-FR" sz="1050" dirty="0" smtClean="0">
                <a:latin typeface="Short Stack" panose="02010500040000000007" pitchFamily="2" charset="0"/>
              </a:rPr>
              <a:t>cl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é</a:t>
            </a:r>
            <a:r>
              <a:rPr lang="fr-FR" sz="1050" dirty="0" smtClean="0">
                <a:latin typeface="Short Stack" panose="02010500040000000007" pitchFamily="2" charset="0"/>
              </a:rPr>
              <a:t>	le </a:t>
            </a:r>
            <a:r>
              <a:rPr lang="fr-FR" sz="1050" dirty="0" smtClean="0">
                <a:latin typeface="Short Stack" panose="02010500040000000007" pitchFamily="2" charset="0"/>
              </a:rPr>
              <a:t>caf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é</a:t>
            </a:r>
            <a:r>
              <a:rPr lang="fr-FR" sz="1050" dirty="0" smtClean="0">
                <a:latin typeface="Short Stack" panose="02010500040000000007" pitchFamily="2" charset="0"/>
              </a:rPr>
              <a:t>	le </a:t>
            </a:r>
            <a:r>
              <a:rPr lang="fr-FR" sz="1050" dirty="0" smtClean="0">
                <a:latin typeface="Short Stack" panose="02010500040000000007" pitchFamily="2" charset="0"/>
              </a:rPr>
              <a:t>mus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ée</a:t>
            </a:r>
            <a:r>
              <a:rPr lang="fr-FR" sz="1050" dirty="0" smtClean="0">
                <a:latin typeface="Short Stack" panose="02010500040000000007" pitchFamily="2" charset="0"/>
              </a:rPr>
              <a:t>	la </a:t>
            </a:r>
            <a:r>
              <a:rPr lang="fr-FR" sz="1050" dirty="0" smtClean="0">
                <a:latin typeface="Short Stack" panose="02010500040000000007" pitchFamily="2" charset="0"/>
              </a:rPr>
              <a:t>chauss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ée</a:t>
            </a:r>
            <a:r>
              <a:rPr lang="fr-FR" sz="1050" dirty="0" smtClean="0">
                <a:latin typeface="Short Stack" panose="02010500040000000007" pitchFamily="2" charset="0"/>
              </a:rPr>
              <a:t>	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sp>
        <p:nvSpPr>
          <p:cNvPr id="77" name="Larme 76"/>
          <p:cNvSpPr/>
          <p:nvPr/>
        </p:nvSpPr>
        <p:spPr>
          <a:xfrm>
            <a:off x="729294" y="8011282"/>
            <a:ext cx="324036" cy="328101"/>
          </a:xfrm>
          <a:prstGeom prst="teardrop">
            <a:avLst/>
          </a:prstGeom>
          <a:solidFill>
            <a:srgbClr val="FFE6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704668" y="7975277"/>
            <a:ext cx="5847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5   </a:t>
            </a:r>
            <a:r>
              <a:rPr lang="fr-FR" sz="1400" dirty="0" smtClean="0">
                <a:latin typeface="Mrs Chocolat" pitchFamily="2" charset="0"/>
              </a:rPr>
              <a:t>Complète par é ou </a:t>
            </a:r>
            <a:r>
              <a:rPr lang="fr-FR" sz="1400" dirty="0" err="1" smtClean="0">
                <a:latin typeface="Mrs Chocolat" pitchFamily="2" charset="0"/>
              </a:rPr>
              <a:t>ée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822475" y="9348023"/>
            <a:ext cx="213335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sosie</a:t>
            </a:r>
            <a:endParaRPr lang="fr-FR" sz="1050" dirty="0" smtClean="0">
              <a:solidFill>
                <a:srgbClr val="FF0000"/>
              </a:solidFill>
              <a:latin typeface="Short Stack" panose="02010500040000000007" pitchFamily="2" charset="0"/>
              <a:sym typeface="Wingdings"/>
            </a:endParaRPr>
          </a:p>
          <a:p>
            <a:pPr>
              <a:lnSpc>
                <a:spcPct val="200000"/>
              </a:lnSpc>
            </a:pP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tapis</a:t>
            </a:r>
            <a:endParaRPr lang="fr-FR" sz="1050" dirty="0" smtClean="0">
              <a:solidFill>
                <a:srgbClr val="FF0000"/>
              </a:solidFill>
              <a:latin typeface="Short Stack" panose="02010500040000000007" pitchFamily="2" charset="0"/>
              <a:sym typeface="Wingdings"/>
            </a:endParaRPr>
          </a:p>
          <a:p>
            <a:pPr>
              <a:lnSpc>
                <a:spcPct val="200000"/>
              </a:lnSpc>
            </a:pP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brebis</a:t>
            </a:r>
            <a:endParaRPr lang="fr-FR" sz="1050" dirty="0">
              <a:solidFill>
                <a:srgbClr val="FF0000"/>
              </a:solidFill>
              <a:latin typeface="Short Stack" panose="02010500040000000007" pitchFamily="2" charset="0"/>
              <a:sym typeface="Wingding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891361" y="9359338"/>
            <a:ext cx="213335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bruit</a:t>
            </a:r>
            <a:endParaRPr lang="fr-FR" sz="1050" dirty="0" smtClean="0">
              <a:solidFill>
                <a:srgbClr val="FF0000"/>
              </a:solidFill>
              <a:latin typeface="Short Stack" panose="02010500040000000007" pitchFamily="2" charset="0"/>
              <a:sym typeface="Wingdings"/>
            </a:endParaRPr>
          </a:p>
          <a:p>
            <a:pPr>
              <a:lnSpc>
                <a:spcPct val="200000"/>
              </a:lnSpc>
            </a:pP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prix</a:t>
            </a:r>
            <a:endParaRPr lang="fr-FR" sz="1050" dirty="0" smtClean="0">
              <a:solidFill>
                <a:srgbClr val="FF0000"/>
              </a:solidFill>
              <a:latin typeface="Short Stack" panose="02010500040000000007" pitchFamily="2" charset="0"/>
              <a:sym typeface="Wingdings"/>
            </a:endParaRPr>
          </a:p>
          <a:p>
            <a:pPr>
              <a:lnSpc>
                <a:spcPct val="200000"/>
              </a:lnSpc>
            </a:pP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nid</a:t>
            </a:r>
            <a:endParaRPr lang="fr-FR" sz="1050" dirty="0">
              <a:solidFill>
                <a:srgbClr val="FF0000"/>
              </a:solidFill>
              <a:latin typeface="Short Stack" panose="02010500040000000007" pitchFamily="2" charset="0"/>
              <a:sym typeface="Wingding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56272" y="1278533"/>
            <a:ext cx="2335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Chewy" panose="02000000000000000000" pitchFamily="2" charset="0"/>
                <a:ea typeface="Chewy" panose="02000000000000000000" pitchFamily="2" charset="0"/>
              </a:rPr>
              <a:t>correction</a:t>
            </a:r>
            <a:endParaRPr lang="fr-FR" dirty="0">
              <a:solidFill>
                <a:srgbClr val="FF0000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391</Words>
  <Application>Microsoft Office PowerPoint</Application>
  <PresentationFormat>Personnalisé</PresentationFormat>
  <Paragraphs>98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5" baseType="lpstr">
      <vt:lpstr>Arial</vt:lpstr>
      <vt:lpstr>Calibri</vt:lpstr>
      <vt:lpstr>Chewy</vt:lpstr>
      <vt:lpstr>Clensey</vt:lpstr>
      <vt:lpstr>Fineliner Script</vt:lpstr>
      <vt:lpstr>Handlee</vt:lpstr>
      <vt:lpstr>Mrs Chocolat</vt:lpstr>
      <vt:lpstr>Patrick Hand</vt:lpstr>
      <vt:lpstr>RawengulkSans</vt:lpstr>
      <vt:lpstr>Rostros y emociones</vt:lpstr>
      <vt:lpstr>Short Stack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77</cp:revision>
  <cp:lastPrinted>2013-09-24T06:14:55Z</cp:lastPrinted>
  <dcterms:created xsi:type="dcterms:W3CDTF">2013-09-23T11:54:35Z</dcterms:created>
  <dcterms:modified xsi:type="dcterms:W3CDTF">2015-03-23T09:18:27Z</dcterms:modified>
</cp:coreProperties>
</file>