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sldIdLst>
    <p:sldId id="257" r:id="rId3"/>
    <p:sldId id="259" r:id="rId4"/>
    <p:sldId id="261" r:id="rId5"/>
    <p:sldId id="263" r:id="rId6"/>
    <p:sldId id="265" r:id="rId7"/>
    <p:sldId id="267" r:id="rId8"/>
    <p:sldId id="269" r:id="rId9"/>
    <p:sldId id="271" r:id="rId10"/>
    <p:sldId id="297" r:id="rId11"/>
    <p:sldId id="278" r:id="rId12"/>
    <p:sldId id="280" r:id="rId13"/>
    <p:sldId id="291" r:id="rId14"/>
    <p:sldId id="279" r:id="rId15"/>
    <p:sldId id="281" r:id="rId16"/>
    <p:sldId id="282" r:id="rId17"/>
    <p:sldId id="283" r:id="rId18"/>
    <p:sldId id="292" r:id="rId19"/>
    <p:sldId id="293" r:id="rId20"/>
    <p:sldId id="295" r:id="rId21"/>
    <p:sldId id="296" r:id="rId22"/>
    <p:sldId id="288" r:id="rId23"/>
    <p:sldId id="289" r:id="rId24"/>
    <p:sldId id="290" r:id="rId25"/>
    <p:sldId id="298" r:id="rId26"/>
    <p:sldId id="287" r:id="rId27"/>
    <p:sldId id="284" r:id="rId28"/>
    <p:sldId id="285" r:id="rId29"/>
    <p:sldId id="286" r:id="rId30"/>
    <p:sldId id="299" r:id="rId3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B2C973-291A-4A30-B025-6359CEBDBC21}" v="6" dt="2021-06-24T12:39:49.33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phie guidi" userId="2aa826f76272254a" providerId="LiveId" clId="{35B2C973-291A-4A30-B025-6359CEBDBC21}"/>
    <pc:docChg chg="undo custSel addSld delSld modSld">
      <pc:chgData name="sophie guidi" userId="2aa826f76272254a" providerId="LiveId" clId="{35B2C973-291A-4A30-B025-6359CEBDBC21}" dt="2021-06-24T12:43:18.080" v="229" actId="1076"/>
      <pc:docMkLst>
        <pc:docMk/>
      </pc:docMkLst>
      <pc:sldChg chg="modSp mod">
        <pc:chgData name="sophie guidi" userId="2aa826f76272254a" providerId="LiveId" clId="{35B2C973-291A-4A30-B025-6359CEBDBC21}" dt="2021-06-24T07:51:29.759" v="7" actId="27636"/>
        <pc:sldMkLst>
          <pc:docMk/>
          <pc:sldMk cId="2189747060" sldId="257"/>
        </pc:sldMkLst>
        <pc:spChg chg="mod">
          <ac:chgData name="sophie guidi" userId="2aa826f76272254a" providerId="LiveId" clId="{35B2C973-291A-4A30-B025-6359CEBDBC21}" dt="2021-06-24T07:51:29.759" v="7" actId="27636"/>
          <ac:spMkLst>
            <pc:docMk/>
            <pc:sldMk cId="2189747060" sldId="257"/>
            <ac:spMk id="4" creationId="{35FDE7C4-E7BD-4CF1-B307-9423F92DC8C3}"/>
          </ac:spMkLst>
        </pc:spChg>
      </pc:sldChg>
      <pc:sldChg chg="modSp mod">
        <pc:chgData name="sophie guidi" userId="2aa826f76272254a" providerId="LiveId" clId="{35B2C973-291A-4A30-B025-6359CEBDBC21}" dt="2021-06-24T07:52:39.553" v="84" actId="115"/>
        <pc:sldMkLst>
          <pc:docMk/>
          <pc:sldMk cId="2072766542" sldId="261"/>
        </pc:sldMkLst>
        <pc:spChg chg="mod">
          <ac:chgData name="sophie guidi" userId="2aa826f76272254a" providerId="LiveId" clId="{35B2C973-291A-4A30-B025-6359CEBDBC21}" dt="2021-06-24T07:52:39.553" v="84" actId="115"/>
          <ac:spMkLst>
            <pc:docMk/>
            <pc:sldMk cId="2072766542" sldId="261"/>
            <ac:spMk id="5" creationId="{D8E9E6BC-29AD-4F37-B5C4-02F4FB73BF0C}"/>
          </ac:spMkLst>
        </pc:spChg>
        <pc:picChg chg="mod">
          <ac:chgData name="sophie guidi" userId="2aa826f76272254a" providerId="LiveId" clId="{35B2C973-291A-4A30-B025-6359CEBDBC21}" dt="2021-06-24T07:51:51.139" v="19" actId="1076"/>
          <ac:picMkLst>
            <pc:docMk/>
            <pc:sldMk cId="2072766542" sldId="261"/>
            <ac:picMk id="6" creationId="{F3057C51-63FA-411B-8188-4B81F82392D3}"/>
          </ac:picMkLst>
        </pc:picChg>
      </pc:sldChg>
      <pc:sldChg chg="modSp mod">
        <pc:chgData name="sophie guidi" userId="2aa826f76272254a" providerId="LiveId" clId="{35B2C973-291A-4A30-B025-6359CEBDBC21}" dt="2021-06-24T07:54:00.481" v="108" actId="14100"/>
        <pc:sldMkLst>
          <pc:docMk/>
          <pc:sldMk cId="2492196418" sldId="263"/>
        </pc:sldMkLst>
        <pc:spChg chg="mod">
          <ac:chgData name="sophie guidi" userId="2aa826f76272254a" providerId="LiveId" clId="{35B2C973-291A-4A30-B025-6359CEBDBC21}" dt="2021-06-24T07:53:52.891" v="106" actId="14100"/>
          <ac:spMkLst>
            <pc:docMk/>
            <pc:sldMk cId="2492196418" sldId="263"/>
            <ac:spMk id="11" creationId="{BB8AB70B-F6CE-4452-8D3C-228F791E7055}"/>
          </ac:spMkLst>
        </pc:spChg>
        <pc:spChg chg="mod">
          <ac:chgData name="sophie guidi" userId="2aa826f76272254a" providerId="LiveId" clId="{35B2C973-291A-4A30-B025-6359CEBDBC21}" dt="2021-06-24T07:53:33.949" v="103" actId="14100"/>
          <ac:spMkLst>
            <pc:docMk/>
            <pc:sldMk cId="2492196418" sldId="263"/>
            <ac:spMk id="12" creationId="{47333DA9-A0F3-43A6-A664-2DE9984737AF}"/>
          </ac:spMkLst>
        </pc:spChg>
        <pc:spChg chg="mod">
          <ac:chgData name="sophie guidi" userId="2aa826f76272254a" providerId="LiveId" clId="{35B2C973-291A-4A30-B025-6359CEBDBC21}" dt="2021-06-24T07:54:00.481" v="108" actId="14100"/>
          <ac:spMkLst>
            <pc:docMk/>
            <pc:sldMk cId="2492196418" sldId="263"/>
            <ac:spMk id="13" creationId="{1FD26939-E858-4E65-9D8B-FB5DBEF0EF22}"/>
          </ac:spMkLst>
        </pc:spChg>
        <pc:graphicFrameChg chg="modGraphic">
          <ac:chgData name="sophie guidi" userId="2aa826f76272254a" providerId="LiveId" clId="{35B2C973-291A-4A30-B025-6359CEBDBC21}" dt="2021-06-24T07:53:08.682" v="100" actId="20577"/>
          <ac:graphicFrameMkLst>
            <pc:docMk/>
            <pc:sldMk cId="2492196418" sldId="263"/>
            <ac:graphicFrameMk id="9" creationId="{0CEDF0B4-D1C5-4444-BA27-71E77A0C052A}"/>
          </ac:graphicFrameMkLst>
        </pc:graphicFrameChg>
      </pc:sldChg>
      <pc:sldChg chg="modSp mod">
        <pc:chgData name="sophie guidi" userId="2aa826f76272254a" providerId="LiveId" clId="{35B2C973-291A-4A30-B025-6359CEBDBC21}" dt="2021-06-24T07:54:59.857" v="114" actId="1076"/>
        <pc:sldMkLst>
          <pc:docMk/>
          <pc:sldMk cId="1193910575" sldId="265"/>
        </pc:sldMkLst>
        <pc:picChg chg="mod">
          <ac:chgData name="sophie guidi" userId="2aa826f76272254a" providerId="LiveId" clId="{35B2C973-291A-4A30-B025-6359CEBDBC21}" dt="2021-06-24T07:54:58.066" v="113" actId="1076"/>
          <ac:picMkLst>
            <pc:docMk/>
            <pc:sldMk cId="1193910575" sldId="265"/>
            <ac:picMk id="5" creationId="{400006C1-FE6A-4E30-8245-CF3AC4E77560}"/>
          </ac:picMkLst>
        </pc:picChg>
        <pc:picChg chg="mod">
          <ac:chgData name="sophie guidi" userId="2aa826f76272254a" providerId="LiveId" clId="{35B2C973-291A-4A30-B025-6359CEBDBC21}" dt="2021-06-24T07:54:59.857" v="114" actId="1076"/>
          <ac:picMkLst>
            <pc:docMk/>
            <pc:sldMk cId="1193910575" sldId="265"/>
            <ac:picMk id="6" creationId="{692D57B0-F616-4690-8608-13CB35B7AB24}"/>
          </ac:picMkLst>
        </pc:picChg>
      </pc:sldChg>
      <pc:sldChg chg="modSp mod">
        <pc:chgData name="sophie guidi" userId="2aa826f76272254a" providerId="LiveId" clId="{35B2C973-291A-4A30-B025-6359CEBDBC21}" dt="2021-06-24T07:58:11.080" v="133" actId="1076"/>
        <pc:sldMkLst>
          <pc:docMk/>
          <pc:sldMk cId="2777284287" sldId="267"/>
        </pc:sldMkLst>
        <pc:spChg chg="mod">
          <ac:chgData name="sophie guidi" userId="2aa826f76272254a" providerId="LiveId" clId="{35B2C973-291A-4A30-B025-6359CEBDBC21}" dt="2021-06-24T07:58:00.785" v="131" actId="20577"/>
          <ac:spMkLst>
            <pc:docMk/>
            <pc:sldMk cId="2777284287" sldId="267"/>
            <ac:spMk id="10" creationId="{029B35EF-9F21-4E97-A05D-CF07BCE7A86B}"/>
          </ac:spMkLst>
        </pc:spChg>
        <pc:spChg chg="mod">
          <ac:chgData name="sophie guidi" userId="2aa826f76272254a" providerId="LiveId" clId="{35B2C973-291A-4A30-B025-6359CEBDBC21}" dt="2021-06-24T07:55:39.397" v="116" actId="14100"/>
          <ac:spMkLst>
            <pc:docMk/>
            <pc:sldMk cId="2777284287" sldId="267"/>
            <ac:spMk id="14" creationId="{F0F4600C-1939-47EF-97DA-045B6EFF6B94}"/>
          </ac:spMkLst>
        </pc:spChg>
        <pc:spChg chg="mod">
          <ac:chgData name="sophie guidi" userId="2aa826f76272254a" providerId="LiveId" clId="{35B2C973-291A-4A30-B025-6359CEBDBC21}" dt="2021-06-24T07:58:08.144" v="132" actId="1076"/>
          <ac:spMkLst>
            <pc:docMk/>
            <pc:sldMk cId="2777284287" sldId="267"/>
            <ac:spMk id="16" creationId="{91660497-BAA1-4C76-9F78-D644519F8549}"/>
          </ac:spMkLst>
        </pc:spChg>
        <pc:spChg chg="mod">
          <ac:chgData name="sophie guidi" userId="2aa826f76272254a" providerId="LiveId" clId="{35B2C973-291A-4A30-B025-6359CEBDBC21}" dt="2021-06-24T07:56:09.345" v="121" actId="1076"/>
          <ac:spMkLst>
            <pc:docMk/>
            <pc:sldMk cId="2777284287" sldId="267"/>
            <ac:spMk id="17" creationId="{C599F4D0-2AF0-4FE2-9B51-FFD01B96478B}"/>
          </ac:spMkLst>
        </pc:spChg>
        <pc:spChg chg="mod">
          <ac:chgData name="sophie guidi" userId="2aa826f76272254a" providerId="LiveId" clId="{35B2C973-291A-4A30-B025-6359CEBDBC21}" dt="2021-06-24T07:56:25.790" v="126" actId="1076"/>
          <ac:spMkLst>
            <pc:docMk/>
            <pc:sldMk cId="2777284287" sldId="267"/>
            <ac:spMk id="20" creationId="{60B24D0E-1905-4D6A-80B8-7D159034B718}"/>
          </ac:spMkLst>
        </pc:spChg>
        <pc:picChg chg="mod">
          <ac:chgData name="sophie guidi" userId="2aa826f76272254a" providerId="LiveId" clId="{35B2C973-291A-4A30-B025-6359CEBDBC21}" dt="2021-06-24T07:55:41.708" v="117" actId="1076"/>
          <ac:picMkLst>
            <pc:docMk/>
            <pc:sldMk cId="2777284287" sldId="267"/>
            <ac:picMk id="9" creationId="{5E6F4126-D932-4660-9347-66F4B6D159F9}"/>
          </ac:picMkLst>
        </pc:picChg>
        <pc:cxnChg chg="mod">
          <ac:chgData name="sophie guidi" userId="2aa826f76272254a" providerId="LiveId" clId="{35B2C973-291A-4A30-B025-6359CEBDBC21}" dt="2021-06-24T07:58:11.080" v="133" actId="1076"/>
          <ac:cxnSpMkLst>
            <pc:docMk/>
            <pc:sldMk cId="2777284287" sldId="267"/>
            <ac:cxnSpMk id="18" creationId="{AA10F619-E7A8-4517-A86E-D0D8F9C2219E}"/>
          </ac:cxnSpMkLst>
        </pc:cxnChg>
        <pc:cxnChg chg="mod">
          <ac:chgData name="sophie guidi" userId="2aa826f76272254a" providerId="LiveId" clId="{35B2C973-291A-4A30-B025-6359CEBDBC21}" dt="2021-06-24T07:55:58.714" v="118" actId="1076"/>
          <ac:cxnSpMkLst>
            <pc:docMk/>
            <pc:sldMk cId="2777284287" sldId="267"/>
            <ac:cxnSpMk id="19" creationId="{3CB04172-1349-4E27-BA83-9A414BB97A7A}"/>
          </ac:cxnSpMkLst>
        </pc:cxnChg>
        <pc:cxnChg chg="mod">
          <ac:chgData name="sophie guidi" userId="2aa826f76272254a" providerId="LiveId" clId="{35B2C973-291A-4A30-B025-6359CEBDBC21}" dt="2021-06-24T07:56:31.141" v="127" actId="1076"/>
          <ac:cxnSpMkLst>
            <pc:docMk/>
            <pc:sldMk cId="2777284287" sldId="267"/>
            <ac:cxnSpMk id="21" creationId="{EB7F593C-98EB-4A6F-AB60-F51A85B4CB76}"/>
          </ac:cxnSpMkLst>
        </pc:cxnChg>
      </pc:sldChg>
      <pc:sldChg chg="modSp mod">
        <pc:chgData name="sophie guidi" userId="2aa826f76272254a" providerId="LiveId" clId="{35B2C973-291A-4A30-B025-6359CEBDBC21}" dt="2021-06-24T08:00:14.250" v="152" actId="400"/>
        <pc:sldMkLst>
          <pc:docMk/>
          <pc:sldMk cId="2747576026" sldId="271"/>
        </pc:sldMkLst>
        <pc:spChg chg="mod">
          <ac:chgData name="sophie guidi" userId="2aa826f76272254a" providerId="LiveId" clId="{35B2C973-291A-4A30-B025-6359CEBDBC21}" dt="2021-06-24T08:00:14.250" v="152" actId="400"/>
          <ac:spMkLst>
            <pc:docMk/>
            <pc:sldMk cId="2747576026" sldId="271"/>
            <ac:spMk id="17" creationId="{B592FBC5-555A-44C1-A309-3F1E2819C26E}"/>
          </ac:spMkLst>
        </pc:spChg>
      </pc:sldChg>
      <pc:sldChg chg="modSp mod">
        <pc:chgData name="sophie guidi" userId="2aa826f76272254a" providerId="LiveId" clId="{35B2C973-291A-4A30-B025-6359CEBDBC21}" dt="2021-06-24T12:40:24.769" v="190" actId="20577"/>
        <pc:sldMkLst>
          <pc:docMk/>
          <pc:sldMk cId="2420672315" sldId="278"/>
        </pc:sldMkLst>
        <pc:spChg chg="mod">
          <ac:chgData name="sophie guidi" userId="2aa826f76272254a" providerId="LiveId" clId="{35B2C973-291A-4A30-B025-6359CEBDBC21}" dt="2021-06-24T12:40:24.769" v="190" actId="20577"/>
          <ac:spMkLst>
            <pc:docMk/>
            <pc:sldMk cId="2420672315" sldId="278"/>
            <ac:spMk id="3" creationId="{9B08239D-088C-4AC4-887F-B6C8FAA49437}"/>
          </ac:spMkLst>
        </pc:spChg>
      </pc:sldChg>
      <pc:sldChg chg="modSp mod">
        <pc:chgData name="sophie guidi" userId="2aa826f76272254a" providerId="LiveId" clId="{35B2C973-291A-4A30-B025-6359CEBDBC21}" dt="2021-06-24T12:41:46.393" v="222" actId="20577"/>
        <pc:sldMkLst>
          <pc:docMk/>
          <pc:sldMk cId="465166207" sldId="279"/>
        </pc:sldMkLst>
        <pc:spChg chg="mod">
          <ac:chgData name="sophie guidi" userId="2aa826f76272254a" providerId="LiveId" clId="{35B2C973-291A-4A30-B025-6359CEBDBC21}" dt="2021-06-24T12:40:40.917" v="196" actId="20577"/>
          <ac:spMkLst>
            <pc:docMk/>
            <pc:sldMk cId="465166207" sldId="279"/>
            <ac:spMk id="3" creationId="{30A40535-A8C6-44F0-AF74-D6F30E6A09FD}"/>
          </ac:spMkLst>
        </pc:spChg>
        <pc:spChg chg="mod">
          <ac:chgData name="sophie guidi" userId="2aa826f76272254a" providerId="LiveId" clId="{35B2C973-291A-4A30-B025-6359CEBDBC21}" dt="2021-06-24T12:41:46.393" v="222" actId="20577"/>
          <ac:spMkLst>
            <pc:docMk/>
            <pc:sldMk cId="465166207" sldId="279"/>
            <ac:spMk id="6" creationId="{38BA1777-CB8F-4CA7-86B2-CC1376A1299F}"/>
          </ac:spMkLst>
        </pc:spChg>
        <pc:picChg chg="mod">
          <ac:chgData name="sophie guidi" userId="2aa826f76272254a" providerId="LiveId" clId="{35B2C973-291A-4A30-B025-6359CEBDBC21}" dt="2021-06-24T12:41:31.598" v="206" actId="1076"/>
          <ac:picMkLst>
            <pc:docMk/>
            <pc:sldMk cId="465166207" sldId="279"/>
            <ac:picMk id="5" creationId="{0467071B-8DE7-4A78-B8E6-4BE381A648D3}"/>
          </ac:picMkLst>
        </pc:picChg>
      </pc:sldChg>
      <pc:sldChg chg="modSp mod">
        <pc:chgData name="sophie guidi" userId="2aa826f76272254a" providerId="LiveId" clId="{35B2C973-291A-4A30-B025-6359CEBDBC21}" dt="2021-06-24T12:40:30.315" v="192" actId="20577"/>
        <pc:sldMkLst>
          <pc:docMk/>
          <pc:sldMk cId="1260687760" sldId="280"/>
        </pc:sldMkLst>
        <pc:spChg chg="mod">
          <ac:chgData name="sophie guidi" userId="2aa826f76272254a" providerId="LiveId" clId="{35B2C973-291A-4A30-B025-6359CEBDBC21}" dt="2021-06-24T12:40:30.315" v="192" actId="20577"/>
          <ac:spMkLst>
            <pc:docMk/>
            <pc:sldMk cId="1260687760" sldId="280"/>
            <ac:spMk id="3" creationId="{1AC25611-E88A-4343-8683-F5EF0FD24085}"/>
          </ac:spMkLst>
        </pc:spChg>
        <pc:spChg chg="mod">
          <ac:chgData name="sophie guidi" userId="2aa826f76272254a" providerId="LiveId" clId="{35B2C973-291A-4A30-B025-6359CEBDBC21}" dt="2021-06-24T12:38:38.963" v="177" actId="20577"/>
          <ac:spMkLst>
            <pc:docMk/>
            <pc:sldMk cId="1260687760" sldId="280"/>
            <ac:spMk id="4" creationId="{A6006963-4EB8-4E9F-A107-B62BDADCAB9D}"/>
          </ac:spMkLst>
        </pc:spChg>
      </pc:sldChg>
      <pc:sldChg chg="modSp mod">
        <pc:chgData name="sophie guidi" userId="2aa826f76272254a" providerId="LiveId" clId="{35B2C973-291A-4A30-B025-6359CEBDBC21}" dt="2021-06-24T12:40:55.082" v="198" actId="20577"/>
        <pc:sldMkLst>
          <pc:docMk/>
          <pc:sldMk cId="208219013" sldId="281"/>
        </pc:sldMkLst>
        <pc:spChg chg="mod">
          <ac:chgData name="sophie guidi" userId="2aa826f76272254a" providerId="LiveId" clId="{35B2C973-291A-4A30-B025-6359CEBDBC21}" dt="2021-06-24T12:40:55.082" v="198" actId="20577"/>
          <ac:spMkLst>
            <pc:docMk/>
            <pc:sldMk cId="208219013" sldId="281"/>
            <ac:spMk id="3" creationId="{D4FBB6F2-356E-46CD-A73B-E1CD029886FF}"/>
          </ac:spMkLst>
        </pc:spChg>
      </pc:sldChg>
      <pc:sldChg chg="modSp mod">
        <pc:chgData name="sophie guidi" userId="2aa826f76272254a" providerId="LiveId" clId="{35B2C973-291A-4A30-B025-6359CEBDBC21}" dt="2021-06-24T07:51:29.641" v="6" actId="27636"/>
        <pc:sldMkLst>
          <pc:docMk/>
          <pc:sldMk cId="460993728" sldId="286"/>
        </pc:sldMkLst>
        <pc:spChg chg="mod">
          <ac:chgData name="sophie guidi" userId="2aa826f76272254a" providerId="LiveId" clId="{35B2C973-291A-4A30-B025-6359CEBDBC21}" dt="2021-06-24T07:51:29.641" v="6" actId="27636"/>
          <ac:spMkLst>
            <pc:docMk/>
            <pc:sldMk cId="460993728" sldId="286"/>
            <ac:spMk id="2" creationId="{D1463751-58AE-4BC0-9C48-7E45518E18A8}"/>
          </ac:spMkLst>
        </pc:spChg>
      </pc:sldChg>
      <pc:sldChg chg="modSp mod">
        <pc:chgData name="sophie guidi" userId="2aa826f76272254a" providerId="LiveId" clId="{35B2C973-291A-4A30-B025-6359CEBDBC21}" dt="2021-06-24T07:51:28.495" v="5" actId="27636"/>
        <pc:sldMkLst>
          <pc:docMk/>
          <pc:sldMk cId="3809316945" sldId="287"/>
        </pc:sldMkLst>
        <pc:spChg chg="mod">
          <ac:chgData name="sophie guidi" userId="2aa826f76272254a" providerId="LiveId" clId="{35B2C973-291A-4A30-B025-6359CEBDBC21}" dt="2021-06-24T07:51:28.495" v="5" actId="27636"/>
          <ac:spMkLst>
            <pc:docMk/>
            <pc:sldMk cId="3809316945" sldId="287"/>
            <ac:spMk id="2" creationId="{FBECFEFC-79A7-4BA3-A1F2-5944A810230E}"/>
          </ac:spMkLst>
        </pc:spChg>
      </pc:sldChg>
      <pc:sldChg chg="modSp mod">
        <pc:chgData name="sophie guidi" userId="2aa826f76272254a" providerId="LiveId" clId="{35B2C973-291A-4A30-B025-6359CEBDBC21}" dt="2021-06-24T12:43:18.080" v="229" actId="1076"/>
        <pc:sldMkLst>
          <pc:docMk/>
          <pc:sldMk cId="913933712" sldId="288"/>
        </pc:sldMkLst>
        <pc:spChg chg="mod">
          <ac:chgData name="sophie guidi" userId="2aa826f76272254a" providerId="LiveId" clId="{35B2C973-291A-4A30-B025-6359CEBDBC21}" dt="2021-06-24T12:43:06.233" v="228" actId="255"/>
          <ac:spMkLst>
            <pc:docMk/>
            <pc:sldMk cId="913933712" sldId="288"/>
            <ac:spMk id="4" creationId="{59576F66-2173-4034-9275-999C9847A26C}"/>
          </ac:spMkLst>
        </pc:spChg>
        <pc:graphicFrameChg chg="mod">
          <ac:chgData name="sophie guidi" userId="2aa826f76272254a" providerId="LiveId" clId="{35B2C973-291A-4A30-B025-6359CEBDBC21}" dt="2021-06-24T12:43:18.080" v="229" actId="1076"/>
          <ac:graphicFrameMkLst>
            <pc:docMk/>
            <pc:sldMk cId="913933712" sldId="288"/>
            <ac:graphicFrameMk id="5" creationId="{C953EAA5-DC0B-4E4D-B4D7-22436EF8583E}"/>
          </ac:graphicFrameMkLst>
        </pc:graphicFrameChg>
      </pc:sldChg>
      <pc:sldChg chg="modSp mod">
        <pc:chgData name="sophie guidi" userId="2aa826f76272254a" providerId="LiveId" clId="{35B2C973-291A-4A30-B025-6359CEBDBC21}" dt="2021-06-24T07:51:27.435" v="3" actId="27636"/>
        <pc:sldMkLst>
          <pc:docMk/>
          <pc:sldMk cId="1377597478" sldId="289"/>
        </pc:sldMkLst>
        <pc:spChg chg="mod">
          <ac:chgData name="sophie guidi" userId="2aa826f76272254a" providerId="LiveId" clId="{35B2C973-291A-4A30-B025-6359CEBDBC21}" dt="2021-06-24T07:51:27.435" v="3" actId="27636"/>
          <ac:spMkLst>
            <pc:docMk/>
            <pc:sldMk cId="1377597478" sldId="289"/>
            <ac:spMk id="2" creationId="{A73EC29E-66DB-47C6-9A2B-65D733B49B04}"/>
          </ac:spMkLst>
        </pc:spChg>
      </pc:sldChg>
      <pc:sldChg chg="modSp mod">
        <pc:chgData name="sophie guidi" userId="2aa826f76272254a" providerId="LiveId" clId="{35B2C973-291A-4A30-B025-6359CEBDBC21}" dt="2021-06-24T07:51:28.358" v="4" actId="27636"/>
        <pc:sldMkLst>
          <pc:docMk/>
          <pc:sldMk cId="3864424021" sldId="290"/>
        </pc:sldMkLst>
        <pc:spChg chg="mod">
          <ac:chgData name="sophie guidi" userId="2aa826f76272254a" providerId="LiveId" clId="{35B2C973-291A-4A30-B025-6359CEBDBC21}" dt="2021-06-24T07:51:28.358" v="4" actId="27636"/>
          <ac:spMkLst>
            <pc:docMk/>
            <pc:sldMk cId="3864424021" sldId="290"/>
            <ac:spMk id="2" creationId="{CDAA9AE6-3B08-419A-9178-AAE00D518014}"/>
          </ac:spMkLst>
        </pc:spChg>
      </pc:sldChg>
      <pc:sldChg chg="modSp mod">
        <pc:chgData name="sophie guidi" userId="2aa826f76272254a" providerId="LiveId" clId="{35B2C973-291A-4A30-B025-6359CEBDBC21}" dt="2021-06-24T12:40:36.694" v="194" actId="20577"/>
        <pc:sldMkLst>
          <pc:docMk/>
          <pc:sldMk cId="2831364611" sldId="291"/>
        </pc:sldMkLst>
        <pc:spChg chg="mod">
          <ac:chgData name="sophie guidi" userId="2aa826f76272254a" providerId="LiveId" clId="{35B2C973-291A-4A30-B025-6359CEBDBC21}" dt="2021-06-24T12:40:36.694" v="194" actId="20577"/>
          <ac:spMkLst>
            <pc:docMk/>
            <pc:sldMk cId="2831364611" sldId="291"/>
            <ac:spMk id="3" creationId="{FDE101BC-5361-48E1-9466-AFD0EEC33FCE}"/>
          </ac:spMkLst>
        </pc:spChg>
      </pc:sldChg>
      <pc:sldChg chg="modSp mod">
        <pc:chgData name="sophie guidi" userId="2aa826f76272254a" providerId="LiveId" clId="{35B2C973-291A-4A30-B025-6359CEBDBC21}" dt="2021-06-24T12:42:29.018" v="226" actId="14734"/>
        <pc:sldMkLst>
          <pc:docMk/>
          <pc:sldMk cId="3563928763" sldId="292"/>
        </pc:sldMkLst>
        <pc:spChg chg="mod">
          <ac:chgData name="sophie guidi" userId="2aa826f76272254a" providerId="LiveId" clId="{35B2C973-291A-4A30-B025-6359CEBDBC21}" dt="2021-06-24T12:42:21.888" v="224" actId="255"/>
          <ac:spMkLst>
            <pc:docMk/>
            <pc:sldMk cId="3563928763" sldId="292"/>
            <ac:spMk id="5" creationId="{BA0AA84C-2303-4B34-BB95-03C2E3292FD5}"/>
          </ac:spMkLst>
        </pc:spChg>
        <pc:graphicFrameChg chg="modGraphic">
          <ac:chgData name="sophie guidi" userId="2aa826f76272254a" providerId="LiveId" clId="{35B2C973-291A-4A30-B025-6359CEBDBC21}" dt="2021-06-24T12:42:29.018" v="226" actId="14734"/>
          <ac:graphicFrameMkLst>
            <pc:docMk/>
            <pc:sldMk cId="3563928763" sldId="292"/>
            <ac:graphicFrameMk id="6" creationId="{73F7CAC6-A178-42CE-B950-A761A175092C}"/>
          </ac:graphicFrameMkLst>
        </pc:graphicFrameChg>
      </pc:sldChg>
      <pc:sldChg chg="modSp add mod">
        <pc:chgData name="sophie guidi" userId="2aa826f76272254a" providerId="LiveId" clId="{35B2C973-291A-4A30-B025-6359CEBDBC21}" dt="2021-06-24T12:40:18.397" v="187" actId="20577"/>
        <pc:sldMkLst>
          <pc:docMk/>
          <pc:sldMk cId="1043707411" sldId="297"/>
        </pc:sldMkLst>
        <pc:spChg chg="mod">
          <ac:chgData name="sophie guidi" userId="2aa826f76272254a" providerId="LiveId" clId="{35B2C973-291A-4A30-B025-6359CEBDBC21}" dt="2021-06-24T12:40:18.397" v="187" actId="20577"/>
          <ac:spMkLst>
            <pc:docMk/>
            <pc:sldMk cId="1043707411" sldId="297"/>
            <ac:spMk id="3" creationId="{7E8200E2-E88E-4384-8D09-FB8D621324B9}"/>
          </ac:spMkLst>
        </pc:spChg>
        <pc:spChg chg="mod">
          <ac:chgData name="sophie guidi" userId="2aa826f76272254a" providerId="LiveId" clId="{35B2C973-291A-4A30-B025-6359CEBDBC21}" dt="2021-06-24T12:40:08.079" v="186" actId="115"/>
          <ac:spMkLst>
            <pc:docMk/>
            <pc:sldMk cId="1043707411" sldId="297"/>
            <ac:spMk id="4" creationId="{FBA4E847-3BA5-43FA-B3B0-AAD125DA58C2}"/>
          </ac:spMkLst>
        </pc:spChg>
        <pc:picChg chg="mod">
          <ac:chgData name="sophie guidi" userId="2aa826f76272254a" providerId="LiveId" clId="{35B2C973-291A-4A30-B025-6359CEBDBC21}" dt="2021-06-24T12:39:49.332" v="184" actId="1076"/>
          <ac:picMkLst>
            <pc:docMk/>
            <pc:sldMk cId="1043707411" sldId="297"/>
            <ac:picMk id="1030" creationId="{EAB972B0-A319-4A07-95C0-0095BBF8E6CE}"/>
          </ac:picMkLst>
        </pc:picChg>
      </pc:sldChg>
      <pc:sldChg chg="del">
        <pc:chgData name="sophie guidi" userId="2aa826f76272254a" providerId="LiveId" clId="{35B2C973-291A-4A30-B025-6359CEBDBC21}" dt="2021-06-24T12:39:00.319" v="178" actId="2696"/>
        <pc:sldMkLst>
          <pc:docMk/>
          <pc:sldMk cId="3727123328" sldId="297"/>
        </pc:sldMkLst>
      </pc:sldChg>
      <pc:sldChg chg="new del">
        <pc:chgData name="sophie guidi" userId="2aa826f76272254a" providerId="LiveId" clId="{35B2C973-291A-4A30-B025-6359CEBDBC21}" dt="2021-06-24T12:39:20.922" v="181" actId="2696"/>
        <pc:sldMkLst>
          <pc:docMk/>
          <pc:sldMk cId="3666444218" sldId="30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leç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72571-47DB-48A4-8E92-686A89CF7A2F}"/>
              </a:ext>
            </a:extLst>
          </p:cNvPr>
          <p:cNvSpPr/>
          <p:nvPr userDrawn="1"/>
        </p:nvSpPr>
        <p:spPr>
          <a:xfrm>
            <a:off x="84977" y="1150333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2654ACF1-C76D-49DA-AC84-B95B6A2CBE0A}"/>
              </a:ext>
            </a:extLst>
          </p:cNvPr>
          <p:cNvSpPr/>
          <p:nvPr userDrawn="1"/>
        </p:nvSpPr>
        <p:spPr>
          <a:xfrm>
            <a:off x="75024" y="92885"/>
            <a:ext cx="9660904" cy="120554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ACED7340-BD18-4528-8E84-000B957CCF1E}"/>
              </a:ext>
            </a:extLst>
          </p:cNvPr>
          <p:cNvSpPr/>
          <p:nvPr userDrawn="1"/>
        </p:nvSpPr>
        <p:spPr>
          <a:xfrm>
            <a:off x="7680960" y="732336"/>
            <a:ext cx="1803862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78A57C31-5678-4FD9-A3C1-C1C12CE24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19" y="77689"/>
            <a:ext cx="7416800" cy="1204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Sketch Nice" pitchFamily="66" charset="0"/>
              </a:defRPr>
            </a:lvl1pPr>
          </a:lstStyle>
          <a:p>
            <a:pPr lvl="0"/>
            <a:r>
              <a:rPr lang="fr-FR" dirty="0"/>
              <a:t>Titre de la leçon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5CD6F67-034C-42E3-9BEF-A8588CF76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449" y="747533"/>
            <a:ext cx="1930875" cy="67817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/>
              <a:t>EDL 27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344766-2C3B-40E7-BCE0-21037421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27" y="94315"/>
            <a:ext cx="765937" cy="6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60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-tu bien compris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F2F952-CFC2-4C9A-A432-5DF6B7C5BF84}"/>
              </a:ext>
            </a:extLst>
          </p:cNvPr>
          <p:cNvSpPr/>
          <p:nvPr userDrawn="1"/>
        </p:nvSpPr>
        <p:spPr>
          <a:xfrm>
            <a:off x="116590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12A8FF2F-7EFE-45AA-8103-EE6DF1B55A71}"/>
              </a:ext>
            </a:extLst>
          </p:cNvPr>
          <p:cNvSpPr/>
          <p:nvPr userDrawn="1"/>
        </p:nvSpPr>
        <p:spPr>
          <a:xfrm>
            <a:off x="116590" y="203828"/>
            <a:ext cx="9660904" cy="72257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05DBF-D845-47DD-98F0-DED7B3DBC2C0}"/>
              </a:ext>
            </a:extLst>
          </p:cNvPr>
          <p:cNvSpPr/>
          <p:nvPr userDrawn="1"/>
        </p:nvSpPr>
        <p:spPr>
          <a:xfrm>
            <a:off x="254717" y="303507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latin typeface="Sketch Nice" pitchFamily="66" charset="0"/>
              </a:rPr>
              <a:t>Vérifie !</a:t>
            </a:r>
          </a:p>
        </p:txBody>
      </p:sp>
    </p:spTree>
    <p:extLst>
      <p:ext uri="{BB962C8B-B14F-4D97-AF65-F5344CB8AC3E}">
        <p14:creationId xmlns:p14="http://schemas.microsoft.com/office/powerpoint/2010/main" val="345006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la leç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D672571-47DB-48A4-8E92-686A89CF7A2F}"/>
              </a:ext>
            </a:extLst>
          </p:cNvPr>
          <p:cNvSpPr/>
          <p:nvPr userDrawn="1"/>
        </p:nvSpPr>
        <p:spPr>
          <a:xfrm>
            <a:off x="116589" y="1150333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2654ACF1-C76D-49DA-AC84-B95B6A2CBE0A}"/>
              </a:ext>
            </a:extLst>
          </p:cNvPr>
          <p:cNvSpPr/>
          <p:nvPr userDrawn="1"/>
        </p:nvSpPr>
        <p:spPr>
          <a:xfrm>
            <a:off x="116589" y="92885"/>
            <a:ext cx="9660904" cy="1205544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>
            <a:extLst>
              <a:ext uri="{FF2B5EF4-FFF2-40B4-BE49-F238E27FC236}">
                <a16:creationId xmlns:a16="http://schemas.microsoft.com/office/drawing/2014/main" id="{ACED7340-BD18-4528-8E84-000B957CCF1E}"/>
              </a:ext>
            </a:extLst>
          </p:cNvPr>
          <p:cNvSpPr/>
          <p:nvPr userDrawn="1"/>
        </p:nvSpPr>
        <p:spPr>
          <a:xfrm>
            <a:off x="7620449" y="732336"/>
            <a:ext cx="1847747" cy="693372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10" name="Espace réservé du texte 11">
            <a:extLst>
              <a:ext uri="{FF2B5EF4-FFF2-40B4-BE49-F238E27FC236}">
                <a16:creationId xmlns:a16="http://schemas.microsoft.com/office/drawing/2014/main" id="{78A57C31-5678-4FD9-A3C1-C1C12CE24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19" y="77689"/>
            <a:ext cx="7416800" cy="120491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4400">
                <a:latin typeface="Sketch Nice" pitchFamily="66" charset="0"/>
              </a:defRPr>
            </a:lvl1pPr>
          </a:lstStyle>
          <a:p>
            <a:pPr lvl="0"/>
            <a:r>
              <a:rPr lang="fr-FR" dirty="0"/>
              <a:t>Titre de la leçon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85CD6F67-034C-42E3-9BEF-A8588CF769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449" y="747532"/>
            <a:ext cx="1847746" cy="69337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36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ketch Nice" pitchFamily="66" charset="0"/>
              </a:defRPr>
            </a:lvl1pPr>
          </a:lstStyle>
          <a:p>
            <a:pPr lvl="0"/>
            <a:r>
              <a:rPr lang="fr-FR" dirty="0"/>
              <a:t>EDL 27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4344766-2C3B-40E7-BCE0-21037421F6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327" y="77689"/>
            <a:ext cx="765937" cy="65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516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s-tu bien compris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9F2F952-CFC2-4C9A-A432-5DF6B7C5BF84}"/>
              </a:ext>
            </a:extLst>
          </p:cNvPr>
          <p:cNvSpPr/>
          <p:nvPr userDrawn="1"/>
        </p:nvSpPr>
        <p:spPr>
          <a:xfrm>
            <a:off x="116590" y="1079022"/>
            <a:ext cx="9660904" cy="562997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rondir un rectangle avec un coin diagonal 7">
            <a:extLst>
              <a:ext uri="{FF2B5EF4-FFF2-40B4-BE49-F238E27FC236}">
                <a16:creationId xmlns:a16="http://schemas.microsoft.com/office/drawing/2014/main" id="{12A8FF2F-7EFE-45AA-8103-EE6DF1B55A71}"/>
              </a:ext>
            </a:extLst>
          </p:cNvPr>
          <p:cNvSpPr/>
          <p:nvPr userDrawn="1"/>
        </p:nvSpPr>
        <p:spPr>
          <a:xfrm>
            <a:off x="116590" y="203828"/>
            <a:ext cx="9660904" cy="722578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DD05DBF-D845-47DD-98F0-DED7B3DBC2C0}"/>
              </a:ext>
            </a:extLst>
          </p:cNvPr>
          <p:cNvSpPr/>
          <p:nvPr userDrawn="1"/>
        </p:nvSpPr>
        <p:spPr>
          <a:xfrm>
            <a:off x="254717" y="303507"/>
            <a:ext cx="17524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r-FR" sz="2800" dirty="0">
                <a:latin typeface="Sketch Nice" pitchFamily="66" charset="0"/>
              </a:rPr>
              <a:t>Vérifie !</a:t>
            </a:r>
          </a:p>
        </p:txBody>
      </p:sp>
    </p:spTree>
    <p:extLst>
      <p:ext uri="{BB962C8B-B14F-4D97-AF65-F5344CB8AC3E}">
        <p14:creationId xmlns:p14="http://schemas.microsoft.com/office/powerpoint/2010/main" val="44659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AA71-9615-4E79-A6D0-E0D62DB8E932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6C2C-FC85-4E12-BEF9-88FC65F07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39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1AA71-9615-4E79-A6D0-E0D62DB8E932}" type="datetimeFigureOut">
              <a:rPr lang="fr-FR" smtClean="0"/>
              <a:t>24/06/2021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46C2C-FC85-4E12-BEF9-88FC65F071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9977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5" Type="http://schemas.microsoft.com/office/2007/relationships/hdphoto" Target="../media/hdphoto3.wdp"/><Relationship Id="rId10" Type="http://schemas.openxmlformats.org/officeDocument/2006/relationships/image" Target="../media/image20.jpeg"/><Relationship Id="rId4" Type="http://schemas.openxmlformats.org/officeDocument/2006/relationships/image" Target="../media/image16.jpe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730F3F5-A01F-4C68-B302-6E8A2C7FE4B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La phrase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0139B0-AD29-4209-A531-EC71DD61CF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35FDE7C4-E7BD-4CF1-B307-9423F92DC8C3}"/>
              </a:ext>
            </a:extLst>
          </p:cNvPr>
          <p:cNvSpPr txBox="1">
            <a:spLocks/>
          </p:cNvSpPr>
          <p:nvPr/>
        </p:nvSpPr>
        <p:spPr>
          <a:xfrm>
            <a:off x="200999" y="1596680"/>
            <a:ext cx="9432925" cy="504031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 dirty="0">
                <a:latin typeface="Script cole" pitchFamily="2" charset="0"/>
              </a:rPr>
              <a:t>Une </a:t>
            </a:r>
            <a:r>
              <a:rPr lang="fr-FR" b="1" dirty="0">
                <a:latin typeface="Arial Rounded MT Bold" panose="020F0704030504030204" pitchFamily="34" charset="0"/>
              </a:rPr>
              <a:t>phrase</a:t>
            </a: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  <a:latin typeface="Script cole" pitchFamily="2" charset="0"/>
              </a:rPr>
              <a:t> </a:t>
            </a:r>
            <a:r>
              <a:rPr lang="fr-FR" dirty="0">
                <a:latin typeface="Script cole" pitchFamily="2" charset="0"/>
              </a:rPr>
              <a:t>est une suite de mots qui a du </a:t>
            </a:r>
            <a:r>
              <a:rPr lang="fr-FR" b="1" dirty="0">
                <a:latin typeface="Arial Rounded MT Bold" panose="020F0704030504030204" pitchFamily="34" charset="0"/>
              </a:rPr>
              <a:t>sens</a:t>
            </a:r>
            <a:r>
              <a:rPr lang="fr-FR" dirty="0">
                <a:latin typeface="Script cole" pitchFamily="2" charset="0"/>
              </a:rPr>
              <a:t>. Elle raconte quelque chose. L’ordre des mots est important.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dirty="0">
                <a:latin typeface="Script cole" pitchFamily="2" charset="0"/>
              </a:rPr>
              <a:t>La phrase commence toujours par une </a:t>
            </a:r>
            <a:r>
              <a:rPr lang="fr-FR" b="1" dirty="0">
                <a:latin typeface="Arial Rounded MT Bold" panose="020F0704030504030204" pitchFamily="34" charset="0"/>
              </a:rPr>
              <a:t>majuscule</a:t>
            </a:r>
            <a:r>
              <a:rPr lang="fr-FR" dirty="0">
                <a:latin typeface="Script cole" pitchFamily="2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fr-FR" dirty="0">
                <a:latin typeface="Script cole" pitchFamily="2" charset="0"/>
              </a:rPr>
              <a:t>Elle se termine par un </a:t>
            </a:r>
            <a:r>
              <a:rPr lang="fr-FR" b="1" dirty="0">
                <a:latin typeface="Arial Rounded MT Bold" panose="020F0704030504030204" pitchFamily="34" charset="0"/>
              </a:rPr>
              <a:t>point</a:t>
            </a:r>
            <a:r>
              <a:rPr lang="fr-FR" dirty="0">
                <a:latin typeface="Script cole" pitchFamily="2" charset="0"/>
              </a:rPr>
              <a:t>. </a:t>
            </a:r>
            <a:r>
              <a:rPr lang="fr-FR" sz="2400" dirty="0">
                <a:latin typeface="Script cole" pitchFamily="2" charset="0"/>
              </a:rPr>
              <a:t>( . / ! / ? / … )</a:t>
            </a:r>
          </a:p>
          <a:p>
            <a:endParaRPr lang="fr-FR" dirty="0"/>
          </a:p>
          <a:p>
            <a:endParaRPr lang="fr-FR" dirty="0"/>
          </a:p>
          <a:p>
            <a:pPr marL="0" indent="0">
              <a:buNone/>
            </a:pPr>
            <a:r>
              <a:rPr lang="fr-FR" i="1" dirty="0"/>
              <a:t>Ex. : </a:t>
            </a:r>
            <a:r>
              <a:rPr lang="fr-FR" sz="2400" i="1" dirty="0">
                <a:latin typeface="Script cole" panose="00000400000000000000" pitchFamily="2" charset="0"/>
              </a:rPr>
              <a:t>La maitresse est en retard </a:t>
            </a:r>
            <a:r>
              <a:rPr lang="fr-FR" sz="2400" b="1" i="1" dirty="0">
                <a:latin typeface="Script cole" panose="00000400000000000000" pitchFamily="2" charset="0"/>
              </a:rPr>
              <a:t>.</a:t>
            </a:r>
            <a:endParaRPr lang="fr-FR" sz="3200" b="1" i="1" dirty="0">
              <a:latin typeface="Script cole" panose="00000400000000000000" pitchFamily="2" charset="0"/>
            </a:endParaRPr>
          </a:p>
        </p:txBody>
      </p:sp>
      <p:pic>
        <p:nvPicPr>
          <p:cNvPr id="5" name="Picture 2" descr="C:\Users\Gaëlle\Desktop\Blog\reveil4.png">
            <a:extLst>
              <a:ext uri="{FF2B5EF4-FFF2-40B4-BE49-F238E27FC236}">
                <a16:creationId xmlns:a16="http://schemas.microsoft.com/office/drawing/2014/main" id="{94DCFE3B-ADC3-4E54-A2A8-612AD80780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49" b="42125"/>
          <a:stretch/>
        </p:blipFill>
        <p:spPr bwMode="auto">
          <a:xfrm>
            <a:off x="5687776" y="4888292"/>
            <a:ext cx="4017752" cy="1709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47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DC0CD02-DE5D-4FF0-9110-CBC704CA3D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sz="4000" dirty="0"/>
              <a:t>Les groupes dans la phrase</a:t>
            </a:r>
          </a:p>
          <a:p>
            <a:r>
              <a:rPr lang="fr-FR" sz="4000" dirty="0"/>
              <a:t>Les compléments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B08239D-088C-4AC4-887F-B6C8FAA4943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G10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A398B0-8967-4CBB-8A23-8C2AFC156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79" y="1440904"/>
            <a:ext cx="8740041" cy="526568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383E427-8279-48C2-95FE-5F33A7AB640B}"/>
              </a:ext>
            </a:extLst>
          </p:cNvPr>
          <p:cNvSpPr/>
          <p:nvPr/>
        </p:nvSpPr>
        <p:spPr>
          <a:xfrm>
            <a:off x="4740964" y="3429000"/>
            <a:ext cx="212035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87962E09-0F62-40B9-9633-79E63DA9936E}"/>
              </a:ext>
            </a:extLst>
          </p:cNvPr>
          <p:cNvSpPr txBox="1"/>
          <p:nvPr/>
        </p:nvSpPr>
        <p:spPr>
          <a:xfrm>
            <a:off x="4740964" y="3364976"/>
            <a:ext cx="4949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: les compléments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750FAE1-3E86-40FD-AA04-120B961C1EDE}"/>
              </a:ext>
            </a:extLst>
          </p:cNvPr>
          <p:cNvSpPr txBox="1"/>
          <p:nvPr/>
        </p:nvSpPr>
        <p:spPr>
          <a:xfrm>
            <a:off x="4783851" y="5584715"/>
            <a:ext cx="49496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dirty="0"/>
              <a:t>: les compléments</a:t>
            </a:r>
          </a:p>
        </p:txBody>
      </p:sp>
    </p:spTree>
    <p:extLst>
      <p:ext uri="{BB962C8B-B14F-4D97-AF65-F5344CB8AC3E}">
        <p14:creationId xmlns:p14="http://schemas.microsoft.com/office/powerpoint/2010/main" val="242067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4124C62-8E75-45DD-9F41-27C53DD9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47" y="3594414"/>
            <a:ext cx="2613586" cy="677701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40E2B9C-AD74-4AF0-BA9A-F6CFEC8663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</a:t>
            </a:r>
            <a:r>
              <a:rPr lang="fr-FR" sz="4000" dirty="0">
                <a:latin typeface="Segoe UI Black" panose="020B0A02040204020203" pitchFamily="34" charset="0"/>
                <a:ea typeface="Segoe UI Black" panose="020B0A02040204020203" pitchFamily="34" charset="0"/>
              </a:rPr>
              <a:t>’</a:t>
            </a:r>
            <a:r>
              <a:rPr lang="fr-FR" sz="4000" dirty="0"/>
              <a:t>adjectif qualificatif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AC25611-E88A-4343-8683-F5EF0FD240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6006963-4EB8-4E9F-A107-B62BDADCAB9D}"/>
              </a:ext>
            </a:extLst>
          </p:cNvPr>
          <p:cNvSpPr/>
          <p:nvPr/>
        </p:nvSpPr>
        <p:spPr>
          <a:xfrm>
            <a:off x="169184" y="1376180"/>
            <a:ext cx="9497330" cy="2267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Les </a:t>
            </a:r>
            <a:r>
              <a:rPr lang="fr-FR" sz="2000" b="1" dirty="0">
                <a:latin typeface="Arial Rounded MT Bold" panose="020F0704030504030204" pitchFamily="34" charset="0"/>
              </a:rPr>
              <a:t>adjectifs</a:t>
            </a:r>
            <a:r>
              <a:rPr lang="fr-FR" dirty="0">
                <a:latin typeface="Script cole" panose="00000400000000000000" pitchFamily="2" charset="0"/>
              </a:rPr>
              <a:t> sont des mots qui donnent des </a:t>
            </a:r>
            <a:r>
              <a:rPr lang="fr-FR" sz="2000" b="1" dirty="0">
                <a:latin typeface="Arial Rounded MT Bold" panose="020F0704030504030204" pitchFamily="34" charset="0"/>
              </a:rPr>
              <a:t>renseignements</a:t>
            </a:r>
            <a:r>
              <a:rPr lang="fr-FR" dirty="0">
                <a:latin typeface="Script cole" panose="00000400000000000000" pitchFamily="2" charset="0"/>
              </a:rPr>
              <a:t>, des </a:t>
            </a:r>
            <a:r>
              <a:rPr lang="fr-FR" sz="2000" b="1" dirty="0">
                <a:latin typeface="Arial Rounded MT Bold" panose="020F0704030504030204" pitchFamily="34" charset="0"/>
              </a:rPr>
              <a:t>précisions</a:t>
            </a:r>
            <a:r>
              <a:rPr lang="fr-FR" dirty="0">
                <a:latin typeface="Script cole" panose="00000400000000000000" pitchFamily="2" charset="0"/>
              </a:rPr>
              <a:t>, sur le nom. Ils font partie du groupe nominal.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Ils peuvent être placés </a:t>
            </a:r>
            <a:r>
              <a:rPr lang="fr-FR" sz="2000" b="1" dirty="0">
                <a:latin typeface="Arial Rounded MT Bold" panose="020F0704030504030204" pitchFamily="34" charset="0"/>
              </a:rPr>
              <a:t>avant</a:t>
            </a:r>
            <a:r>
              <a:rPr lang="fr-FR" b="1" dirty="0">
                <a:latin typeface="Script cole" panose="00000400000000000000" pitchFamily="2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ou </a:t>
            </a:r>
            <a:r>
              <a:rPr lang="fr-FR" sz="2000" b="1" dirty="0">
                <a:latin typeface="Arial Rounded MT Bold" panose="020F0704030504030204" pitchFamily="34" charset="0"/>
              </a:rPr>
              <a:t>après</a:t>
            </a:r>
            <a:r>
              <a:rPr lang="fr-FR" b="1" dirty="0">
                <a:latin typeface="Script cole" panose="00000400000000000000" pitchFamily="2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le nom.</a:t>
            </a:r>
          </a:p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On peut </a:t>
            </a:r>
            <a:r>
              <a:rPr lang="fr-FR" sz="2000" b="1" dirty="0">
                <a:latin typeface="Arial Rounded MT Bold" panose="020F0704030504030204" pitchFamily="34" charset="0"/>
              </a:rPr>
              <a:t>ajouter</a:t>
            </a:r>
            <a:r>
              <a:rPr lang="fr-FR" b="1" dirty="0">
                <a:latin typeface="Script cole" panose="00000400000000000000" pitchFamily="2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un ou plusieurs adjectifs pour préciser le nom.</a:t>
            </a:r>
          </a:p>
          <a:p>
            <a:pPr>
              <a:lnSpc>
                <a:spcPct val="150000"/>
              </a:lnSpc>
            </a:pPr>
            <a:r>
              <a:rPr lang="fr-FR" i="1" dirty="0">
                <a:latin typeface="Script cole" panose="00000400000000000000" pitchFamily="2" charset="0"/>
              </a:rPr>
              <a:t>Ex : une </a:t>
            </a:r>
            <a:r>
              <a:rPr lang="fr-FR" i="1" u="sng" dirty="0">
                <a:latin typeface="Script cole" panose="00000400000000000000" pitchFamily="2" charset="0"/>
              </a:rPr>
              <a:t>belle</a:t>
            </a:r>
            <a:r>
              <a:rPr lang="fr-FR" i="1" dirty="0">
                <a:latin typeface="Script cole" panose="00000400000000000000" pitchFamily="2" charset="0"/>
              </a:rPr>
              <a:t> crêpe </a:t>
            </a:r>
            <a:r>
              <a:rPr lang="fr-FR" i="1" u="sng" dirty="0">
                <a:latin typeface="Script cole" panose="00000400000000000000" pitchFamily="2" charset="0"/>
              </a:rPr>
              <a:t>dorée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FBD1ED-EB21-4249-82E5-B60EF14FBC02}"/>
              </a:ext>
            </a:extLst>
          </p:cNvPr>
          <p:cNvSpPr/>
          <p:nvPr/>
        </p:nvSpPr>
        <p:spPr>
          <a:xfrm>
            <a:off x="95161" y="4126319"/>
            <a:ext cx="949733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fr-FR" sz="1400" dirty="0">
              <a:latin typeface="Script cole" panose="00000400000000000000" pitchFamily="2" charset="0"/>
              <a:sym typeface="Wingdings" panose="05000000000000000000" pitchFamily="2" charset="2"/>
            </a:endParaRPr>
          </a:p>
          <a:p>
            <a:pPr>
              <a:lnSpc>
                <a:spcPct val="15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Les </a:t>
            </a:r>
            <a:r>
              <a:rPr lang="fr-FR" sz="2000" b="1" dirty="0">
                <a:latin typeface="Arial Rounded MT Bold" panose="020F0704030504030204" pitchFamily="34" charset="0"/>
              </a:rPr>
              <a:t>adjectifs</a:t>
            </a:r>
            <a:r>
              <a:rPr lang="fr-FR" dirty="0">
                <a:latin typeface="Script cole" panose="00000400000000000000" pitchFamily="2" charset="0"/>
              </a:rPr>
              <a:t> s’accordent en genre et en nombre avec le nom qu’ils qualifient.</a:t>
            </a:r>
          </a:p>
          <a:p>
            <a:pPr>
              <a:lnSpc>
                <a:spcPct val="150000"/>
              </a:lnSpc>
            </a:pPr>
            <a:endParaRPr lang="fr-FR" i="1" dirty="0">
              <a:latin typeface="Script cole" panose="00000400000000000000" pitchFamily="2" charset="0"/>
            </a:endParaRPr>
          </a:p>
          <a:p>
            <a:pPr>
              <a:lnSpc>
                <a:spcPct val="150000"/>
              </a:lnSpc>
            </a:pPr>
            <a:endParaRPr lang="fr-FR" sz="1200" i="1" dirty="0">
              <a:latin typeface="Script cole" panose="000004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fr-FR" i="1" dirty="0">
                <a:latin typeface="Script cole" panose="00000400000000000000" pitchFamily="2" charset="0"/>
              </a:rPr>
              <a:t>Ex : les </a:t>
            </a:r>
            <a:r>
              <a:rPr lang="fr-FR" i="1" u="sng" dirty="0">
                <a:latin typeface="Script cole" panose="00000400000000000000" pitchFamily="2" charset="0"/>
              </a:rPr>
              <a:t>délicieuses</a:t>
            </a:r>
            <a:r>
              <a:rPr lang="fr-FR" i="1" dirty="0">
                <a:latin typeface="Script cole" panose="00000400000000000000" pitchFamily="2" charset="0"/>
              </a:rPr>
              <a:t> crêpes </a:t>
            </a:r>
            <a:r>
              <a:rPr lang="fr-FR" i="1" u="sng" dirty="0">
                <a:latin typeface="Script cole" panose="00000400000000000000" pitchFamily="2" charset="0"/>
              </a:rPr>
              <a:t>salées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17563A8-6497-4C6C-B0C1-498799022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32" y="6004332"/>
            <a:ext cx="2969384" cy="48285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A46F6E8-0E60-438C-984F-BCB615DA1B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2219" y="4870593"/>
            <a:ext cx="2442797" cy="85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687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61F392-3319-4696-9158-BEDFF9BDD4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La forme affirmative et la forme négative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DE101BC-5361-48E1-9466-AFD0EEC33FC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FAE240-2273-4CB3-86CB-63B52B7D03DB}"/>
              </a:ext>
            </a:extLst>
          </p:cNvPr>
          <p:cNvSpPr/>
          <p:nvPr/>
        </p:nvSpPr>
        <p:spPr>
          <a:xfrm>
            <a:off x="160119" y="1184082"/>
            <a:ext cx="9358448" cy="1433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Une phrase est soit à la forme </a:t>
            </a:r>
            <a:r>
              <a:rPr lang="fr-FR" dirty="0">
                <a:latin typeface="Arial Rounded MT Bold" panose="020F0704030504030204" pitchFamily="34" charset="0"/>
              </a:rPr>
              <a:t>affirmative</a:t>
            </a:r>
            <a:r>
              <a:rPr lang="fr-FR" sz="2400" dirty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soit à la forme </a:t>
            </a:r>
            <a:r>
              <a:rPr lang="fr-FR" dirty="0">
                <a:latin typeface="Arial Rounded MT Bold" panose="020F0704030504030204" pitchFamily="34" charset="0"/>
              </a:rPr>
              <a:t>négative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Pour écrire une phrase à la forme négative, on ajoute le plus souvent les deux petits mots </a:t>
            </a:r>
            <a:r>
              <a:rPr lang="fr-FR" dirty="0">
                <a:latin typeface="Arial Rounded MT Bold" panose="020F0704030504030204" pitchFamily="34" charset="0"/>
              </a:rPr>
              <a:t>« ne » </a:t>
            </a:r>
            <a:r>
              <a:rPr lang="fr-FR" dirty="0">
                <a:latin typeface="Script cole" panose="00000400000000000000" pitchFamily="2" charset="0"/>
              </a:rPr>
              <a:t>(ou « n’ ») et </a:t>
            </a:r>
            <a:r>
              <a:rPr lang="fr-FR" dirty="0">
                <a:latin typeface="Arial Rounded MT Bold" panose="020F0704030504030204" pitchFamily="34" charset="0"/>
              </a:rPr>
              <a:t>« pas »</a:t>
            </a:r>
            <a:r>
              <a:rPr lang="fr-FR" dirty="0">
                <a:latin typeface="Script cole" panose="00000400000000000000" pitchFamily="2" charset="0"/>
              </a:rPr>
              <a:t>. </a:t>
            </a:r>
          </a:p>
        </p:txBody>
      </p:sp>
      <p:pic>
        <p:nvPicPr>
          <p:cNvPr id="6" name="Image 5" descr="Une image contenant clipart&#10;&#10;Description générée automatiquement">
            <a:extLst>
              <a:ext uri="{FF2B5EF4-FFF2-40B4-BE49-F238E27FC236}">
                <a16:creationId xmlns:a16="http://schemas.microsoft.com/office/drawing/2014/main" id="{40AAFB07-CFB5-45EC-B9D0-2BAB570026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205" y="3075768"/>
            <a:ext cx="1417583" cy="141758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769D7CC-0A8F-49B8-9171-83C7AE6948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429" y="3124972"/>
            <a:ext cx="1418400" cy="1418400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DC3E3852-098B-4997-A40F-DF2BB3D022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263849"/>
              </p:ext>
            </p:extLst>
          </p:nvPr>
        </p:nvGraphicFramePr>
        <p:xfrm>
          <a:off x="321028" y="2642096"/>
          <a:ext cx="7907382" cy="4038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3691">
                  <a:extLst>
                    <a:ext uri="{9D8B030D-6E8A-4147-A177-3AD203B41FA5}">
                      <a16:colId xmlns:a16="http://schemas.microsoft.com/office/drawing/2014/main" val="3485706539"/>
                    </a:ext>
                  </a:extLst>
                </a:gridCol>
                <a:gridCol w="3953691">
                  <a:extLst>
                    <a:ext uri="{9D8B030D-6E8A-4147-A177-3AD203B41FA5}">
                      <a16:colId xmlns:a16="http://schemas.microsoft.com/office/drawing/2014/main" val="1106712273"/>
                    </a:ext>
                  </a:extLst>
                </a:gridCol>
              </a:tblGrid>
              <a:tr h="402714"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La forme affirmative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="1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La forme négative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046408"/>
                  </a:ext>
                </a:extLst>
              </a:tr>
              <a:tr h="1532891"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>
                        <a:solidFill>
                          <a:schemeClr val="tx1"/>
                        </a:solidFill>
                        <a:latin typeface="Script cole" panose="000004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780740"/>
                  </a:ext>
                </a:extLst>
              </a:tr>
              <a:tr h="36005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Monsieur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oui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="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Monsieur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6654590"/>
                  </a:ext>
                </a:extLst>
              </a:tr>
              <a:tr h="910575"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Oui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, je suis content !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J’aime jouer dehors.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joue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encore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joue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toujours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joue avec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quelqu’un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J’aime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tout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Non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, 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suis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content !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n’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aime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jouer dehors.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joue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plus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joue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jamais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 joue avec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personne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Je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n’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aime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rien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</a:rPr>
                        <a:t>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9504466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5BF2F838-9089-4757-81B5-94E16CEFAD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52" y="4810002"/>
            <a:ext cx="365652" cy="68255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0A4E6C-6331-4B0E-AEBA-6A2A3B63B08D}"/>
              </a:ext>
            </a:extLst>
          </p:cNvPr>
          <p:cNvSpPr/>
          <p:nvPr/>
        </p:nvSpPr>
        <p:spPr>
          <a:xfrm>
            <a:off x="8240321" y="5615663"/>
            <a:ext cx="154216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Script cole" panose="00000400000000000000" pitchFamily="2" charset="0"/>
              </a:rPr>
              <a:t>Devant une voyelle, « ne » devient « n’ ».</a:t>
            </a:r>
            <a:endParaRPr lang="fr-FR" sz="16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01037118-1827-414D-A563-A74B0B2BFD20}"/>
              </a:ext>
            </a:extLst>
          </p:cNvPr>
          <p:cNvSpPr/>
          <p:nvPr/>
        </p:nvSpPr>
        <p:spPr>
          <a:xfrm>
            <a:off x="8302202" y="5492553"/>
            <a:ext cx="1418400" cy="1077218"/>
          </a:xfrm>
          <a:prstGeom prst="round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1364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ECFEFC-79A7-4BA3-A1F2-5944A8102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présent des verbes en -er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40535-A8C6-44F0-AF74-D6F30E6A0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G13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67071B-8DE7-4A78-B8E6-4BE381A648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4780" y="1586364"/>
            <a:ext cx="469542" cy="87647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BA1777-CB8F-4CA7-86B2-CC1376A1299F}"/>
              </a:ext>
            </a:extLst>
          </p:cNvPr>
          <p:cNvSpPr/>
          <p:nvPr/>
        </p:nvSpPr>
        <p:spPr>
          <a:xfrm>
            <a:off x="6990909" y="2200135"/>
            <a:ext cx="2742621" cy="47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Les verbes terminés par </a:t>
            </a:r>
            <a:r>
              <a:rPr lang="fr-FR" dirty="0">
                <a:latin typeface="Script cole" panose="00000400000000000000" pitchFamily="2" charset="0"/>
              </a:rPr>
              <a:t> </a:t>
            </a:r>
            <a:r>
              <a:rPr lang="fr-FR" sz="2000" b="1" dirty="0">
                <a:latin typeface="Arial Rounded MT Bold" panose="020F0704030504030204" pitchFamily="34" charset="0"/>
              </a:rPr>
              <a:t>-</a:t>
            </a:r>
            <a:r>
              <a:rPr lang="fr-FR" sz="2000" b="1" dirty="0" err="1">
                <a:latin typeface="Arial Rounded MT Bold" panose="020F0704030504030204" pitchFamily="34" charset="0"/>
              </a:rPr>
              <a:t>ger</a:t>
            </a:r>
            <a:r>
              <a:rPr lang="fr-FR" dirty="0">
                <a:latin typeface="Script cole" panose="00000400000000000000" pitchFamily="2" charset="0"/>
              </a:rPr>
              <a:t>, prennent un « e »avec </a:t>
            </a:r>
            <a:r>
              <a:rPr lang="fr-FR" sz="2000" b="1" dirty="0">
                <a:latin typeface="Arial Rounded MT Bold" panose="020F0704030504030204" pitchFamily="34" charset="0"/>
              </a:rPr>
              <a:t>nous</a:t>
            </a:r>
            <a:r>
              <a:rPr lang="fr-FR" dirty="0">
                <a:latin typeface="Script cole" panose="00000400000000000000" pitchFamily="2" charset="0"/>
              </a:rPr>
              <a:t> avant la terminaison.</a:t>
            </a:r>
          </a:p>
          <a:p>
            <a:pPr>
              <a:lnSpc>
                <a:spcPct val="114000"/>
              </a:lnSpc>
            </a:pPr>
            <a:r>
              <a:rPr lang="fr-FR" i="1" dirty="0">
                <a:latin typeface="Script cole" panose="00000400000000000000" pitchFamily="2" charset="0"/>
              </a:rPr>
              <a:t>Ex : MANGER</a:t>
            </a:r>
          </a:p>
          <a:p>
            <a:pPr>
              <a:lnSpc>
                <a:spcPct val="114000"/>
              </a:lnSpc>
            </a:pPr>
            <a:r>
              <a:rPr lang="fr-FR" i="1" dirty="0">
                <a:latin typeface="Script cole" panose="00000400000000000000" pitchFamily="2" charset="0"/>
              </a:rPr>
              <a:t>nous mang</a:t>
            </a:r>
            <a:r>
              <a:rPr lang="fr-FR" b="1" i="1" dirty="0">
                <a:latin typeface="Script cole" panose="00000400000000000000" pitchFamily="2" charset="0"/>
              </a:rPr>
              <a:t>e</a:t>
            </a:r>
            <a:r>
              <a:rPr lang="fr-FR" i="1" u="sng" dirty="0">
                <a:latin typeface="Script cole" panose="00000400000000000000" pitchFamily="2" charset="0"/>
              </a:rPr>
              <a:t>ons</a:t>
            </a:r>
          </a:p>
          <a:p>
            <a:pPr>
              <a:lnSpc>
                <a:spcPct val="114000"/>
              </a:lnSpc>
            </a:pPr>
            <a:endParaRPr lang="fr-FR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Les verbes terminés par </a:t>
            </a:r>
            <a:r>
              <a:rPr lang="fr-FR" sz="2000" b="1" dirty="0">
                <a:latin typeface="Arial Rounded MT Bold" panose="020F0704030504030204" pitchFamily="34" charset="0"/>
              </a:rPr>
              <a:t>-</a:t>
            </a:r>
            <a:r>
              <a:rPr lang="fr-FR" sz="2000" b="1" dirty="0" err="1">
                <a:latin typeface="Arial Rounded MT Bold" panose="020F0704030504030204" pitchFamily="34" charset="0"/>
              </a:rPr>
              <a:t>cer</a:t>
            </a:r>
            <a:r>
              <a:rPr lang="fr-FR" dirty="0">
                <a:latin typeface="Script cole" panose="00000400000000000000" pitchFamily="2" charset="0"/>
              </a:rPr>
              <a:t>, prennent un « ç » avec </a:t>
            </a:r>
            <a:r>
              <a:rPr lang="fr-FR" sz="2000" b="1" dirty="0">
                <a:latin typeface="Arial Rounded MT Bold" panose="020F0704030504030204" pitchFamily="34" charset="0"/>
              </a:rPr>
              <a:t>nous</a:t>
            </a:r>
            <a:r>
              <a:rPr lang="fr-FR" dirty="0">
                <a:latin typeface="Script cole" panose="00000400000000000000" pitchFamily="2" charset="0"/>
              </a:rPr>
              <a:t> avant la terminaison.</a:t>
            </a:r>
          </a:p>
          <a:p>
            <a:pPr>
              <a:lnSpc>
                <a:spcPct val="114000"/>
              </a:lnSpc>
            </a:pPr>
            <a:r>
              <a:rPr lang="fr-FR" i="1" dirty="0">
                <a:latin typeface="Script cole" panose="00000400000000000000" pitchFamily="2" charset="0"/>
              </a:rPr>
              <a:t>Ex : PLACER</a:t>
            </a:r>
          </a:p>
          <a:p>
            <a:pPr>
              <a:lnSpc>
                <a:spcPct val="114000"/>
              </a:lnSpc>
            </a:pPr>
            <a:r>
              <a:rPr lang="fr-FR" i="1" dirty="0">
                <a:latin typeface="Script cole" panose="00000400000000000000" pitchFamily="2" charset="0"/>
              </a:rPr>
              <a:t>nous pla</a:t>
            </a:r>
            <a:r>
              <a:rPr lang="fr-FR" b="1" i="1" dirty="0">
                <a:latin typeface="Script cole" panose="00000400000000000000" pitchFamily="2" charset="0"/>
              </a:rPr>
              <a:t>ç</a:t>
            </a:r>
            <a:r>
              <a:rPr lang="fr-FR" i="1" u="sng" dirty="0">
                <a:latin typeface="Script cole" panose="00000400000000000000" pitchFamily="2" charset="0"/>
              </a:rPr>
              <a:t>ons</a:t>
            </a:r>
          </a:p>
          <a:p>
            <a:pPr>
              <a:lnSpc>
                <a:spcPct val="114000"/>
              </a:lnSpc>
            </a:pPr>
            <a:endParaRPr lang="fr-FR" dirty="0">
              <a:latin typeface="Script cole" panose="00000400000000000000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D27BA2F-1354-45ED-A958-15577BC02D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64" y="2382482"/>
            <a:ext cx="6743700" cy="4343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2149F1B-2BFF-4A60-9EF9-36A9BA4337C5}"/>
              </a:ext>
            </a:extLst>
          </p:cNvPr>
          <p:cNvSpPr/>
          <p:nvPr/>
        </p:nvSpPr>
        <p:spPr>
          <a:xfrm>
            <a:off x="203664" y="1263818"/>
            <a:ext cx="7416785" cy="15215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Beaucoup de verbes se terminent par </a:t>
            </a:r>
            <a:r>
              <a:rPr lang="fr-FR" sz="20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–er à l’infinitif</a:t>
            </a: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, on dit que ce sont des verbes du </a:t>
            </a:r>
            <a:r>
              <a:rPr lang="fr-FR" sz="20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premier groupe</a:t>
            </a: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.</a:t>
            </a:r>
          </a:p>
          <a:p>
            <a:pPr marL="285750" indent="-285750">
              <a:lnSpc>
                <a:spcPct val="114000"/>
              </a:lnSpc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Ils se </a:t>
            </a:r>
            <a:r>
              <a:rPr lang="fr-FR" sz="2000" b="1" dirty="0">
                <a:latin typeface="Arial Rounded MT Bold" panose="020F0704030504030204" pitchFamily="34" charset="0"/>
                <a:sym typeface="Wingdings" panose="05000000000000000000" pitchFamily="2" charset="2"/>
              </a:rPr>
              <a:t>conjuguent</a:t>
            </a: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 comme chanter et jouer.</a:t>
            </a:r>
            <a:endParaRPr lang="fr-FR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endParaRPr lang="fr-FR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166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667D176-D391-4C55-9E96-2D952B12E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présent des verbes être, avoir et aller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BB6F2-356E-46CD-A73B-E1CD02988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 14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5C5B4B-F1C4-457F-BF28-AF8EE3938251}"/>
              </a:ext>
            </a:extLst>
          </p:cNvPr>
          <p:cNvSpPr/>
          <p:nvPr/>
        </p:nvSpPr>
        <p:spPr>
          <a:xfrm>
            <a:off x="169183" y="1282602"/>
            <a:ext cx="957669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tu »</a:t>
            </a:r>
            <a:r>
              <a:rPr lang="fr-FR" dirty="0">
                <a:latin typeface="Script cole" panose="00000400000000000000" pitchFamily="2" charset="0"/>
              </a:rPr>
              <a:t>,</a:t>
            </a:r>
            <a:r>
              <a:rPr lang="fr-FR" sz="2000" b="1" dirty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s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nous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ons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r>
              <a:rPr lang="fr-FR" b="1" dirty="0">
                <a:latin typeface="Script cole" panose="00000400000000000000" pitchFamily="2" charset="0"/>
              </a:rPr>
              <a:t>(Attention : sauf ÊTRE </a:t>
            </a:r>
            <a:r>
              <a:rPr lang="fr-FR" b="1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</a:t>
            </a:r>
            <a:r>
              <a:rPr lang="fr-FR" b="1" i="1" dirty="0">
                <a:latin typeface="Script cole" panose="00000400000000000000" pitchFamily="2" charset="0"/>
              </a:rPr>
              <a:t>nous sommes</a:t>
            </a:r>
            <a:r>
              <a:rPr lang="fr-FR" b="1" dirty="0">
                <a:latin typeface="Script cole" panose="00000400000000000000" pitchFamily="2" charset="0"/>
              </a:rPr>
              <a:t>)</a:t>
            </a: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vous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ez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r>
              <a:rPr lang="fr-FR" b="1" dirty="0">
                <a:latin typeface="Script cole" panose="00000400000000000000" pitchFamily="2" charset="0"/>
              </a:rPr>
              <a:t>(Attention : sauf ÊTRE </a:t>
            </a:r>
            <a:r>
              <a:rPr lang="fr-FR" b="1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</a:t>
            </a:r>
            <a:r>
              <a:rPr lang="fr-FR" b="1" i="1" dirty="0">
                <a:latin typeface="Script cole" panose="00000400000000000000" pitchFamily="2" charset="0"/>
              </a:rPr>
              <a:t>vous êtes</a:t>
            </a:r>
            <a:r>
              <a:rPr lang="fr-FR" b="1" dirty="0">
                <a:latin typeface="Script cole" panose="00000400000000000000" pitchFamily="2" charset="0"/>
              </a:rPr>
              <a:t>)</a:t>
            </a:r>
            <a:endParaRPr lang="fr-FR" dirty="0">
              <a:latin typeface="Script cole" panose="00000400000000000000" pitchFamily="2" charset="0"/>
            </a:endParaRP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60551278-7CDF-4B05-B9EA-F6C9BB074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1669465"/>
              </p:ext>
            </p:extLst>
          </p:nvPr>
        </p:nvGraphicFramePr>
        <p:xfrm>
          <a:off x="422759" y="2949311"/>
          <a:ext cx="9060482" cy="373309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44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être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suis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va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est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sommes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all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êtes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all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so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18E58585-8BAA-400A-B1B8-8314580A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12" y="2968527"/>
            <a:ext cx="464092" cy="55111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AEC10C8-5BEB-4497-96EC-6E31050CE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29" y="2963863"/>
            <a:ext cx="407359" cy="56448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65DC0CF-4C35-4211-B759-666F34897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72" y="2968527"/>
            <a:ext cx="464092" cy="55111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6ACA0DB-62B1-4BB9-83C0-822B5115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63" y="2968527"/>
            <a:ext cx="464092" cy="55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90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52B29A-76A2-4C37-8627-0D8E4CA8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présent des verbes venir, voir, vouloir et pouvoir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6663B-08D4-492A-9E11-34197E49F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 14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C0F0D39-1609-4D87-8055-887E1C18FAD0}"/>
              </a:ext>
            </a:extLst>
          </p:cNvPr>
          <p:cNvSpPr/>
          <p:nvPr/>
        </p:nvSpPr>
        <p:spPr>
          <a:xfrm>
            <a:off x="160119" y="1326226"/>
            <a:ext cx="9745881" cy="1538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il/elle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t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nous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</a:t>
            </a:r>
            <a:r>
              <a:rPr lang="fr-FR" sz="2000" b="1" dirty="0" err="1">
                <a:latin typeface="Arial Rounded MT Bold" panose="020F0704030504030204" pitchFamily="34" charset="0"/>
              </a:rPr>
              <a:t>ons</a:t>
            </a:r>
            <a:r>
              <a:rPr lang="fr-FR" sz="2000" b="1" dirty="0">
                <a:latin typeface="Arial Rounded MT Bold" panose="020F0704030504030204" pitchFamily="34" charset="0"/>
              </a:rPr>
              <a:t>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vous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</a:t>
            </a:r>
            <a:r>
              <a:rPr lang="fr-FR" sz="2000" b="1" dirty="0" err="1">
                <a:latin typeface="Arial Rounded MT Bold" panose="020F0704030504030204" pitchFamily="34" charset="0"/>
              </a:rPr>
              <a:t>ez</a:t>
            </a:r>
            <a:r>
              <a:rPr lang="fr-FR" sz="2000" b="1" dirty="0">
                <a:latin typeface="Arial Rounded MT Bold" panose="020F0704030504030204" pitchFamily="34" charset="0"/>
              </a:rPr>
              <a:t>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ils/elles »</a:t>
            </a:r>
            <a:r>
              <a:rPr lang="fr-FR" dirty="0">
                <a:latin typeface="Script cole" panose="00000400000000000000" pitchFamily="2" charset="0"/>
              </a:rPr>
              <a:t>,</a:t>
            </a:r>
            <a:r>
              <a:rPr lang="fr-FR" sz="2000" b="1" dirty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nt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1E1CB9BA-CD4F-4E75-974E-C48EE5A13F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476492"/>
              </p:ext>
            </p:extLst>
          </p:nvPr>
        </p:nvGraphicFramePr>
        <p:xfrm>
          <a:off x="422759" y="2949311"/>
          <a:ext cx="9200213" cy="3733091"/>
        </p:xfrm>
        <a:graphic>
          <a:graphicData uri="http://schemas.openxmlformats.org/drawingml/2006/table">
            <a:tbl>
              <a:tblPr firstRow="1" firstCol="1" bandRow="1"/>
              <a:tblGrid>
                <a:gridCol w="1358917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1960324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1960324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1960324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  <a:gridCol w="1960324">
                  <a:extLst>
                    <a:ext uri="{9D8B030D-6E8A-4147-A177-3AD203B41FA5}">
                      <a16:colId xmlns:a16="http://schemas.microsoft.com/office/drawing/2014/main" val="2069723822"/>
                    </a:ext>
                  </a:extLst>
                </a:gridCol>
              </a:tblGrid>
              <a:tr h="44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vouloir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pouvoir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vien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voi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veu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peu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vien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voi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veu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peu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x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vien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voi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veu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peu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ven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voy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voul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pouv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ven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voy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voul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pouv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vienn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voi</a:t>
                      </a:r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veul</a:t>
                      </a:r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peuv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E3867994-9CCE-49A7-A366-A5B0FE4666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809" y="2977236"/>
            <a:ext cx="464092" cy="5511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E0597FA-0A5B-42F6-A3A0-6FE190810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29" y="2963863"/>
            <a:ext cx="407359" cy="5644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0EA4A99-84AF-4983-A1AA-266E43310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72" y="2968527"/>
            <a:ext cx="464092" cy="5511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6E2B9A-7DAB-423E-A6B7-0FEC760E7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8526" y="2963863"/>
            <a:ext cx="464092" cy="55111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D1315FBD-2188-44A5-89AC-C0DED34E0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880" y="2977236"/>
            <a:ext cx="464092" cy="55111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84146AA-66F6-4387-9AB5-ABE03D71B52D}"/>
              </a:ext>
            </a:extLst>
          </p:cNvPr>
          <p:cNvSpPr/>
          <p:nvPr/>
        </p:nvSpPr>
        <p:spPr>
          <a:xfrm>
            <a:off x="3017244" y="6331132"/>
            <a:ext cx="287383" cy="2090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356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463751-58AE-4BC0-9C48-7E45518E1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Le présent des verbes prendre, dire et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E55EBD-FBF7-4DF8-AF1E-73C5099B7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 15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602B377-3B37-4001-93C1-E43262A67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933488"/>
              </p:ext>
            </p:extLst>
          </p:nvPr>
        </p:nvGraphicFramePr>
        <p:xfrm>
          <a:off x="422759" y="2949311"/>
          <a:ext cx="9060482" cy="373309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44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prendre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di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fai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di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fai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di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fai</a:t>
                      </a:r>
                      <a:r>
                        <a:rPr lang="fr-FR" sz="1800" b="1" u="none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pren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dis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fais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dites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faites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prenn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ent</a:t>
                      </a:r>
                      <a:endParaRPr lang="fr-FR" sz="1800" b="1" u="sng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f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</a:t>
                      </a:r>
                      <a:r>
                        <a:rPr lang="fr-FR" sz="1800" b="1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14570C12-4313-443B-8CF1-0BAE1A322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1891" y="2963863"/>
            <a:ext cx="464092" cy="55111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1938269-C75A-42E4-8491-C109F7ADF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29" y="2963863"/>
            <a:ext cx="407359" cy="56448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CBC709A-917A-43E4-B976-5B62BEC1BE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72" y="2968527"/>
            <a:ext cx="464092" cy="55111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BB75EAA-CCF8-402E-A770-A0FC44D592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563" y="2968527"/>
            <a:ext cx="464092" cy="5511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620884-ED4F-45DE-88B8-719E624A29C1}"/>
              </a:ext>
            </a:extLst>
          </p:cNvPr>
          <p:cNvSpPr/>
          <p:nvPr/>
        </p:nvSpPr>
        <p:spPr>
          <a:xfrm>
            <a:off x="3370217" y="6331131"/>
            <a:ext cx="287383" cy="20900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8C09C4-72C1-402A-A2FF-8579B51486A8}"/>
              </a:ext>
            </a:extLst>
          </p:cNvPr>
          <p:cNvSpPr/>
          <p:nvPr/>
        </p:nvSpPr>
        <p:spPr>
          <a:xfrm>
            <a:off x="96297" y="1542134"/>
            <a:ext cx="9735680" cy="1169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je/tu»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s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nous »</a:t>
            </a:r>
            <a:r>
              <a:rPr lang="fr-FR" dirty="0">
                <a:latin typeface="Script cole" panose="00000400000000000000" pitchFamily="2" charset="0"/>
              </a:rPr>
              <a:t>, 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</a:t>
            </a:r>
            <a:r>
              <a:rPr lang="fr-FR" sz="2000" b="1" dirty="0" err="1">
                <a:latin typeface="Arial Rounded MT Bold" panose="020F0704030504030204" pitchFamily="34" charset="0"/>
              </a:rPr>
              <a:t>ons</a:t>
            </a:r>
            <a:r>
              <a:rPr lang="fr-FR" sz="2000" b="1" dirty="0">
                <a:latin typeface="Arial Rounded MT Bold" panose="020F0704030504030204" pitchFamily="34" charset="0"/>
              </a:rPr>
              <a:t>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Quand ils sont conjugués avec </a:t>
            </a:r>
            <a:r>
              <a:rPr lang="fr-FR" sz="2000" b="1" dirty="0">
                <a:latin typeface="Arial Rounded MT Bold" panose="020F0704030504030204" pitchFamily="34" charset="0"/>
              </a:rPr>
              <a:t>« ils/elles »</a:t>
            </a:r>
            <a:r>
              <a:rPr lang="fr-FR" dirty="0">
                <a:latin typeface="Script cole" panose="00000400000000000000" pitchFamily="2" charset="0"/>
              </a:rPr>
              <a:t>,</a:t>
            </a:r>
            <a:r>
              <a:rPr lang="fr-FR" sz="2000" b="1" dirty="0">
                <a:latin typeface="Arial Rounded MT Bold" panose="020F0704030504030204" pitchFamily="34" charset="0"/>
              </a:rPr>
              <a:t> </a:t>
            </a:r>
            <a:r>
              <a:rPr lang="fr-FR" dirty="0">
                <a:latin typeface="Script cole" panose="00000400000000000000" pitchFamily="2" charset="0"/>
              </a:rPr>
              <a:t>tous les verbes se terminent par </a:t>
            </a:r>
            <a:r>
              <a:rPr lang="fr-FR" sz="2000" b="1" dirty="0">
                <a:latin typeface="Arial Rounded MT Bold" panose="020F0704030504030204" pitchFamily="34" charset="0"/>
              </a:rPr>
              <a:t>« nt »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66387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554BA6A-F135-4C82-BBEF-02D374A01B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0119" y="171208"/>
            <a:ext cx="7416800" cy="1204913"/>
          </a:xfrm>
        </p:spPr>
        <p:txBody>
          <a:bodyPr>
            <a:normAutofit fontScale="92500" lnSpcReduction="10000"/>
          </a:bodyPr>
          <a:lstStyle/>
          <a:p>
            <a:r>
              <a:rPr lang="fr-FR" sz="4000" dirty="0"/>
              <a:t>Le futur des verbes </a:t>
            </a:r>
          </a:p>
          <a:p>
            <a:r>
              <a:rPr lang="fr-FR" sz="4000" dirty="0"/>
              <a:t>en -er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0E7D69F-456E-4448-A40B-3B370A52E1E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G17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0AA84C-2303-4B34-BB95-03C2E3292FD5}"/>
              </a:ext>
            </a:extLst>
          </p:cNvPr>
          <p:cNvSpPr/>
          <p:nvPr/>
        </p:nvSpPr>
        <p:spPr>
          <a:xfrm>
            <a:off x="160119" y="1362527"/>
            <a:ext cx="940715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sz="2000" dirty="0">
                <a:latin typeface="Script cole" panose="00000400000000000000" pitchFamily="2" charset="0"/>
              </a:rPr>
              <a:t>Au futur, </a:t>
            </a:r>
            <a:r>
              <a:rPr lang="fr-FR" sz="2000" b="1" dirty="0">
                <a:latin typeface="Script cole" panose="00000400000000000000" pitchFamily="2" charset="0"/>
              </a:rPr>
              <a:t>tous les verbes </a:t>
            </a:r>
            <a:r>
              <a:rPr lang="fr-FR" sz="2000" dirty="0">
                <a:latin typeface="Script cole" panose="00000400000000000000" pitchFamily="2" charset="0"/>
              </a:rPr>
              <a:t>ont les </a:t>
            </a:r>
            <a:r>
              <a:rPr lang="fr-FR" sz="2000" b="1" dirty="0">
                <a:latin typeface="Script cole" panose="00000400000000000000" pitchFamily="2" charset="0"/>
              </a:rPr>
              <a:t>terminaisons</a:t>
            </a:r>
            <a:r>
              <a:rPr lang="fr-FR" sz="2000" dirty="0">
                <a:latin typeface="Script cole" panose="00000400000000000000" pitchFamily="2" charset="0"/>
              </a:rPr>
              <a:t> suivantes :</a:t>
            </a:r>
          </a:p>
          <a:p>
            <a:r>
              <a:rPr lang="fr-FR" sz="2400" dirty="0">
                <a:latin typeface="Script cole" panose="00000400000000000000" pitchFamily="2" charset="0"/>
              </a:rPr>
              <a:t>je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ai</a:t>
            </a:r>
            <a:r>
              <a:rPr lang="fr-FR" sz="2400" dirty="0">
                <a:latin typeface="Script cole" panose="00000400000000000000" pitchFamily="2" charset="0"/>
              </a:rPr>
              <a:t> 				tu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as</a:t>
            </a:r>
            <a:r>
              <a:rPr lang="fr-FR" sz="2400" dirty="0">
                <a:latin typeface="Script cole" panose="00000400000000000000" pitchFamily="2" charset="0"/>
              </a:rPr>
              <a:t>					il / elle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a</a:t>
            </a:r>
          </a:p>
          <a:p>
            <a:r>
              <a:rPr lang="fr-FR" sz="2400" dirty="0">
                <a:latin typeface="Script cole" panose="00000400000000000000" pitchFamily="2" charset="0"/>
              </a:rPr>
              <a:t>nous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ons</a:t>
            </a:r>
            <a:r>
              <a:rPr lang="fr-FR" sz="2400" dirty="0">
                <a:latin typeface="Script cole" panose="00000400000000000000" pitchFamily="2" charset="0"/>
              </a:rPr>
              <a:t> 			vous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ez</a:t>
            </a:r>
            <a:r>
              <a:rPr lang="fr-FR" sz="2400" dirty="0">
                <a:latin typeface="Script cole" panose="00000400000000000000" pitchFamily="2" charset="0"/>
              </a:rPr>
              <a:t> 				ils / elles </a:t>
            </a:r>
            <a:r>
              <a:rPr lang="fr-FR" sz="2400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sz="2400" dirty="0">
                <a:latin typeface="Script cole" panose="00000400000000000000" pitchFamily="2" charset="0"/>
              </a:rPr>
              <a:t> </a:t>
            </a:r>
            <a:r>
              <a:rPr lang="fr-FR" sz="2400" b="1" dirty="0">
                <a:latin typeface="Script cole" panose="00000400000000000000" pitchFamily="2" charset="0"/>
              </a:rPr>
              <a:t>ont</a:t>
            </a:r>
          </a:p>
          <a:p>
            <a:endParaRPr lang="fr-FR" dirty="0">
              <a:latin typeface="Script cole" panose="000004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Pour former le futur des verbes en –er, on </a:t>
            </a:r>
            <a:r>
              <a:rPr lang="fr-FR" b="1" dirty="0">
                <a:latin typeface="Script cole" panose="00000400000000000000" pitchFamily="2" charset="0"/>
              </a:rPr>
              <a:t>garde l’infinitif du verbe </a:t>
            </a:r>
            <a:r>
              <a:rPr lang="fr-FR" dirty="0">
                <a:latin typeface="Script cole" panose="00000400000000000000" pitchFamily="2" charset="0"/>
              </a:rPr>
              <a:t>auquel on </a:t>
            </a:r>
            <a:r>
              <a:rPr lang="fr-FR" b="1" dirty="0">
                <a:latin typeface="Script cole" panose="00000400000000000000" pitchFamily="2" charset="0"/>
              </a:rPr>
              <a:t>ajoute la terminaison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73F7CAC6-A178-42CE-B950-A761A17509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338277"/>
              </p:ext>
            </p:extLst>
          </p:nvPr>
        </p:nvGraphicFramePr>
        <p:xfrm>
          <a:off x="422759" y="3250367"/>
          <a:ext cx="9060482" cy="3293539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577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habiter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manger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crier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manger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manger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manger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manger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manger</a:t>
                      </a:r>
                      <a:r>
                        <a:rPr kumimoji="0" lang="fr-FR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452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habiter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manger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cri</a:t>
                      </a:r>
                      <a:r>
                        <a:rPr lang="fr-FR" sz="1800" u="sng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248A82C8-4BC1-4FCE-9F08-08995FAD2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0271" y="3264902"/>
            <a:ext cx="454737" cy="54000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59C606C-B07D-4491-9ED0-8393C7E92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969" y="3266389"/>
            <a:ext cx="389691" cy="540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D5EFB7B-F1C5-4EB0-A60E-043A328155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6187" y="3264902"/>
            <a:ext cx="454737" cy="5400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F7DACDA-6CAD-4D79-8D95-913CAB68A2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712" y="3264902"/>
            <a:ext cx="454737" cy="54000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1CD48C8-9617-42FA-9F6D-79181C169B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8470" y="4703591"/>
            <a:ext cx="469542" cy="8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9287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01D9628-AC8C-4D94-9CCA-F4B537E196B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G 18</a:t>
            </a:r>
          </a:p>
        </p:txBody>
      </p:sp>
      <p:sp>
        <p:nvSpPr>
          <p:cNvPr id="4" name="Espace réservé du texte 1">
            <a:extLst>
              <a:ext uri="{FF2B5EF4-FFF2-40B4-BE49-F238E27FC236}">
                <a16:creationId xmlns:a16="http://schemas.microsoft.com/office/drawing/2014/main" id="{DB5B556A-F9EE-4A1A-97C7-D400C499E99F}"/>
              </a:ext>
            </a:extLst>
          </p:cNvPr>
          <p:cNvSpPr txBox="1">
            <a:spLocks/>
          </p:cNvSpPr>
          <p:nvPr/>
        </p:nvSpPr>
        <p:spPr>
          <a:xfrm>
            <a:off x="203649" y="145075"/>
            <a:ext cx="7416800" cy="12049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chemeClr val="tx1"/>
                </a:solidFill>
                <a:latin typeface="Sketch Nice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Le futur des verbes être, avoir et aller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9DAFA88C-DDB2-4350-BB74-180A5F1BE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57933"/>
              </p:ext>
            </p:extLst>
          </p:nvPr>
        </p:nvGraphicFramePr>
        <p:xfrm>
          <a:off x="422759" y="2297185"/>
          <a:ext cx="9060482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être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ser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aur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01FA4C7-21BC-41B6-8EA9-44B49AF8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37" y="2325152"/>
            <a:ext cx="582841" cy="69212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33A70BE-5DEB-4D97-AE52-9CC745F3E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6" y="2370689"/>
            <a:ext cx="582841" cy="80765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C77028-D2A9-437C-9A6A-B7B775CC7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41" y="2325152"/>
            <a:ext cx="582841" cy="69212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9659CEA-66AE-455E-8834-B6783EF29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73" y="2325152"/>
            <a:ext cx="582841" cy="6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7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52B29A-76A2-4C37-8627-0D8E4CA8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Le futur des verbes prendre, venir et voir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6663B-08D4-492A-9E11-34197E49F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G 19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64B7520-3BCF-46A9-8AD5-C5405077D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693542"/>
              </p:ext>
            </p:extLst>
          </p:nvPr>
        </p:nvGraphicFramePr>
        <p:xfrm>
          <a:off x="422759" y="2297185"/>
          <a:ext cx="9060482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prendre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prendr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viendr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verr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BC688D0-00E9-4483-B216-4DCA19E6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37" y="2325152"/>
            <a:ext cx="582841" cy="6921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A022F5-44E5-4C26-BFD2-5D7F4E64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6" y="2370689"/>
            <a:ext cx="582841" cy="807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4C2418-20D3-4197-AD3E-E106229D3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41" y="2325152"/>
            <a:ext cx="582841" cy="692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B410ED-788F-474D-957C-25170DA8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73" y="2325152"/>
            <a:ext cx="582841" cy="6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85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4F64097E-355B-4DCF-9A6E-A82CDC6356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types de phrase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8271954-3491-440A-8274-0216874CC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06D15CED-A3AA-4CC4-A77C-0EE000F5D883}"/>
              </a:ext>
            </a:extLst>
          </p:cNvPr>
          <p:cNvSpPr txBox="1">
            <a:spLocks/>
          </p:cNvSpPr>
          <p:nvPr/>
        </p:nvSpPr>
        <p:spPr>
          <a:xfrm>
            <a:off x="273050" y="1412776"/>
            <a:ext cx="9432925" cy="5400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fr-FR" sz="2000" dirty="0">
                <a:latin typeface="Script cole" pitchFamily="2" charset="0"/>
              </a:rPr>
              <a:t>On reconnait les différentes sortes de phrases grâce à leur point. </a:t>
            </a:r>
          </a:p>
          <a:p>
            <a:endParaRPr lang="fr-FR" sz="2400" dirty="0"/>
          </a:p>
          <a:p>
            <a:endParaRPr lang="fr-FR" sz="2400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4D78983F-72A0-4EE4-AD56-D414909458B8}"/>
              </a:ext>
            </a:extLst>
          </p:cNvPr>
          <p:cNvGrpSpPr/>
          <p:nvPr/>
        </p:nvGrpSpPr>
        <p:grpSpPr>
          <a:xfrm>
            <a:off x="4097447" y="3573016"/>
            <a:ext cx="5248041" cy="3096344"/>
            <a:chOff x="1424608" y="2420888"/>
            <a:chExt cx="7200800" cy="4248472"/>
          </a:xfrm>
        </p:grpSpPr>
        <p:sp>
          <p:nvSpPr>
            <p:cNvPr id="6" name="Rectangle à coins arrondis 4">
              <a:extLst>
                <a:ext uri="{FF2B5EF4-FFF2-40B4-BE49-F238E27FC236}">
                  <a16:creationId xmlns:a16="http://schemas.microsoft.com/office/drawing/2014/main" id="{D99660CF-D655-43AB-825A-DEBF9B264976}"/>
                </a:ext>
              </a:extLst>
            </p:cNvPr>
            <p:cNvSpPr/>
            <p:nvPr/>
          </p:nvSpPr>
          <p:spPr>
            <a:xfrm>
              <a:off x="1424608" y="2420888"/>
              <a:ext cx="7200800" cy="4248472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2" descr="C:\Users\Gaëlle\Desktop\Blog\Illustrations fiches\Illustrations fiches\pirate2.png">
              <a:extLst>
                <a:ext uri="{FF2B5EF4-FFF2-40B4-BE49-F238E27FC236}">
                  <a16:creationId xmlns:a16="http://schemas.microsoft.com/office/drawing/2014/main" id="{14569A2B-0634-4546-8F02-88CBB84EB4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89" t="3261" r="32517" b="6579"/>
            <a:stretch/>
          </p:blipFill>
          <p:spPr bwMode="auto">
            <a:xfrm>
              <a:off x="5241032" y="3573016"/>
              <a:ext cx="1777617" cy="294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Gaëlle\Desktop\Blog\Illustrations fiches\Illustrations fiches\pirate.png">
              <a:extLst>
                <a:ext uri="{FF2B5EF4-FFF2-40B4-BE49-F238E27FC236}">
                  <a16:creationId xmlns:a16="http://schemas.microsoft.com/office/drawing/2014/main" id="{010EB1E0-35E8-41B4-9DBA-8344A675D6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48" r="20796"/>
            <a:stretch/>
          </p:blipFill>
          <p:spPr bwMode="auto">
            <a:xfrm>
              <a:off x="2986811" y="3573017"/>
              <a:ext cx="1822173" cy="2941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5CA425DA-CFCF-43CE-87D5-2811591FE447}"/>
                </a:ext>
              </a:extLst>
            </p:cNvPr>
            <p:cNvSpPr txBox="1"/>
            <p:nvPr/>
          </p:nvSpPr>
          <p:spPr>
            <a:xfrm>
              <a:off x="1918615" y="2420888"/>
              <a:ext cx="6015180" cy="42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En voyant le sabre, Arthur fait un bond en arrière.</a:t>
              </a:r>
            </a:p>
          </p:txBody>
        </p:sp>
        <p:sp>
          <p:nvSpPr>
            <p:cNvPr id="10" name="Rectangle à coins arrondis 6">
              <a:extLst>
                <a:ext uri="{FF2B5EF4-FFF2-40B4-BE49-F238E27FC236}">
                  <a16:creationId xmlns:a16="http://schemas.microsoft.com/office/drawing/2014/main" id="{4A7794AE-D714-4848-B1FE-D0137BBE8238}"/>
                </a:ext>
              </a:extLst>
            </p:cNvPr>
            <p:cNvSpPr/>
            <p:nvPr/>
          </p:nvSpPr>
          <p:spPr>
            <a:xfrm>
              <a:off x="6537176" y="2924944"/>
              <a:ext cx="1944216" cy="936104"/>
            </a:xfrm>
            <a:prstGeom prst="wedgeRoundRectCallout">
              <a:avLst>
                <a:gd name="adj1" fmla="val -35648"/>
                <a:gd name="adj2" fmla="val 991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</a:rPr>
                <a:t>Attention, ne te coupe pas !</a:t>
              </a:r>
            </a:p>
          </p:txBody>
        </p:sp>
        <p:sp>
          <p:nvSpPr>
            <p:cNvPr id="11" name="Rectangle à coins arrondis 10">
              <a:extLst>
                <a:ext uri="{FF2B5EF4-FFF2-40B4-BE49-F238E27FC236}">
                  <a16:creationId xmlns:a16="http://schemas.microsoft.com/office/drawing/2014/main" id="{2213068C-6096-40EB-B0B9-5A4F6FEEF8D9}"/>
                </a:ext>
              </a:extLst>
            </p:cNvPr>
            <p:cNvSpPr/>
            <p:nvPr/>
          </p:nvSpPr>
          <p:spPr>
            <a:xfrm>
              <a:off x="1568624" y="5373216"/>
              <a:ext cx="1800200" cy="780700"/>
            </a:xfrm>
            <a:prstGeom prst="wedgeRoundRectCallout">
              <a:avLst>
                <a:gd name="adj1" fmla="val 39132"/>
                <a:gd name="adj2" fmla="val -74931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400" dirty="0">
                  <a:solidFill>
                    <a:schemeClr val="tx1"/>
                  </a:solidFill>
                  <a:latin typeface="Comic Sans MS" pitchFamily="66" charset="0"/>
                </a:rPr>
                <a:t>Est-ce que tu as peur ?</a:t>
              </a:r>
            </a:p>
          </p:txBody>
        </p:sp>
      </p:grpSp>
      <p:sp>
        <p:nvSpPr>
          <p:cNvPr id="12" name="ZoneTexte 11">
            <a:extLst>
              <a:ext uri="{FF2B5EF4-FFF2-40B4-BE49-F238E27FC236}">
                <a16:creationId xmlns:a16="http://schemas.microsoft.com/office/drawing/2014/main" id="{A8BCF86C-472F-4D88-B2B2-FFD90EF071FC}"/>
              </a:ext>
            </a:extLst>
          </p:cNvPr>
          <p:cNvSpPr txBox="1"/>
          <p:nvPr/>
        </p:nvSpPr>
        <p:spPr>
          <a:xfrm>
            <a:off x="560512" y="2125305"/>
            <a:ext cx="3240360" cy="212462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>
                <a:latin typeface="Arial Rounded MT Bold" panose="020F0704030504030204" pitchFamily="34" charset="0"/>
              </a:rPr>
              <a:t>phrase déclarative </a:t>
            </a:r>
            <a:r>
              <a:rPr lang="fr-FR" dirty="0"/>
              <a:t>raconte ou explique quelque chose. Elle se termine par un </a:t>
            </a:r>
            <a:r>
              <a:rPr lang="fr-FR" b="1" dirty="0">
                <a:latin typeface="Arial Rounded MT Bold" panose="020F0704030504030204" pitchFamily="34" charset="0"/>
              </a:rPr>
              <a:t>point </a:t>
            </a:r>
            <a:r>
              <a:rPr lang="fr-FR" dirty="0"/>
              <a:t>ou</a:t>
            </a:r>
            <a:r>
              <a:rPr lang="fr-FR" b="1" dirty="0">
                <a:latin typeface="Arial Rounded MT Bold" panose="020F0704030504030204" pitchFamily="34" charset="0"/>
              </a:rPr>
              <a:t> un </a:t>
            </a:r>
            <a:r>
              <a:rPr lang="fr-FR" b="1">
                <a:latin typeface="Arial Rounded MT Bold" panose="020F0704030504030204" pitchFamily="34" charset="0"/>
              </a:rPr>
              <a:t>point d’exclamation</a:t>
            </a:r>
            <a:r>
              <a:rPr lang="fr-FR"/>
              <a:t>.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90399EE-7B49-4B52-B920-6630E150BCDC}"/>
              </a:ext>
            </a:extLst>
          </p:cNvPr>
          <p:cNvSpPr txBox="1"/>
          <p:nvPr/>
        </p:nvSpPr>
        <p:spPr>
          <a:xfrm>
            <a:off x="4736976" y="1988840"/>
            <a:ext cx="4773374" cy="129362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>
                <a:latin typeface="Arial Rounded MT Bold" panose="020F0704030504030204" pitchFamily="34" charset="0"/>
              </a:rPr>
              <a:t>phrase impérative </a:t>
            </a:r>
            <a:r>
              <a:rPr lang="fr-FR" dirty="0"/>
              <a:t>donne un ordre. Elle se termine par un </a:t>
            </a:r>
            <a:r>
              <a:rPr lang="fr-FR" b="1" dirty="0">
                <a:latin typeface="Arial Rounded MT Bold" panose="020F0704030504030204" pitchFamily="34" charset="0"/>
              </a:rPr>
              <a:t>point </a:t>
            </a:r>
            <a:r>
              <a:rPr lang="fr-FR" dirty="0"/>
              <a:t>ou</a:t>
            </a:r>
            <a:r>
              <a:rPr lang="fr-FR" b="1" dirty="0">
                <a:latin typeface="Arial Rounded MT Bold" panose="020F0704030504030204" pitchFamily="34" charset="0"/>
              </a:rPr>
              <a:t> un point d’exclamation</a:t>
            </a:r>
            <a:r>
              <a:rPr lang="fr-FR" dirty="0"/>
              <a:t>.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1BC3A112-BFC3-4DB2-BDC2-2B2A55611539}"/>
              </a:ext>
            </a:extLst>
          </p:cNvPr>
          <p:cNvSpPr txBox="1"/>
          <p:nvPr/>
        </p:nvSpPr>
        <p:spPr>
          <a:xfrm>
            <a:off x="392771" y="4960238"/>
            <a:ext cx="3240360" cy="170912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dirty="0"/>
              <a:t>Une </a:t>
            </a:r>
            <a:r>
              <a:rPr lang="fr-FR" b="1" dirty="0">
                <a:latin typeface="Arial Rounded MT Bold" panose="020F0704030504030204" pitchFamily="34" charset="0"/>
              </a:rPr>
              <a:t>phrase interrogative </a:t>
            </a:r>
            <a:r>
              <a:rPr lang="fr-FR" dirty="0"/>
              <a:t>pose une question. Elle se termine par un </a:t>
            </a:r>
            <a:r>
              <a:rPr lang="fr-FR" b="1" dirty="0">
                <a:latin typeface="Arial Rounded MT Bold" panose="020F0704030504030204" pitchFamily="34" charset="0"/>
              </a:rPr>
              <a:t>point d’interrogation</a:t>
            </a:r>
            <a:r>
              <a:rPr lang="fr-FR" dirty="0"/>
              <a:t>.</a:t>
            </a:r>
          </a:p>
        </p:txBody>
      </p: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6998D56B-D366-4FD9-A401-20CB48CF12DF}"/>
              </a:ext>
            </a:extLst>
          </p:cNvPr>
          <p:cNvCxnSpPr/>
          <p:nvPr/>
        </p:nvCxnSpPr>
        <p:spPr>
          <a:xfrm flipH="1">
            <a:off x="8841432" y="3140968"/>
            <a:ext cx="144016" cy="864096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C12DAA55-C2B9-4A5F-9021-B3010C4FC8B8}"/>
              </a:ext>
            </a:extLst>
          </p:cNvPr>
          <p:cNvCxnSpPr/>
          <p:nvPr/>
        </p:nvCxnSpPr>
        <p:spPr>
          <a:xfrm>
            <a:off x="3800872" y="3140968"/>
            <a:ext cx="667828" cy="57742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7DBC5B65-2387-449F-AE10-435A96E48A26}"/>
              </a:ext>
            </a:extLst>
          </p:cNvPr>
          <p:cNvCxnSpPr>
            <a:stCxn id="14" idx="3"/>
            <a:endCxn id="11" idx="1"/>
          </p:cNvCxnSpPr>
          <p:nvPr/>
        </p:nvCxnSpPr>
        <p:spPr>
          <a:xfrm>
            <a:off x="3633131" y="5814799"/>
            <a:ext cx="569277" cy="194407"/>
          </a:xfrm>
          <a:prstGeom prst="straightConnector1">
            <a:avLst/>
          </a:prstGeom>
          <a:ln w="571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229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EB7571-ED1E-4CCC-AC58-271B7F69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821" y="2279292"/>
            <a:ext cx="582841" cy="6921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87E1CD-8C30-4977-82E6-CBAD39F9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27" y="2262352"/>
            <a:ext cx="582841" cy="69212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463751-58AE-4BC0-9C48-7E45518E1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Le futur des verbes pouvoir, vouloir, dire et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E55EBD-FBF7-4DF8-AF1E-73C5099B7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fr-FR" sz="3200" dirty="0"/>
              <a:t>G20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37AD6F6-E2B0-457D-B704-BEA50270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20440"/>
              </p:ext>
            </p:extLst>
          </p:nvPr>
        </p:nvGraphicFramePr>
        <p:xfrm>
          <a:off x="151410" y="2236225"/>
          <a:ext cx="9602189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352155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239285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169033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1890997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3978888266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pouvoir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vouloir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pourr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voudr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dir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fer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DE22B90-4D3D-4929-9BF6-04353CB2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09" y="2261874"/>
            <a:ext cx="582841" cy="692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7967AA-EBE7-46FE-9E60-51E5034C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46" y="2262352"/>
            <a:ext cx="582841" cy="6921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1656AE-4BEE-4C65-A4FC-0D1AE406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4" y="2279292"/>
            <a:ext cx="582841" cy="8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5010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03C450-6627-4CEC-B886-7F26742056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Le passé composé des verbes en -er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14C04D1-BB3A-4443-9E0B-FB096CE9335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576F66-2173-4034-9275-999C9847A26C}"/>
              </a:ext>
            </a:extLst>
          </p:cNvPr>
          <p:cNvSpPr/>
          <p:nvPr/>
        </p:nvSpPr>
        <p:spPr>
          <a:xfrm>
            <a:off x="116588" y="1282602"/>
            <a:ext cx="9629293" cy="18896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Le passé composé est un temps utilisé pour parler du passé.</a:t>
            </a:r>
          </a:p>
          <a:p>
            <a:endParaRPr lang="fr-FR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dirty="0">
                <a:latin typeface="Script cole" panose="00000400000000000000" pitchFamily="2" charset="0"/>
              </a:rPr>
              <a:t>Pour conjuguer un verbe au passé composé, il faut utiliser le </a:t>
            </a:r>
            <a:r>
              <a:rPr lang="fr-FR" b="1" dirty="0">
                <a:latin typeface="Script cole" panose="00000400000000000000" pitchFamily="2" charset="0"/>
              </a:rPr>
              <a:t>verbe avoir </a:t>
            </a:r>
            <a:r>
              <a:rPr lang="fr-FR" dirty="0">
                <a:latin typeface="Script cole" panose="00000400000000000000" pitchFamily="2" charset="0"/>
              </a:rPr>
              <a:t>conjugué </a:t>
            </a:r>
            <a:r>
              <a:rPr lang="fr-FR" b="1" dirty="0">
                <a:latin typeface="Script cole" panose="00000400000000000000" pitchFamily="2" charset="0"/>
              </a:rPr>
              <a:t>au présent </a:t>
            </a:r>
            <a:r>
              <a:rPr lang="fr-FR" dirty="0">
                <a:latin typeface="Script cole" panose="00000400000000000000" pitchFamily="2" charset="0"/>
              </a:rPr>
              <a:t>(que l’on appelle un </a:t>
            </a:r>
            <a:r>
              <a:rPr lang="fr-FR" b="1" dirty="0">
                <a:latin typeface="Script cole" panose="00000400000000000000" pitchFamily="2" charset="0"/>
              </a:rPr>
              <a:t>auxiliaire</a:t>
            </a:r>
            <a:r>
              <a:rPr lang="fr-FR" dirty="0">
                <a:latin typeface="Script cole" panose="00000400000000000000" pitchFamily="2" charset="0"/>
              </a:rPr>
              <a:t>) et </a:t>
            </a:r>
            <a:r>
              <a:rPr lang="fr-FR" b="1" dirty="0">
                <a:latin typeface="Script cole" panose="00000400000000000000" pitchFamily="2" charset="0"/>
              </a:rPr>
              <a:t>le participe passé </a:t>
            </a:r>
            <a:r>
              <a:rPr lang="fr-FR" dirty="0">
                <a:latin typeface="Script cole" panose="00000400000000000000" pitchFamily="2" charset="0"/>
              </a:rPr>
              <a:t>du verbe.</a:t>
            </a:r>
          </a:p>
          <a:p>
            <a:pPr>
              <a:lnSpc>
                <a:spcPct val="114000"/>
              </a:lnSpc>
            </a:pPr>
            <a:endParaRPr lang="fr-FR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sz="1600" dirty="0">
                <a:latin typeface="Script cole" panose="00000400000000000000" pitchFamily="2" charset="0"/>
              </a:rPr>
              <a:t>Les verbes qui se terminent par </a:t>
            </a:r>
            <a:r>
              <a:rPr lang="fr-FR" sz="1600" b="1" dirty="0">
                <a:latin typeface="Script cole" panose="00000400000000000000" pitchFamily="2" charset="0"/>
              </a:rPr>
              <a:t>-er </a:t>
            </a:r>
            <a:r>
              <a:rPr lang="fr-FR" sz="1600" dirty="0">
                <a:latin typeface="Script cole" panose="00000400000000000000" pitchFamily="2" charset="0"/>
              </a:rPr>
              <a:t>à l’infinitif ont leur participe passé qui se termine par </a:t>
            </a:r>
            <a:r>
              <a:rPr lang="fr-FR" sz="1600" b="1" dirty="0">
                <a:latin typeface="Script cole" panose="00000400000000000000" pitchFamily="2" charset="0"/>
              </a:rPr>
              <a:t>é</a:t>
            </a:r>
            <a:r>
              <a:rPr lang="fr-FR" sz="1600" dirty="0">
                <a:latin typeface="Script cole" panose="00000400000000000000" pitchFamily="2" charset="0"/>
              </a:rPr>
              <a:t> (chanter ➜ chanté).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C953EAA5-DC0B-4E4D-B4D7-22436EF85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011376"/>
              </p:ext>
            </p:extLst>
          </p:nvPr>
        </p:nvGraphicFramePr>
        <p:xfrm>
          <a:off x="286606" y="3309730"/>
          <a:ext cx="9060482" cy="3236790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manger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chanter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jouer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avons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avons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avons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avez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avez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avez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43146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chant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ont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jou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0461E901-A788-4193-BEB0-B6BB3CC098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63" y="3524617"/>
            <a:ext cx="372486" cy="516159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B4CAE659-22E0-432A-9357-CA7195ABC8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1392" y="3481254"/>
            <a:ext cx="447261" cy="53112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2EF24BA-D821-444E-8C4C-B24BE59963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47" y="3481253"/>
            <a:ext cx="447261" cy="5311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B799035-4B81-4360-8742-E09D962E1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977" y="3481253"/>
            <a:ext cx="447261" cy="5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933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73EC29E-66DB-47C6-9A2B-65D733B49B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passé composé des verbes être, avoir, prendre et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7A3BDA-A032-4117-AEE3-4560F0F7AC9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07D331-1D8C-42E7-8213-CC16681098A7}"/>
              </a:ext>
            </a:extLst>
          </p:cNvPr>
          <p:cNvSpPr/>
          <p:nvPr/>
        </p:nvSpPr>
        <p:spPr>
          <a:xfrm>
            <a:off x="116588" y="1282602"/>
            <a:ext cx="96292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Le passé composé est un temps utilisé pour parler du passé.</a:t>
            </a: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dirty="0">
                <a:latin typeface="Script cole" panose="00000400000000000000" pitchFamily="2" charset="0"/>
              </a:rPr>
              <a:t>Pour conjuguer un verbe au passé composé, il faut utiliser le </a:t>
            </a:r>
            <a:r>
              <a:rPr lang="fr-FR" b="1" dirty="0">
                <a:latin typeface="Script cole" panose="00000400000000000000" pitchFamily="2" charset="0"/>
              </a:rPr>
              <a:t>verbe avoir </a:t>
            </a:r>
            <a:r>
              <a:rPr lang="fr-FR" dirty="0">
                <a:latin typeface="Script cole" panose="00000400000000000000" pitchFamily="2" charset="0"/>
              </a:rPr>
              <a:t>conjugué </a:t>
            </a:r>
            <a:r>
              <a:rPr lang="fr-FR" b="1" dirty="0">
                <a:latin typeface="Script cole" panose="00000400000000000000" pitchFamily="2" charset="0"/>
              </a:rPr>
              <a:t>au présent </a:t>
            </a:r>
            <a:r>
              <a:rPr lang="fr-FR" dirty="0">
                <a:latin typeface="Script cole" panose="00000400000000000000" pitchFamily="2" charset="0"/>
              </a:rPr>
              <a:t>et </a:t>
            </a:r>
            <a:r>
              <a:rPr lang="fr-FR" b="1" dirty="0">
                <a:latin typeface="Script cole" panose="00000400000000000000" pitchFamily="2" charset="0"/>
              </a:rPr>
              <a:t>le participe passé </a:t>
            </a:r>
            <a:r>
              <a:rPr lang="fr-FR" dirty="0">
                <a:latin typeface="Script cole" panose="00000400000000000000" pitchFamily="2" charset="0"/>
              </a:rPr>
              <a:t>du verbe.</a:t>
            </a:r>
            <a:endParaRPr lang="fr-FR" sz="1000" dirty="0">
              <a:latin typeface="Script cole" panose="00000400000000000000" pitchFamily="2" charset="0"/>
            </a:endParaRP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Le participe passé peut se terminer par </a:t>
            </a:r>
            <a:r>
              <a:rPr lang="fr-FR" b="1" dirty="0">
                <a:latin typeface="Script cole" panose="00000400000000000000" pitchFamily="2" charset="0"/>
              </a:rPr>
              <a:t>–é</a:t>
            </a:r>
            <a:r>
              <a:rPr lang="fr-FR" dirty="0">
                <a:latin typeface="Script cole" panose="00000400000000000000" pitchFamily="2" charset="0"/>
              </a:rPr>
              <a:t>, -</a:t>
            </a:r>
            <a:r>
              <a:rPr lang="fr-FR" b="1" dirty="0">
                <a:latin typeface="Script cole" panose="00000400000000000000" pitchFamily="2" charset="0"/>
              </a:rPr>
              <a:t>u, -s ou -t.</a:t>
            </a:r>
            <a:endParaRPr lang="fr-FR" dirty="0">
              <a:latin typeface="Script cole" panose="00000400000000000000" pitchFamily="2" charset="0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0CA7324B-6C14-44CA-9575-7DC0FF59F4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841180"/>
              </p:ext>
            </p:extLst>
          </p:nvPr>
        </p:nvGraphicFramePr>
        <p:xfrm>
          <a:off x="151410" y="2952208"/>
          <a:ext cx="9602189" cy="3788615"/>
        </p:xfrm>
        <a:graphic>
          <a:graphicData uri="http://schemas.openxmlformats.org/drawingml/2006/table">
            <a:tbl>
              <a:tblPr firstRow="1" firstCol="1" bandRow="1"/>
              <a:tblGrid>
                <a:gridCol w="1352155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239285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169033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1890997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3978888266"/>
                    </a:ext>
                  </a:extLst>
                </a:gridCol>
              </a:tblGrid>
              <a:tr h="62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être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  prendre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  <a:endParaRPr lang="fr-FR" sz="1800" b="1" i="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  <a:endParaRPr lang="fr-FR" sz="1800" b="1" i="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été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D577FF89-DF7D-4377-B427-7FAD0FCCC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566" y="3036937"/>
            <a:ext cx="372486" cy="51615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EA80AEA-700B-4A00-B749-CCE764D60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4706" y="3021973"/>
            <a:ext cx="447261" cy="5311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41B4804-CB56-43D7-AE37-5AB48E4F1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519" y="3019796"/>
            <a:ext cx="447261" cy="53112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E0640C-3C6D-4D97-B5E1-3392B1280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889" y="3019795"/>
            <a:ext cx="447261" cy="53112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2D2A474-7DEA-414A-B1D4-62A45CCBC7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0316" y="3017343"/>
            <a:ext cx="447261" cy="53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597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AA9AE6-3B08-419A-9178-AAE00D518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passé composé des verbes pouvoir, vouloir, dire et voir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A7778-B583-4E8F-94A7-2771567FB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G23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578D36-9CF0-4254-93F9-CEA6FB3E7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8671675"/>
              </p:ext>
            </p:extLst>
          </p:nvPr>
        </p:nvGraphicFramePr>
        <p:xfrm>
          <a:off x="151410" y="2952208"/>
          <a:ext cx="9602189" cy="3788615"/>
        </p:xfrm>
        <a:graphic>
          <a:graphicData uri="http://schemas.openxmlformats.org/drawingml/2006/table">
            <a:tbl>
              <a:tblPr firstRow="1" firstCol="1" bandRow="1"/>
              <a:tblGrid>
                <a:gridCol w="1352155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239285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169033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1890997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3978888266"/>
                    </a:ext>
                  </a:extLst>
                </a:gridCol>
              </a:tblGrid>
              <a:tr h="6295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pouvoir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vouloir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dire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  <a:endParaRPr lang="fr-FR" sz="1800" b="1" i="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  <a:endParaRPr lang="fr-FR" sz="1800" b="1" i="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avons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avez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p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ont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grpSp>
        <p:nvGrpSpPr>
          <p:cNvPr id="11" name="Groupe 10">
            <a:extLst>
              <a:ext uri="{FF2B5EF4-FFF2-40B4-BE49-F238E27FC236}">
                <a16:creationId xmlns:a16="http://schemas.microsoft.com/office/drawing/2014/main" id="{0CFBD77B-1183-4760-A809-FD6B3BC65DFB}"/>
              </a:ext>
            </a:extLst>
          </p:cNvPr>
          <p:cNvGrpSpPr/>
          <p:nvPr/>
        </p:nvGrpSpPr>
        <p:grpSpPr>
          <a:xfrm>
            <a:off x="619566" y="3017343"/>
            <a:ext cx="7818011" cy="535753"/>
            <a:chOff x="619566" y="3017343"/>
            <a:chExt cx="7818011" cy="535753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CC57CB10-6396-4657-8621-3EC668565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9566" y="3036937"/>
              <a:ext cx="372486" cy="516159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46D02FA7-DCE6-4073-8517-61DFEED546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4706" y="3021973"/>
              <a:ext cx="447261" cy="531123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D31B82BA-C8AA-48C2-B028-DD828221B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68519" y="3019796"/>
              <a:ext cx="447261" cy="531123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06A152D9-8A40-4D42-B232-F82BBC9D6B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6889" y="3019795"/>
              <a:ext cx="447261" cy="531123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FCD7FD09-A585-48CC-898F-EAEA7965E9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90316" y="3017343"/>
              <a:ext cx="447261" cy="531123"/>
            </a:xfrm>
            <a:prstGeom prst="rect">
              <a:avLst/>
            </a:prstGeom>
          </p:spPr>
        </p:pic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B5A512FB-A3C2-46E2-BEF8-6FB5673EF66C}"/>
              </a:ext>
            </a:extLst>
          </p:cNvPr>
          <p:cNvSpPr/>
          <p:nvPr/>
        </p:nvSpPr>
        <p:spPr>
          <a:xfrm>
            <a:off x="116588" y="1282602"/>
            <a:ext cx="96292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Le passé composé est un temps utilisé pour parler du passé.</a:t>
            </a: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dirty="0">
                <a:latin typeface="Script cole" panose="00000400000000000000" pitchFamily="2" charset="0"/>
              </a:rPr>
              <a:t>Pour conjuguer un verbe au passé composé, il faut utiliser le </a:t>
            </a:r>
            <a:r>
              <a:rPr lang="fr-FR" b="1" dirty="0">
                <a:latin typeface="Script cole" panose="00000400000000000000" pitchFamily="2" charset="0"/>
              </a:rPr>
              <a:t>verbe avoir </a:t>
            </a:r>
            <a:r>
              <a:rPr lang="fr-FR" dirty="0">
                <a:latin typeface="Script cole" panose="00000400000000000000" pitchFamily="2" charset="0"/>
              </a:rPr>
              <a:t>conjugué </a:t>
            </a:r>
            <a:r>
              <a:rPr lang="fr-FR" b="1" dirty="0">
                <a:latin typeface="Script cole" panose="00000400000000000000" pitchFamily="2" charset="0"/>
              </a:rPr>
              <a:t>au présent </a:t>
            </a:r>
            <a:r>
              <a:rPr lang="fr-FR" dirty="0">
                <a:latin typeface="Script cole" panose="00000400000000000000" pitchFamily="2" charset="0"/>
              </a:rPr>
              <a:t>et </a:t>
            </a:r>
            <a:r>
              <a:rPr lang="fr-FR" b="1" dirty="0">
                <a:latin typeface="Script cole" panose="00000400000000000000" pitchFamily="2" charset="0"/>
              </a:rPr>
              <a:t>le participe passé </a:t>
            </a:r>
            <a:r>
              <a:rPr lang="fr-FR" dirty="0">
                <a:latin typeface="Script cole" panose="00000400000000000000" pitchFamily="2" charset="0"/>
              </a:rPr>
              <a:t>du verbe.</a:t>
            </a:r>
            <a:endParaRPr lang="fr-FR" sz="1000" dirty="0">
              <a:latin typeface="Script cole" panose="00000400000000000000" pitchFamily="2" charset="0"/>
            </a:endParaRP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Le participe passé peut se terminer par -</a:t>
            </a:r>
            <a:r>
              <a:rPr lang="fr-FR" b="1" dirty="0">
                <a:latin typeface="Script cole" panose="00000400000000000000" pitchFamily="2" charset="0"/>
              </a:rPr>
              <a:t>u, -t.</a:t>
            </a:r>
            <a:endParaRPr lang="fr-FR" dirty="0">
              <a:latin typeface="Script col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4240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DAA9AE6-3B08-419A-9178-AAE00D518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Le passé composé des verbes tomber, aller, venir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2A7778-B583-4E8F-94A7-2771567FBE2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G24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4578D36-9CF0-4254-93F9-CEA6FB3E75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5978357"/>
              </p:ext>
            </p:extLst>
          </p:nvPr>
        </p:nvGraphicFramePr>
        <p:xfrm>
          <a:off x="160120" y="2812869"/>
          <a:ext cx="9585760" cy="3905414"/>
        </p:xfrm>
        <a:graphic>
          <a:graphicData uri="http://schemas.openxmlformats.org/drawingml/2006/table">
            <a:tbl>
              <a:tblPr firstRow="1" firstCol="1" bandRow="1"/>
              <a:tblGrid>
                <a:gridCol w="1076497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3030583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690949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787731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4615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tomber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venir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tombé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tombée (F)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allé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allée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venu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suis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venue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tombé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tombée 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allé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allée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venu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es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venue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 est tombé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 est tombée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 est allé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 est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allée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 est venu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 est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venue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tombés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tombées 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allés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allées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venus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spc="-100" baseline="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sommes </a:t>
                      </a:r>
                      <a:r>
                        <a:rPr lang="fr-FR" sz="1800" kern="1200" spc="-100" baseline="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venues</a:t>
                      </a:r>
                      <a:r>
                        <a:rPr lang="fr-FR" sz="1800" b="0" kern="1200" spc="-100" baseline="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 (F)</a:t>
                      </a:r>
                      <a:endParaRPr lang="fr-FR" sz="1800" b="1" kern="1200" spc="-100" baseline="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tombés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tombées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allés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allées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venus (M)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êtes venues 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(F)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sont tombés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elles sont tombées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sont allés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elles sont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allées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sont venus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elles sont </a:t>
                      </a: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venues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5" name="Image 4">
            <a:extLst>
              <a:ext uri="{FF2B5EF4-FFF2-40B4-BE49-F238E27FC236}">
                <a16:creationId xmlns:a16="http://schemas.microsoft.com/office/drawing/2014/main" id="{CC57CB10-6396-4657-8621-3EC668565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26" y="2874031"/>
            <a:ext cx="232383" cy="32201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6D02FA7-DCE6-4073-8517-61DFEED54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288" y="2830288"/>
            <a:ext cx="348449" cy="4137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A512FB-A3C2-46E2-BEF8-6FB5673EF66C}"/>
              </a:ext>
            </a:extLst>
          </p:cNvPr>
          <p:cNvSpPr/>
          <p:nvPr/>
        </p:nvSpPr>
        <p:spPr>
          <a:xfrm>
            <a:off x="116588" y="1282602"/>
            <a:ext cx="9629293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Le passé composé est un temps utilisé pour parler du passé.</a:t>
            </a: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dirty="0">
                <a:latin typeface="Script cole" panose="00000400000000000000" pitchFamily="2" charset="0"/>
              </a:rPr>
              <a:t>Pour conjuguer un verbe au passé composé, on peut aussi utiliser le </a:t>
            </a:r>
            <a:r>
              <a:rPr lang="fr-FR" b="1" dirty="0">
                <a:latin typeface="Script cole" panose="00000400000000000000" pitchFamily="2" charset="0"/>
              </a:rPr>
              <a:t>verbe être </a:t>
            </a:r>
            <a:r>
              <a:rPr lang="fr-FR" dirty="0">
                <a:latin typeface="Script cole" panose="00000400000000000000" pitchFamily="2" charset="0"/>
              </a:rPr>
              <a:t>conjugué </a:t>
            </a:r>
            <a:r>
              <a:rPr lang="fr-FR" b="1" dirty="0">
                <a:latin typeface="Script cole" panose="00000400000000000000" pitchFamily="2" charset="0"/>
              </a:rPr>
              <a:t>au présent </a:t>
            </a:r>
            <a:r>
              <a:rPr lang="fr-FR" dirty="0">
                <a:latin typeface="Script cole" panose="00000400000000000000" pitchFamily="2" charset="0"/>
              </a:rPr>
              <a:t>et </a:t>
            </a:r>
            <a:r>
              <a:rPr lang="fr-FR" b="1" dirty="0">
                <a:latin typeface="Script cole" panose="00000400000000000000" pitchFamily="2" charset="0"/>
              </a:rPr>
              <a:t>le participe passé </a:t>
            </a:r>
            <a:r>
              <a:rPr lang="fr-FR" dirty="0">
                <a:latin typeface="Script cole" panose="00000400000000000000" pitchFamily="2" charset="0"/>
              </a:rPr>
              <a:t>du verbe.</a:t>
            </a:r>
            <a:endParaRPr lang="fr-FR" sz="1000" dirty="0">
              <a:latin typeface="Script cole" panose="00000400000000000000" pitchFamily="2" charset="0"/>
            </a:endParaRP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</a:t>
            </a:r>
            <a:r>
              <a:rPr lang="fr-FR" dirty="0">
                <a:latin typeface="Script cole" panose="00000400000000000000" pitchFamily="2" charset="0"/>
              </a:rPr>
              <a:t>Dans ce cas, le participe passé </a:t>
            </a:r>
            <a:r>
              <a:rPr lang="fr-FR" b="1" dirty="0">
                <a:latin typeface="Script cole" panose="00000400000000000000" pitchFamily="2" charset="0"/>
              </a:rPr>
              <a:t>s’accorde avec le sujet.</a:t>
            </a:r>
            <a:endParaRPr lang="fr-FR" dirty="0">
              <a:latin typeface="Script cole" panose="00000400000000000000" pitchFamily="2" charset="0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B5A101D-2A39-44C2-97CA-E1CEFC4D4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0020" y="2847705"/>
            <a:ext cx="348449" cy="41378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88C5ECE-C122-4C42-9FCB-1B6B45415E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8088" y="2830288"/>
            <a:ext cx="348449" cy="413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722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ECFEFC-79A7-4BA3-A1F2-5944A81023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L’imparfait des verbes en -er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40535-A8C6-44F0-AF74-D6F30E6A09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32417D-0562-4649-80B1-126738C0F439}"/>
              </a:ext>
            </a:extLst>
          </p:cNvPr>
          <p:cNvSpPr/>
          <p:nvPr/>
        </p:nvSpPr>
        <p:spPr>
          <a:xfrm>
            <a:off x="116588" y="1282602"/>
            <a:ext cx="795819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"/>
            </a:pPr>
            <a:r>
              <a:rPr lang="fr-FR" dirty="0">
                <a:latin typeface="Script cole" panose="00000400000000000000" pitchFamily="2" charset="0"/>
              </a:rPr>
              <a:t>L’imparfait est un temps utilisé pour parler du passé.</a:t>
            </a:r>
          </a:p>
          <a:p>
            <a:endParaRPr lang="fr-FR" sz="1000" dirty="0">
              <a:latin typeface="Script cole" panose="00000400000000000000" pitchFamily="2" charset="0"/>
            </a:endParaRPr>
          </a:p>
          <a:p>
            <a:r>
              <a:rPr lang="fr-FR" dirty="0">
                <a:latin typeface="Script cole" panose="00000400000000000000" pitchFamily="2" charset="0"/>
                <a:sym typeface="Wingdings" panose="05000000000000000000" pitchFamily="2" charset="2"/>
              </a:rPr>
              <a:t>  </a:t>
            </a:r>
            <a:r>
              <a:rPr lang="fr-FR" dirty="0">
                <a:latin typeface="Script cole" panose="00000400000000000000" pitchFamily="2" charset="0"/>
              </a:rPr>
              <a:t>À l’imparfait, tous les verbes ont les terminaisons suivantes :</a:t>
            </a:r>
          </a:p>
          <a:p>
            <a:r>
              <a:rPr lang="fr-FR" dirty="0">
                <a:latin typeface="Script cole" panose="00000400000000000000" pitchFamily="2" charset="0"/>
              </a:rPr>
              <a:t>je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ais 				tu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ais					il / elle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ait</a:t>
            </a:r>
          </a:p>
          <a:p>
            <a:r>
              <a:rPr lang="fr-FR" dirty="0">
                <a:latin typeface="Script cole" panose="00000400000000000000" pitchFamily="2" charset="0"/>
              </a:rPr>
              <a:t>nous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ions 			vous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iez 				ils / elles </a:t>
            </a:r>
            <a:r>
              <a:rPr lang="fr-FR" dirty="0">
                <a:latin typeface="Script cole" panose="00000400000000000000" pitchFamily="2" charset="0"/>
                <a:sym typeface="Wingdings 3" panose="05040102010807070707" pitchFamily="18" charset="2"/>
              </a:rPr>
              <a:t></a:t>
            </a:r>
            <a:r>
              <a:rPr lang="fr-FR" dirty="0">
                <a:latin typeface="Script cole" panose="00000400000000000000" pitchFamily="2" charset="0"/>
              </a:rPr>
              <a:t> aient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992662F0-9FC9-441A-B493-374212CB3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1254034"/>
              </p:ext>
            </p:extLst>
          </p:nvPr>
        </p:nvGraphicFramePr>
        <p:xfrm>
          <a:off x="423151" y="2636819"/>
          <a:ext cx="9060482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habiter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manger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foncer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mange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fonç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mange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fonç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mange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fonç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mang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fonc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mang</a:t>
                      </a:r>
                      <a:r>
                        <a:rPr kumimoji="0" lang="fr-FR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fonc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habit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mange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fonç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18000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C36FE5D9-62C8-45B4-9192-124FC67DE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49" y="2659896"/>
            <a:ext cx="582841" cy="6921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75395978-E9EE-4A78-9E3A-CE0F9D2BC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668" y="2705433"/>
            <a:ext cx="582841" cy="807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6E1CA89-6F6E-4D80-B4C7-7F6AB8D1F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453" y="2659896"/>
            <a:ext cx="582841" cy="692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D3B3EDC3-39B7-4861-90EA-AEB986B760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85" y="2659896"/>
            <a:ext cx="582841" cy="6921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37F1CDA-4F79-4863-A5EA-629037781AE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3729" y="6207687"/>
            <a:ext cx="287175" cy="5360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6575A4F4-0925-475B-89DB-7E5E699736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546" y="3728231"/>
            <a:ext cx="469542" cy="8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1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B667D176-D391-4C55-9E96-2D952B12EA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L’imparfait des verbes être, avoir et aller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4FBB6F2-356E-46CD-A73B-E1CD029886F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G26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4B3543E6-B60F-4F27-8989-070E0558B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478035"/>
              </p:ext>
            </p:extLst>
          </p:nvPr>
        </p:nvGraphicFramePr>
        <p:xfrm>
          <a:off x="422759" y="2297185"/>
          <a:ext cx="9060482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être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aller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j’all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ét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av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all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7" name="Image 6">
            <a:extLst>
              <a:ext uri="{FF2B5EF4-FFF2-40B4-BE49-F238E27FC236}">
                <a16:creationId xmlns:a16="http://schemas.microsoft.com/office/drawing/2014/main" id="{5EBD1037-2AA8-4C08-B627-2396D9431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37" y="2325152"/>
            <a:ext cx="582841" cy="6921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D6AE8D0-A590-4BD4-B2CF-80A414830B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6" y="2370689"/>
            <a:ext cx="582841" cy="80765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73A442E-116C-4A6A-9FA3-600036098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41" y="2325152"/>
            <a:ext cx="582841" cy="69212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22785D4-0D96-475A-8544-25974545C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73" y="2325152"/>
            <a:ext cx="582841" cy="6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982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B52B29A-76A2-4C37-8627-0D8E4CA8F3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L’imparfait des verbes prendre, venir et voir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36663B-08D4-492A-9E11-34197E49F1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G27</a:t>
            </a: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F64B7520-3BCF-46A9-8AD5-C5405077D0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592928"/>
              </p:ext>
            </p:extLst>
          </p:nvPr>
        </p:nvGraphicFramePr>
        <p:xfrm>
          <a:off x="422759" y="2297185"/>
          <a:ext cx="9060482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643594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2472296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prendre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venir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pren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ven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voy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BC688D0-00E9-4483-B216-4DCA19E64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937" y="2325152"/>
            <a:ext cx="582841" cy="6921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2A022F5-44E5-4C26-BFD2-5D7F4E648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056" y="2370689"/>
            <a:ext cx="582841" cy="80765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714C2418-20D3-4197-AD3E-E106229D37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841" y="2325152"/>
            <a:ext cx="582841" cy="692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2B410ED-788F-474D-957C-25170DA8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873" y="2325152"/>
            <a:ext cx="582841" cy="69212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5EFA4F2-ABF6-48BB-AB43-4FB84C1868B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5518" y="4912597"/>
            <a:ext cx="469542" cy="87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93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>
            <a:extLst>
              <a:ext uri="{FF2B5EF4-FFF2-40B4-BE49-F238E27FC236}">
                <a16:creationId xmlns:a16="http://schemas.microsoft.com/office/drawing/2014/main" id="{ADEB7571-ED1E-4CCC-AC58-271B7F691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1821" y="2279292"/>
            <a:ext cx="582841" cy="692124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AD87E1CD-8C30-4977-82E6-CBAD39F94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9727" y="2262352"/>
            <a:ext cx="582841" cy="692124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D1463751-58AE-4BC0-9C48-7E45518E18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L’imparfait des verbes pouvoir, vouloir, dire et faire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3E55EBD-FBF7-4DF8-AF1E-73C5099B760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G28</a:t>
            </a:r>
          </a:p>
        </p:txBody>
      </p: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737AD6F6-E2B0-457D-B704-BEA5027072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033415"/>
              </p:ext>
            </p:extLst>
          </p:nvPr>
        </p:nvGraphicFramePr>
        <p:xfrm>
          <a:off x="151410" y="2236225"/>
          <a:ext cx="9602189" cy="4104001"/>
        </p:xfrm>
        <a:graphic>
          <a:graphicData uri="http://schemas.openxmlformats.org/drawingml/2006/table">
            <a:tbl>
              <a:tblPr firstRow="1" firstCol="1" bandRow="1"/>
              <a:tblGrid>
                <a:gridCol w="1352155">
                  <a:extLst>
                    <a:ext uri="{9D8B030D-6E8A-4147-A177-3AD203B41FA5}">
                      <a16:colId xmlns:a16="http://schemas.microsoft.com/office/drawing/2014/main" val="638443524"/>
                    </a:ext>
                  </a:extLst>
                </a:gridCol>
                <a:gridCol w="2239285">
                  <a:extLst>
                    <a:ext uri="{9D8B030D-6E8A-4147-A177-3AD203B41FA5}">
                      <a16:colId xmlns:a16="http://schemas.microsoft.com/office/drawing/2014/main" val="1897720315"/>
                    </a:ext>
                  </a:extLst>
                </a:gridCol>
                <a:gridCol w="2169033">
                  <a:extLst>
                    <a:ext uri="{9D8B030D-6E8A-4147-A177-3AD203B41FA5}">
                      <a16:colId xmlns:a16="http://schemas.microsoft.com/office/drawing/2014/main" val="166955636"/>
                    </a:ext>
                  </a:extLst>
                </a:gridCol>
                <a:gridCol w="1890997">
                  <a:extLst>
                    <a:ext uri="{9D8B030D-6E8A-4147-A177-3AD203B41FA5}">
                      <a16:colId xmlns:a16="http://schemas.microsoft.com/office/drawing/2014/main" val="4293869043"/>
                    </a:ext>
                  </a:extLst>
                </a:gridCol>
                <a:gridCol w="1950719">
                  <a:extLst>
                    <a:ext uri="{9D8B030D-6E8A-4147-A177-3AD203B41FA5}">
                      <a16:colId xmlns:a16="http://schemas.microsoft.com/office/drawing/2014/main" val="3978888266"/>
                    </a:ext>
                  </a:extLst>
                </a:gridCol>
              </a:tblGrid>
              <a:tr h="94488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pouvoir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vouloir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dire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faire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351160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/ j’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je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4862723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tu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2407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il/ elle / on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il, elle, on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6573225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nous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ions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3002292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vous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iez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8316360"/>
                  </a:ext>
                </a:extLst>
              </a:tr>
              <a:tr h="5265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 / elles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pouv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voul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dis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1800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ils, elles fais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Script cole" panose="00000400000000000000" pitchFamily="2" charset="0"/>
                          <a:ea typeface="+mn-ea"/>
                          <a:cs typeface="+mn-cs"/>
                        </a:rPr>
                        <a:t>aient</a:t>
                      </a:r>
                      <a:endParaRPr lang="fr-FR" sz="1800" kern="1200" dirty="0">
                        <a:solidFill>
                          <a:schemeClr val="tx1"/>
                        </a:solidFill>
                        <a:latin typeface="Script cole" panose="00000400000000000000" pitchFamily="2" charset="0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3518870"/>
                  </a:ext>
                </a:extLst>
              </a:tr>
            </a:tbl>
          </a:graphicData>
        </a:graphic>
      </p:graphicFrame>
      <p:pic>
        <p:nvPicPr>
          <p:cNvPr id="10" name="Image 9">
            <a:extLst>
              <a:ext uri="{FF2B5EF4-FFF2-40B4-BE49-F238E27FC236}">
                <a16:creationId xmlns:a16="http://schemas.microsoft.com/office/drawing/2014/main" id="{0DE22B90-4D3D-4929-9BF6-04353CB22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809" y="2261874"/>
            <a:ext cx="582841" cy="69212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A17967AA-EBE7-46FE-9E60-51E5034C30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246" y="2262352"/>
            <a:ext cx="582841" cy="692124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D71656AE-4BEE-4C65-A4FC-0D1AE4061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354" y="2279292"/>
            <a:ext cx="582841" cy="807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937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2B0E6D8-0862-4BCE-BCA3-CF3E8718A9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Les compléments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CDB6CA-6232-4429-AB6A-ADDEC8B15FA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/>
              <a:t>G29</a:t>
            </a:r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488D75-9524-4CC6-A7A0-8D0CE3E68941}"/>
              </a:ext>
            </a:extLst>
          </p:cNvPr>
          <p:cNvSpPr/>
          <p:nvPr/>
        </p:nvSpPr>
        <p:spPr>
          <a:xfrm>
            <a:off x="160119" y="1318577"/>
            <a:ext cx="9541230" cy="5392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Certains </a:t>
            </a:r>
            <a:r>
              <a:rPr lang="fr-FR" sz="2800" b="1" dirty="0">
                <a:latin typeface="Arial Rounded MT Bold" panose="020F0704030504030204" pitchFamily="34" charset="0"/>
              </a:rPr>
              <a:t>compléments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sont </a:t>
            </a:r>
            <a:r>
              <a:rPr lang="fr-FR" sz="2800" b="1" dirty="0">
                <a:latin typeface="Arial Rounded MT Bold" panose="020F0704030504030204" pitchFamily="34" charset="0"/>
              </a:rPr>
              <a:t>déplaçables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et </a:t>
            </a:r>
            <a:r>
              <a:rPr lang="fr-FR" sz="2800" b="1" dirty="0">
                <a:latin typeface="Arial Rounded MT Bold" panose="020F0704030504030204" pitchFamily="34" charset="0"/>
              </a:rPr>
              <a:t>supprimables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	</a:t>
            </a:r>
            <a:r>
              <a:rPr lang="fr-FR" sz="2400" i="1" u="sng" dirty="0">
                <a:solidFill>
                  <a:prstClr val="black"/>
                </a:solidFill>
                <a:latin typeface="Script cole" panose="00000400000000000000" pitchFamily="2" charset="0"/>
              </a:rPr>
              <a:t>Dans la chambre</a:t>
            </a: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, Samuel voit un labyrinthe de fils.</a:t>
            </a: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		Samuel voit un labyrinthe de fils, </a:t>
            </a:r>
            <a:r>
              <a:rPr lang="fr-FR" sz="2400" i="1" u="sng" dirty="0">
                <a:solidFill>
                  <a:prstClr val="black"/>
                </a:solidFill>
                <a:latin typeface="Script cole" panose="00000400000000000000" pitchFamily="2" charset="0"/>
              </a:rPr>
              <a:t>dans la chambre</a:t>
            </a: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		Samuel voit un labyrinthe de fils. </a:t>
            </a:r>
          </a:p>
          <a:p>
            <a:pPr>
              <a:lnSpc>
                <a:spcPct val="150000"/>
              </a:lnSpc>
            </a:pPr>
            <a:endParaRPr lang="fr-FR" sz="2400" dirty="0">
              <a:solidFill>
                <a:prstClr val="black"/>
              </a:solidFill>
              <a:latin typeface="Script cole" panose="00000400000000000000" pitchFamily="2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D’autres </a:t>
            </a:r>
            <a:r>
              <a:rPr lang="fr-FR" sz="2800" b="1" dirty="0">
                <a:latin typeface="Arial Rounded MT Bold" panose="020F0704030504030204" pitchFamily="34" charset="0"/>
              </a:rPr>
              <a:t>compléments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ne sont </a:t>
            </a:r>
            <a:r>
              <a:rPr lang="fr-FR" sz="2800" b="1" dirty="0">
                <a:latin typeface="Arial Rounded MT Bold" panose="020F0704030504030204" pitchFamily="34" charset="0"/>
              </a:rPr>
              <a:t>ni déplaçables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</a:t>
            </a:r>
            <a:r>
              <a:rPr lang="fr-FR" sz="2800" b="1" dirty="0">
                <a:latin typeface="Arial Rounded MT Bold" panose="020F0704030504030204" pitchFamily="34" charset="0"/>
              </a:rPr>
              <a:t>ni supprimables.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Ils sont liés au verbe.</a:t>
            </a:r>
            <a:endParaRPr lang="fr-FR" sz="2800" b="1" dirty="0">
              <a:latin typeface="Arial Rounded MT Bold" panose="020F0704030504030204" pitchFamily="34" charset="0"/>
            </a:endParaRPr>
          </a:p>
          <a:p>
            <a:pPr>
              <a:lnSpc>
                <a:spcPct val="150000"/>
              </a:lnSpc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	Samuel voit </a:t>
            </a:r>
            <a:r>
              <a:rPr lang="fr-FR" sz="2400" i="1" u="sng" dirty="0">
                <a:solidFill>
                  <a:prstClr val="black"/>
                </a:solidFill>
                <a:latin typeface="Script cole" panose="00000400000000000000" pitchFamily="2" charset="0"/>
              </a:rPr>
              <a:t>un labyrinthe de fils</a:t>
            </a: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82195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259053-3F28-4F9B-B7C1-4BB4B1B881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3600" dirty="0"/>
              <a:t>Les pronoms personnels sujet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C53D67E-DDE4-459F-92F2-6BD247ED83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G3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D8E9E6BC-29AD-4F37-B5C4-02F4FB73BF0C}"/>
              </a:ext>
            </a:extLst>
          </p:cNvPr>
          <p:cNvSpPr txBox="1">
            <a:spLocks/>
          </p:cNvSpPr>
          <p:nvPr/>
        </p:nvSpPr>
        <p:spPr>
          <a:xfrm>
            <a:off x="273050" y="1358537"/>
            <a:ext cx="9432925" cy="542177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Script cole" pitchFamily="2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Script cole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Script cole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Script cole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Script cole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2000" b="1" dirty="0"/>
              <a:t>Je, tu, il, elle, on, nous, vous, ils, elles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sont des </a:t>
            </a:r>
            <a:r>
              <a:rPr lang="fr-FR" sz="2000" b="1" dirty="0"/>
              <a:t>pronoms personnels sujets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4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Les pronoms personnels sujets se mettent à la place des groupes nominaux sujets.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Ex. : </a:t>
            </a: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La petite fille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trace un idéogramme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</a:t>
            </a:r>
            <a:r>
              <a:rPr lang="fr-FR" sz="1800" dirty="0">
                <a:solidFill>
                  <a:sysClr val="windowText" lastClr="000000"/>
                </a:solidFill>
              </a:rPr>
              <a:t> </a:t>
            </a:r>
            <a:r>
              <a:rPr lang="fr-FR" sz="18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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</a:t>
            </a: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Elle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trace un idéogramme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       </a:t>
            </a: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Les bambous 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se balancent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</a:t>
            </a:r>
            <a:r>
              <a:rPr lang="fr-FR" sz="18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 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  </a:t>
            </a:r>
            <a:r>
              <a:rPr kumimoji="0" lang="fr-FR" sz="1800" b="1" i="1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Ils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se balancent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FR" sz="1800" dirty="0">
                <a:solidFill>
                  <a:sysClr val="windowText" lastClr="000000"/>
                </a:solidFill>
              </a:rPr>
              <a:t>        </a:t>
            </a:r>
            <a:r>
              <a:rPr lang="fr-FR" sz="1800" b="1" u="sng" dirty="0">
                <a:solidFill>
                  <a:sysClr val="windowText" lastClr="000000"/>
                </a:solidFill>
              </a:rPr>
              <a:t>La petite fille et moi </a:t>
            </a:r>
            <a:r>
              <a:rPr lang="fr-FR" sz="1800" dirty="0">
                <a:solidFill>
                  <a:sysClr val="windowText" lastClr="000000"/>
                </a:solidFill>
              </a:rPr>
              <a:t>avançons. </a:t>
            </a:r>
            <a:r>
              <a:rPr lang="fr-FR" sz="1800" dirty="0">
                <a:solidFill>
                  <a:sysClr val="windowText" lastClr="000000"/>
                </a:solidFill>
                <a:sym typeface="Symbol" panose="05050102010706020507" pitchFamily="18" charset="2"/>
              </a:rPr>
              <a:t>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</a:t>
            </a:r>
            <a:r>
              <a:rPr kumimoji="0" lang="fr-FR" sz="1800" b="1" i="0" u="sng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Nous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avançons,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3057C51-63FA-411B-8188-4B81F8239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918" y="1790140"/>
            <a:ext cx="5790163" cy="3709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6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919537B-CAD1-4B90-BB74-0983C35D3A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verbe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765C7A-ED5A-4C21-9F22-7FA9A3B089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G4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395E3488-2525-442F-9494-1D6741632B68}"/>
              </a:ext>
            </a:extLst>
          </p:cNvPr>
          <p:cNvSpPr txBox="1">
            <a:spLocks/>
          </p:cNvSpPr>
          <p:nvPr/>
        </p:nvSpPr>
        <p:spPr>
          <a:xfrm>
            <a:off x="160120" y="1365593"/>
            <a:ext cx="9554332" cy="330575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Dans une phrase,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verbe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est un mot très important. Il indique 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2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Script cole" pitchFamily="2" charset="0"/>
              </a:rPr>
              <a:t>Un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verbe se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conjugue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: il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change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avec le </a:t>
            </a:r>
            <a:r>
              <a:rPr lang="fr-FR" sz="1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temps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et avec la </a:t>
            </a:r>
            <a:r>
              <a:rPr lang="fr-FR" sz="1800" b="1" dirty="0">
                <a:solidFill>
                  <a:prstClr val="black"/>
                </a:solidFill>
                <a:latin typeface="Arial Rounded MT Bold" panose="020F0704030504030204" pitchFamily="34" charset="0"/>
              </a:rPr>
              <a:t>personne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fr-FR" sz="1800" dirty="0">
                <a:solidFill>
                  <a:prstClr val="black"/>
                </a:solidFill>
                <a:latin typeface="Script cole" pitchFamily="2" charset="0"/>
              </a:rPr>
              <a:t> </a:t>
            </a:r>
            <a:r>
              <a:rPr lang="fr-FR" sz="1800" i="1" dirty="0">
                <a:solidFill>
                  <a:prstClr val="black"/>
                </a:solidFill>
                <a:latin typeface="Script cole" pitchFamily="2" charset="0"/>
              </a:rPr>
              <a:t>Ex : Tu vas bien ? Vous allez bien ?</a:t>
            </a:r>
            <a:endParaRPr kumimoji="0" lang="fr-FR" sz="1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Comment le reconnaître ?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</p:txBody>
      </p:sp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id="{0CEDF0B4-D1C5-4444-BA27-71E77A0C05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985514"/>
              </p:ext>
            </p:extLst>
          </p:nvPr>
        </p:nvGraphicFramePr>
        <p:xfrm>
          <a:off x="221940" y="4671351"/>
          <a:ext cx="9474755" cy="2071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48861">
                  <a:extLst>
                    <a:ext uri="{9D8B030D-6E8A-4147-A177-3AD203B41FA5}">
                      <a16:colId xmlns:a16="http://schemas.microsoft.com/office/drawing/2014/main" val="3744681412"/>
                    </a:ext>
                  </a:extLst>
                </a:gridCol>
                <a:gridCol w="489336">
                  <a:extLst>
                    <a:ext uri="{9D8B030D-6E8A-4147-A177-3AD203B41FA5}">
                      <a16:colId xmlns:a16="http://schemas.microsoft.com/office/drawing/2014/main" val="2196363602"/>
                    </a:ext>
                  </a:extLst>
                </a:gridCol>
                <a:gridCol w="4436558">
                  <a:extLst>
                    <a:ext uri="{9D8B030D-6E8A-4147-A177-3AD203B41FA5}">
                      <a16:colId xmlns:a16="http://schemas.microsoft.com/office/drawing/2014/main" val="3636471061"/>
                    </a:ext>
                  </a:extLst>
                </a:gridCol>
              </a:tblGrid>
              <a:tr h="2071237"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On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change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 le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temps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 de la phrase.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ð"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Le verbe est le seul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mot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qui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change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.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</a:pPr>
                      <a:endParaRPr lang="fr-FR" sz="1600" b="0" kern="1200" dirty="0">
                        <a:solidFill>
                          <a:schemeClr val="tx1"/>
                        </a:solidFill>
                        <a:latin typeface="Script cole" pitchFamily="2" charset="0"/>
                        <a:ea typeface="+mn-ea"/>
                        <a:cs typeface="+mn-cs"/>
                        <a:sym typeface="Wingdings" panose="05000000000000000000" pitchFamily="2" charset="2"/>
                      </a:endParaRPr>
                    </a:p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Ex. : </a:t>
                      </a: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Maxime </a:t>
                      </a:r>
                      <a:r>
                        <a:rPr kumimoji="0" lang="fr-FR" sz="1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prépare</a:t>
                      </a: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 son cartable.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        Maxime </a:t>
                      </a:r>
                      <a:r>
                        <a:rPr kumimoji="0" lang="fr-FR" sz="1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préparera</a:t>
                      </a: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 son cartable.</a:t>
                      </a:r>
                    </a:p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                           (futur)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</a:rPr>
                        <a:t>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4000"/>
                        </a:lnSpc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On utilise « 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ne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 »... « 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</a:rPr>
                        <a:t>pas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 ».</a:t>
                      </a:r>
                    </a:p>
                    <a:p>
                      <a:pPr marL="285750" indent="-285750">
                        <a:lnSpc>
                          <a:spcPct val="114000"/>
                        </a:lnSpc>
                        <a:buFont typeface="Wingdings" panose="05000000000000000000" pitchFamily="2" charset="2"/>
                        <a:buChar char="ð"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Le verbe est </a:t>
                      </a: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entre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 ces deux mots.</a:t>
                      </a:r>
                    </a:p>
                    <a:p>
                      <a:pPr>
                        <a:lnSpc>
                          <a:spcPct val="114000"/>
                        </a:lnSpc>
                      </a:pPr>
                      <a:endParaRPr lang="fr-FR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>
                        <a:lnSpc>
                          <a:spcPct val="114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latin typeface="Script cole" pitchFamily="2" charset="0"/>
                          <a:ea typeface="+mn-ea"/>
                          <a:cs typeface="+mn-cs"/>
                        </a:rPr>
                        <a:t>Ex. : </a:t>
                      </a: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Maxime ne  </a:t>
                      </a:r>
                      <a:r>
                        <a:rPr kumimoji="0" lang="fr-FR" sz="1800" b="1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prépare</a:t>
                      </a:r>
                      <a:r>
                        <a:rPr kumimoji="0" lang="fr-FR" sz="1800" b="0" i="1" u="none" strike="noStrike" kern="1200" cap="none" spc="0" normalizeH="0" baseline="0" dirty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Script cole" pitchFamily="2" charset="0"/>
                          <a:ea typeface="+mn-ea"/>
                          <a:cs typeface="+mn-cs"/>
                        </a:rPr>
                        <a:t>  pas son cartable.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8640511"/>
                  </a:ext>
                </a:extLst>
              </a:tr>
            </a:tbl>
          </a:graphicData>
        </a:graphic>
      </p:graphicFrame>
      <p:sp>
        <p:nvSpPr>
          <p:cNvPr id="11" name="Ellipse 10">
            <a:extLst>
              <a:ext uri="{FF2B5EF4-FFF2-40B4-BE49-F238E27FC236}">
                <a16:creationId xmlns:a16="http://schemas.microsoft.com/office/drawing/2014/main" id="{BB8AB70B-F6CE-4452-8D3C-228F791E7055}"/>
              </a:ext>
            </a:extLst>
          </p:cNvPr>
          <p:cNvSpPr/>
          <p:nvPr/>
        </p:nvSpPr>
        <p:spPr>
          <a:xfrm>
            <a:off x="7711652" y="5684606"/>
            <a:ext cx="393700" cy="425862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7333DA9-A0F3-43A6-A664-2DE9984737AF}"/>
              </a:ext>
            </a:extLst>
          </p:cNvPr>
          <p:cNvSpPr/>
          <p:nvPr/>
        </p:nvSpPr>
        <p:spPr>
          <a:xfrm>
            <a:off x="6511811" y="5706968"/>
            <a:ext cx="393700" cy="290461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orme libre 19">
            <a:extLst>
              <a:ext uri="{FF2B5EF4-FFF2-40B4-BE49-F238E27FC236}">
                <a16:creationId xmlns:a16="http://schemas.microsoft.com/office/drawing/2014/main" id="{1FD26939-E858-4E65-9D8B-FB5DBEF0EF22}"/>
              </a:ext>
            </a:extLst>
          </p:cNvPr>
          <p:cNvSpPr/>
          <p:nvPr/>
        </p:nvSpPr>
        <p:spPr>
          <a:xfrm>
            <a:off x="6696222" y="5482858"/>
            <a:ext cx="1183905" cy="201748"/>
          </a:xfrm>
          <a:custGeom>
            <a:avLst/>
            <a:gdLst>
              <a:gd name="connsiteX0" fmla="*/ 0 w 1320800"/>
              <a:gd name="connsiteY0" fmla="*/ 266724 h 279424"/>
              <a:gd name="connsiteX1" fmla="*/ 647700 w 1320800"/>
              <a:gd name="connsiteY1" fmla="*/ 24 h 279424"/>
              <a:gd name="connsiteX2" fmla="*/ 1320800 w 1320800"/>
              <a:gd name="connsiteY2" fmla="*/ 279424 h 279424"/>
              <a:gd name="connsiteX3" fmla="*/ 1320800 w 1320800"/>
              <a:gd name="connsiteY3" fmla="*/ 279424 h 279424"/>
              <a:gd name="connsiteX0" fmla="*/ 0 w 1320800"/>
              <a:gd name="connsiteY0" fmla="*/ 215940 h 228640"/>
              <a:gd name="connsiteX1" fmla="*/ 736600 w 1320800"/>
              <a:gd name="connsiteY1" fmla="*/ 40 h 228640"/>
              <a:gd name="connsiteX2" fmla="*/ 1320800 w 1320800"/>
              <a:gd name="connsiteY2" fmla="*/ 228640 h 228640"/>
              <a:gd name="connsiteX3" fmla="*/ 1320800 w 1320800"/>
              <a:gd name="connsiteY3" fmla="*/ 228640 h 228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20800" h="228640">
                <a:moveTo>
                  <a:pt x="0" y="215940"/>
                </a:moveTo>
                <a:cubicBezTo>
                  <a:pt x="213783" y="81531"/>
                  <a:pt x="516467" y="-2077"/>
                  <a:pt x="736600" y="40"/>
                </a:cubicBezTo>
                <a:cubicBezTo>
                  <a:pt x="956733" y="2157"/>
                  <a:pt x="1223433" y="190540"/>
                  <a:pt x="1320800" y="228640"/>
                </a:cubicBezTo>
                <a:lnTo>
                  <a:pt x="1320800" y="228640"/>
                </a:lnTo>
              </a:path>
            </a:pathLst>
          </a:cu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117E882-CAFC-4F6D-8326-D9A9F11E0B7B}"/>
              </a:ext>
            </a:extLst>
          </p:cNvPr>
          <p:cNvSpPr txBox="1"/>
          <p:nvPr/>
        </p:nvSpPr>
        <p:spPr>
          <a:xfrm>
            <a:off x="850401" y="2695307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: </a:t>
            </a:r>
            <a:r>
              <a:rPr lang="fr-FR" i="1" dirty="0"/>
              <a:t>Maxime </a:t>
            </a:r>
            <a:r>
              <a:rPr lang="fr-FR" i="1" u="sng" dirty="0"/>
              <a:t>prépare</a:t>
            </a:r>
            <a:r>
              <a:rPr lang="fr-FR" i="1" dirty="0"/>
              <a:t> son cartable.</a:t>
            </a:r>
          </a:p>
          <a:p>
            <a:endParaRPr lang="fr-FR" dirty="0"/>
          </a:p>
        </p:txBody>
      </p:sp>
      <p:pic>
        <p:nvPicPr>
          <p:cNvPr id="21" name="Picture 2" descr="C:\Users\Gaëlle\Desktop\Blog\Dessins métiers\Métiers\cartable.png">
            <a:extLst>
              <a:ext uri="{FF2B5EF4-FFF2-40B4-BE49-F238E27FC236}">
                <a16:creationId xmlns:a16="http://schemas.microsoft.com/office/drawing/2014/main" id="{87CA5A8C-3E01-4CF8-8F0F-F4353934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403" y="1663796"/>
            <a:ext cx="144016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Image 21" descr="Capture d’écran">
            <a:extLst>
              <a:ext uri="{FF2B5EF4-FFF2-40B4-BE49-F238E27FC236}">
                <a16:creationId xmlns:a16="http://schemas.microsoft.com/office/drawing/2014/main" id="{80483CDB-8EF6-48C6-817A-92CC6EF9B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02" y="3017078"/>
            <a:ext cx="321362" cy="34479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0A0162CC-6D97-4173-8104-62F6E0DABF9B}"/>
              </a:ext>
            </a:extLst>
          </p:cNvPr>
          <p:cNvSpPr txBox="1"/>
          <p:nvPr/>
        </p:nvSpPr>
        <p:spPr>
          <a:xfrm>
            <a:off x="5363081" y="2661988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Ex. : </a:t>
            </a:r>
            <a:r>
              <a:rPr lang="fr-FR" i="1" dirty="0"/>
              <a:t>Mathilde </a:t>
            </a:r>
            <a:r>
              <a:rPr lang="fr-FR" i="1" u="sng" dirty="0"/>
              <a:t>semble</a:t>
            </a:r>
            <a:r>
              <a:rPr lang="fr-FR" i="1" dirty="0"/>
              <a:t> fatiguée.</a:t>
            </a:r>
          </a:p>
          <a:p>
            <a:endParaRPr lang="fr-FR" dirty="0"/>
          </a:p>
        </p:txBody>
      </p:sp>
      <p:sp>
        <p:nvSpPr>
          <p:cNvPr id="17" name="Carré corné 1">
            <a:extLst>
              <a:ext uri="{FF2B5EF4-FFF2-40B4-BE49-F238E27FC236}">
                <a16:creationId xmlns:a16="http://schemas.microsoft.com/office/drawing/2014/main" id="{88B704F8-F13E-4AA6-8BC7-ABB480310FAB}"/>
              </a:ext>
            </a:extLst>
          </p:cNvPr>
          <p:cNvSpPr/>
          <p:nvPr/>
        </p:nvSpPr>
        <p:spPr>
          <a:xfrm rot="20758385">
            <a:off x="366537" y="1907272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une action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4A00760A-3C8C-4CE4-A80A-D9101D6F23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767" y="1625491"/>
            <a:ext cx="1743021" cy="1089388"/>
          </a:xfrm>
          <a:prstGeom prst="rect">
            <a:avLst/>
          </a:prstGeom>
        </p:spPr>
      </p:pic>
      <p:sp>
        <p:nvSpPr>
          <p:cNvPr id="19" name="Carré corné 24">
            <a:extLst>
              <a:ext uri="{FF2B5EF4-FFF2-40B4-BE49-F238E27FC236}">
                <a16:creationId xmlns:a16="http://schemas.microsoft.com/office/drawing/2014/main" id="{B2CBF55E-5800-4604-8E4A-A0AA4830038E}"/>
              </a:ext>
            </a:extLst>
          </p:cNvPr>
          <p:cNvSpPr/>
          <p:nvPr/>
        </p:nvSpPr>
        <p:spPr>
          <a:xfrm rot="940537">
            <a:off x="7836720" y="1924490"/>
            <a:ext cx="1352709" cy="432048"/>
          </a:xfrm>
          <a:prstGeom prst="foldedCorner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</a:rPr>
              <a:t>un état</a:t>
            </a:r>
          </a:p>
        </p:txBody>
      </p:sp>
      <p:pic>
        <p:nvPicPr>
          <p:cNvPr id="23" name="Image 22" descr="Capture d’écran">
            <a:extLst>
              <a:ext uri="{FF2B5EF4-FFF2-40B4-BE49-F238E27FC236}">
                <a16:creationId xmlns:a16="http://schemas.microsoft.com/office/drawing/2014/main" id="{932A94CC-ABB0-4D66-B73C-BC402BF24D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511" y="3000477"/>
            <a:ext cx="321362" cy="34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196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FA673360-6320-44B7-9198-80D1B5F469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</a:t>
            </a:r>
            <a:r>
              <a:rPr lang="fr-FR" dirty="0">
                <a:latin typeface="Showcard Gothic" panose="04020904020102020604" pitchFamily="82" charset="0"/>
              </a:rPr>
              <a:t>’</a:t>
            </a:r>
            <a:r>
              <a:rPr lang="fr-FR" dirty="0"/>
              <a:t>infinitif du verbe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1CB269-98FF-46A9-889B-DB22A66E83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0A7C5E0-96A3-4A87-B903-97313A4DB592}"/>
              </a:ext>
            </a:extLst>
          </p:cNvPr>
          <p:cNvSpPr/>
          <p:nvPr/>
        </p:nvSpPr>
        <p:spPr>
          <a:xfrm>
            <a:off x="169184" y="1440904"/>
            <a:ext cx="953687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Lorsqu’il n’est pas conjugué (utilisé) dans une phrase,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verbe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est au repos ! On dit qu’il est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à l’infinitif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 C’est le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nom du verbe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. C’est ainsi qu’on le trouve dans le dictionnaire.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	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Ex : Le cheval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saute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un obstacle.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		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			        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SAUTER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Comment le trouver ?</a:t>
            </a: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On utilise la formule « 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il faut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 ».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Ex : Le cheval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saute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 un obstacle.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  <a:sym typeface="Wingdings" panose="05000000000000000000" pitchFamily="2" charset="2"/>
              </a:rPr>
              <a:t> Il faut 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  <a:sym typeface="Wingdings" panose="05000000000000000000" pitchFamily="2" charset="2"/>
              </a:rPr>
              <a:t>sauter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  <a:sym typeface="Wingdings" panose="05000000000000000000" pitchFamily="2" charset="2"/>
              </a:rPr>
              <a:t>.</a:t>
            </a: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00006C1-FE6A-4E30-8245-CF3AC4E775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827" y="2676940"/>
            <a:ext cx="687548" cy="103132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92D57B0-F616-4690-8608-13CB35B7A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372" y="3448043"/>
            <a:ext cx="873853" cy="742775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8F95013-5A59-43A0-A71E-21F609301BC6}"/>
              </a:ext>
            </a:extLst>
          </p:cNvPr>
          <p:cNvSpPr txBox="1"/>
          <p:nvPr/>
        </p:nvSpPr>
        <p:spPr>
          <a:xfrm>
            <a:off x="7153329" y="2524713"/>
            <a:ext cx="25502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Dans la phrase, le verbe conjugué est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saute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A1B7C3-5E7D-4BAC-BE6E-24E13EAD4D93}"/>
              </a:ext>
            </a:extLst>
          </p:cNvPr>
          <p:cNvSpPr txBox="1"/>
          <p:nvPr/>
        </p:nvSpPr>
        <p:spPr>
          <a:xfrm>
            <a:off x="7153328" y="4148193"/>
            <a:ext cx="255025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L’infinitif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de ce verbe est 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SAUTER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.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7349CD7-C55D-443F-80A9-CB53F8D56B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6018" y="2524713"/>
            <a:ext cx="2761772" cy="254063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ECCFAC9-214E-4C86-A932-F6FB6F5D24F0}"/>
              </a:ext>
            </a:extLst>
          </p:cNvPr>
          <p:cNvSpPr txBox="1"/>
          <p:nvPr/>
        </p:nvSpPr>
        <p:spPr>
          <a:xfrm>
            <a:off x="4571999" y="5455183"/>
            <a:ext cx="513158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anose="00000400000000000000" pitchFamily="2" charset="0"/>
                <a:ea typeface="+mn-ea"/>
                <a:cs typeface="+mn-cs"/>
              </a:rPr>
              <a:t>Quand on entend « é » à la fin de l’infinitif, on écrit –er.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itchFamily="2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Ex : jou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, chant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er</a:t>
            </a:r>
            <a:r>
              <a:rPr kumimoji="0" lang="fr-FR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, pleur</a:t>
            </a:r>
            <a:r>
              <a:rPr kumimoji="0" lang="fr-FR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cript cole" pitchFamily="2" charset="0"/>
                <a:ea typeface="+mn-ea"/>
                <a:cs typeface="+mn-cs"/>
              </a:rPr>
              <a:t>er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cript cole" panose="00000400000000000000" pitchFamily="2" charset="0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78CD0626-43F2-499E-9236-ADD58C4A0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6872" y="5791028"/>
            <a:ext cx="2457450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910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texte, carte&#10;&#10;Description générée automatiquement">
            <a:extLst>
              <a:ext uri="{FF2B5EF4-FFF2-40B4-BE49-F238E27FC236}">
                <a16:creationId xmlns:a16="http://schemas.microsoft.com/office/drawing/2014/main" id="{F4A70492-6C39-428A-AE25-6EE05F2CBC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02" y="1784795"/>
            <a:ext cx="1222918" cy="1222918"/>
          </a:xfrm>
          <a:prstGeom prst="rect">
            <a:avLst/>
          </a:prstGeom>
        </p:spPr>
      </p:pic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AE7A20E7-6C59-44BC-933A-594DE70C06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Le sujet du verbe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117B25-B7D5-4FDF-8FEF-6774CCB9D10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137D92-804D-426D-8126-14F92C855B19}"/>
              </a:ext>
            </a:extLst>
          </p:cNvPr>
          <p:cNvSpPr/>
          <p:nvPr/>
        </p:nvSpPr>
        <p:spPr>
          <a:xfrm>
            <a:off x="160119" y="1440904"/>
            <a:ext cx="95543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000" dirty="0">
                <a:latin typeface="Script cole" pitchFamily="2" charset="0"/>
              </a:rPr>
              <a:t>Le </a:t>
            </a:r>
            <a:r>
              <a:rPr lang="fr-FR" sz="2000" b="1" dirty="0">
                <a:latin typeface="Arial Rounded MT Bold" panose="020F0704030504030204" pitchFamily="34" charset="0"/>
              </a:rPr>
              <a:t>sujet du verbe </a:t>
            </a:r>
            <a:r>
              <a:rPr lang="fr-FR" sz="2000" dirty="0">
                <a:latin typeface="Script cole" pitchFamily="2" charset="0"/>
              </a:rPr>
              <a:t>est un mot ou un groupe de mot qui désigne </a:t>
            </a:r>
            <a:r>
              <a:rPr lang="fr-FR" sz="2000" b="1" dirty="0">
                <a:latin typeface="Arial Rounded MT Bold" panose="020F0704030504030204" pitchFamily="34" charset="0"/>
              </a:rPr>
              <a:t>qui</a:t>
            </a:r>
            <a:r>
              <a:rPr lang="fr-FR" sz="2000" dirty="0">
                <a:latin typeface="Script cole" pitchFamily="2" charset="0"/>
              </a:rPr>
              <a:t> </a:t>
            </a:r>
            <a:r>
              <a:rPr lang="fr-FR" sz="2000" b="1" dirty="0">
                <a:latin typeface="Arial Rounded MT Bold" panose="020F0704030504030204" pitchFamily="34" charset="0"/>
              </a:rPr>
              <a:t>fait</a:t>
            </a:r>
            <a:r>
              <a:rPr lang="fr-FR" sz="2000" dirty="0">
                <a:latin typeface="Script cole" pitchFamily="2" charset="0"/>
              </a:rPr>
              <a:t> l’action : il </a:t>
            </a:r>
            <a:r>
              <a:rPr lang="fr-FR" sz="2000" b="1" dirty="0">
                <a:latin typeface="Arial Rounded MT Bold" panose="020F0704030504030204" pitchFamily="34" charset="0"/>
              </a:rPr>
              <a:t>commande </a:t>
            </a:r>
            <a:r>
              <a:rPr lang="fr-FR" sz="2000" dirty="0">
                <a:latin typeface="Script cole" pitchFamily="2" charset="0"/>
              </a:rPr>
              <a:t>le verbe.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9B35EF-9F21-4E97-A05D-CF07BCE7A86B}"/>
              </a:ext>
            </a:extLst>
          </p:cNvPr>
          <p:cNvSpPr/>
          <p:nvPr/>
        </p:nvSpPr>
        <p:spPr>
          <a:xfrm>
            <a:off x="175834" y="2898476"/>
            <a:ext cx="9554332" cy="3426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 Rounded MT Bold" panose="020F0704030504030204" pitchFamily="34" charset="0"/>
              </a:rPr>
              <a:t>je – j’– tu – il – elle – on – nous – vous – ils – elles</a:t>
            </a:r>
            <a:r>
              <a:rPr lang="fr-FR" sz="2000" dirty="0">
                <a:latin typeface="Script cole" panose="00000400000000000000" pitchFamily="2" charset="0"/>
              </a:rPr>
              <a:t> sont des </a:t>
            </a:r>
            <a:r>
              <a:rPr lang="fr-FR" sz="2000" b="1" dirty="0">
                <a:latin typeface="Arial Rounded MT Bold" panose="020F0704030504030204" pitchFamily="34" charset="0"/>
              </a:rPr>
              <a:t>pronoms sujets.</a:t>
            </a:r>
          </a:p>
          <a:p>
            <a:pPr>
              <a:lnSpc>
                <a:spcPct val="114000"/>
              </a:lnSpc>
            </a:pPr>
            <a:endParaRPr lang="fr-FR" sz="900" dirty="0">
              <a:latin typeface="Script cole" panose="00000400000000000000" pitchFamily="2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sz="1100" b="1" dirty="0">
              <a:latin typeface="Arial Rounded MT Bold" panose="020F0704030504030204" pitchFamily="34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2000" b="1" dirty="0">
                <a:latin typeface="Arial Rounded MT Bold" panose="020F0704030504030204" pitchFamily="34" charset="0"/>
              </a:rPr>
              <a:t>Je peux trouver </a:t>
            </a:r>
            <a:r>
              <a:rPr lang="fr-FR" sz="2000" dirty="0">
                <a:latin typeface="Script cole" panose="00000400000000000000" pitchFamily="2" charset="0"/>
              </a:rPr>
              <a:t>le sujet du verbe :</a:t>
            </a:r>
          </a:p>
          <a:p>
            <a:pPr>
              <a:lnSpc>
                <a:spcPct val="114000"/>
              </a:lnSpc>
            </a:pPr>
            <a:endParaRPr lang="fr-FR" sz="900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fr-FR" sz="2000" dirty="0">
                <a:latin typeface="Script cole" panose="00000400000000000000" pitchFamily="2" charset="0"/>
              </a:rPr>
              <a:t>– en l’encadrant avec </a:t>
            </a:r>
            <a:r>
              <a:rPr lang="fr-FR" sz="2000" b="1" dirty="0">
                <a:latin typeface="Arial Rounded MT Bold" panose="020F0704030504030204" pitchFamily="34" charset="0"/>
              </a:rPr>
              <a:t>« c’est... qui » </a:t>
            </a:r>
            <a:r>
              <a:rPr lang="fr-FR" sz="2000" dirty="0">
                <a:latin typeface="Script cole" panose="00000400000000000000" pitchFamily="2" charset="0"/>
              </a:rPr>
              <a:t>ou</a:t>
            </a:r>
            <a:r>
              <a:rPr lang="fr-FR" sz="2000" b="1" dirty="0">
                <a:latin typeface="Arial Rounded MT Bold" panose="020F0704030504030204" pitchFamily="34" charset="0"/>
              </a:rPr>
              <a:t> « ce sont... qui »</a:t>
            </a:r>
            <a:r>
              <a:rPr lang="fr-FR" sz="2000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fr-FR" sz="2000" i="1" dirty="0">
                <a:latin typeface="Script cole" panose="00000400000000000000" pitchFamily="2" charset="0"/>
              </a:rPr>
              <a:t>Ex : Menglu voit un dragon.          C’est   </a:t>
            </a:r>
            <a:r>
              <a:rPr lang="fr-FR" sz="2000" i="1" dirty="0" err="1">
                <a:latin typeface="Script cole" panose="00000400000000000000" pitchFamily="2" charset="0"/>
              </a:rPr>
              <a:t>Menglu</a:t>
            </a:r>
            <a:r>
              <a:rPr lang="fr-FR" sz="2000" i="1" dirty="0">
                <a:latin typeface="Script cole" panose="00000400000000000000" pitchFamily="2" charset="0"/>
              </a:rPr>
              <a:t>  qui </a:t>
            </a:r>
            <a:r>
              <a:rPr lang="fr-FR" sz="2000" i="1" u="sng" dirty="0">
                <a:latin typeface="Script cole" panose="00000400000000000000" pitchFamily="2" charset="0"/>
              </a:rPr>
              <a:t>voit</a:t>
            </a:r>
            <a:r>
              <a:rPr lang="fr-FR" sz="2000" i="1" dirty="0">
                <a:latin typeface="Script cole" panose="00000400000000000000" pitchFamily="2" charset="0"/>
              </a:rPr>
              <a:t> un dragon</a:t>
            </a:r>
            <a:r>
              <a:rPr lang="fr-FR" sz="2000" dirty="0">
                <a:latin typeface="Script cole" panose="00000400000000000000" pitchFamily="2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fr-FR" sz="1100" dirty="0">
              <a:latin typeface="Script cole" panose="00000400000000000000" pitchFamily="2" charset="0"/>
            </a:endParaRPr>
          </a:p>
          <a:p>
            <a:pPr>
              <a:lnSpc>
                <a:spcPct val="114000"/>
              </a:lnSpc>
            </a:pPr>
            <a:r>
              <a:rPr lang="fr-FR" sz="2000" dirty="0">
                <a:latin typeface="Script cole" panose="00000400000000000000" pitchFamily="2" charset="0"/>
              </a:rPr>
              <a:t>– en posant la question </a:t>
            </a:r>
            <a:r>
              <a:rPr lang="fr-FR" sz="2000" b="1" dirty="0">
                <a:latin typeface="Arial Rounded MT Bold" panose="020F0704030504030204" pitchFamily="34" charset="0"/>
              </a:rPr>
              <a:t>« qui est-ce qui ?</a:t>
            </a:r>
            <a:r>
              <a:rPr lang="fr-FR" sz="2000" dirty="0">
                <a:latin typeface="Script cole" panose="00000400000000000000" pitchFamily="2" charset="0"/>
              </a:rPr>
              <a:t> » ou </a:t>
            </a:r>
            <a:r>
              <a:rPr lang="fr-FR" sz="2000" b="1" dirty="0">
                <a:latin typeface="Arial Rounded MT Bold" panose="020F0704030504030204" pitchFamily="34" charset="0"/>
              </a:rPr>
              <a:t>« qu’est-ce qui ? »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atin typeface="Script cole" panose="00000400000000000000" pitchFamily="2" charset="0"/>
              </a:rPr>
              <a:t>Ex : Menglu voit un dragon.          Qui est-ce qui </a:t>
            </a:r>
            <a:r>
              <a:rPr lang="fr-FR" sz="2000" i="1" u="sng" dirty="0">
                <a:latin typeface="Script cole" panose="00000400000000000000" pitchFamily="2" charset="0"/>
              </a:rPr>
              <a:t>voit</a:t>
            </a:r>
            <a:r>
              <a:rPr lang="fr-FR" sz="2000" i="1" dirty="0">
                <a:latin typeface="Script cole" panose="00000400000000000000" pitchFamily="2" charset="0"/>
              </a:rPr>
              <a:t> un dragon ? Menglu</a:t>
            </a:r>
          </a:p>
          <a:p>
            <a:pPr>
              <a:lnSpc>
                <a:spcPct val="150000"/>
              </a:lnSpc>
            </a:pPr>
            <a:r>
              <a:rPr lang="fr-FR" sz="2000" i="1" dirty="0">
                <a:latin typeface="Script cole" panose="00000400000000000000" pitchFamily="2" charset="0"/>
              </a:rPr>
              <a:t>	Un dragon surgit des plantes.           Qu’est-ce qui surgit ? Un dragon</a:t>
            </a:r>
            <a:endParaRPr lang="fr-FR" sz="2000" dirty="0">
              <a:latin typeface="Script cole" panose="000004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49D8187-79F5-4769-8B2F-C63856926334}"/>
              </a:ext>
            </a:extLst>
          </p:cNvPr>
          <p:cNvSpPr txBox="1"/>
          <p:nvPr/>
        </p:nvSpPr>
        <p:spPr>
          <a:xfrm>
            <a:off x="487680" y="2126037"/>
            <a:ext cx="7284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latin typeface="Script cole" pitchFamily="2" charset="0"/>
              </a:rPr>
              <a:t>Ex : Un magnifique dragon surgit entre les plantes.</a:t>
            </a:r>
          </a:p>
          <a:p>
            <a:r>
              <a:rPr lang="fr-FR" i="1" dirty="0">
                <a:latin typeface="Script cole" pitchFamily="2" charset="0"/>
              </a:rPr>
              <a:t>                       </a:t>
            </a:r>
            <a:r>
              <a:rPr lang="fr-FR" sz="1600" i="1" dirty="0">
                <a:latin typeface="Script cole" pitchFamily="2" charset="0"/>
              </a:rPr>
              <a:t>sujet</a:t>
            </a:r>
          </a:p>
        </p:txBody>
      </p:sp>
      <p:pic>
        <p:nvPicPr>
          <p:cNvPr id="9" name="Image 8" descr="Capture d’écran">
            <a:extLst>
              <a:ext uri="{FF2B5EF4-FFF2-40B4-BE49-F238E27FC236}">
                <a16:creationId xmlns:a16="http://schemas.microsoft.com/office/drawing/2014/main" id="{5E6F4126-D932-4660-9347-66F4B6D15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637" y="2396254"/>
            <a:ext cx="321362" cy="34479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F0F4600C-1939-47EF-97DA-045B6EFF6B94}"/>
              </a:ext>
            </a:extLst>
          </p:cNvPr>
          <p:cNvSpPr/>
          <p:nvPr/>
        </p:nvSpPr>
        <p:spPr>
          <a:xfrm>
            <a:off x="900333" y="2126037"/>
            <a:ext cx="2166424" cy="323165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3CB04172-1349-4E27-BA83-9A414BB97A7A}"/>
              </a:ext>
            </a:extLst>
          </p:cNvPr>
          <p:cNvCxnSpPr/>
          <p:nvPr/>
        </p:nvCxnSpPr>
        <p:spPr>
          <a:xfrm>
            <a:off x="3127858" y="4669046"/>
            <a:ext cx="4271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tangle : coins arrondis 16">
            <a:extLst>
              <a:ext uri="{FF2B5EF4-FFF2-40B4-BE49-F238E27FC236}">
                <a16:creationId xmlns:a16="http://schemas.microsoft.com/office/drawing/2014/main" id="{C599F4D0-2AF0-4FE2-9B51-FFD01B96478B}"/>
              </a:ext>
            </a:extLst>
          </p:cNvPr>
          <p:cNvSpPr/>
          <p:nvPr/>
        </p:nvSpPr>
        <p:spPr>
          <a:xfrm>
            <a:off x="4347059" y="4505104"/>
            <a:ext cx="878039" cy="327884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 : coins arrondis 19">
            <a:extLst>
              <a:ext uri="{FF2B5EF4-FFF2-40B4-BE49-F238E27FC236}">
                <a16:creationId xmlns:a16="http://schemas.microsoft.com/office/drawing/2014/main" id="{60B24D0E-1905-4D6A-80B8-7D159034B718}"/>
              </a:ext>
            </a:extLst>
          </p:cNvPr>
          <p:cNvSpPr/>
          <p:nvPr/>
        </p:nvSpPr>
        <p:spPr>
          <a:xfrm>
            <a:off x="6777307" y="5417096"/>
            <a:ext cx="995093" cy="3705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B7F593C-98EB-4A6F-AB60-F51A85B4CB76}"/>
              </a:ext>
            </a:extLst>
          </p:cNvPr>
          <p:cNvCxnSpPr/>
          <p:nvPr/>
        </p:nvCxnSpPr>
        <p:spPr>
          <a:xfrm>
            <a:off x="3127857" y="5602361"/>
            <a:ext cx="4271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91660497-BAA1-4C76-9F78-D644519F8549}"/>
              </a:ext>
            </a:extLst>
          </p:cNvPr>
          <p:cNvSpPr/>
          <p:nvPr/>
        </p:nvSpPr>
        <p:spPr>
          <a:xfrm>
            <a:off x="6586521" y="5896318"/>
            <a:ext cx="1376664" cy="370530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AA10F619-E7A8-4517-A86E-D0D8F9C2219E}"/>
              </a:ext>
            </a:extLst>
          </p:cNvPr>
          <p:cNvCxnSpPr/>
          <p:nvPr/>
        </p:nvCxnSpPr>
        <p:spPr>
          <a:xfrm>
            <a:off x="3846543" y="6081583"/>
            <a:ext cx="4271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ABE5E4F5-1C01-4C1A-9C8E-6F6D6335F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8527" y="3499348"/>
            <a:ext cx="1202601" cy="135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84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AC8AF3-1CD9-4DAF-A84A-A01093992B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6000" dirty="0"/>
              <a:t>Le nom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B3619F-28D8-4756-A3AE-3F51A4C2B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G7</a:t>
            </a:r>
          </a:p>
        </p:txBody>
      </p:sp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D795B8D3-7719-4BF1-B093-0AD2B2CD71F4}"/>
              </a:ext>
            </a:extLst>
          </p:cNvPr>
          <p:cNvSpPr txBox="1">
            <a:spLocks/>
          </p:cNvSpPr>
          <p:nvPr/>
        </p:nvSpPr>
        <p:spPr>
          <a:xfrm>
            <a:off x="200025" y="1447376"/>
            <a:ext cx="9432925" cy="3693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dirty="0">
                <a:latin typeface="Script cole" pitchFamily="2" charset="0"/>
              </a:rPr>
              <a:t>Un </a:t>
            </a:r>
            <a:r>
              <a:rPr lang="fr-FR" sz="2000" b="1" dirty="0">
                <a:latin typeface="Arial Rounded MT Bold" panose="020F0704030504030204" pitchFamily="34" charset="0"/>
              </a:rPr>
              <a:t>nom</a:t>
            </a:r>
            <a:r>
              <a:rPr lang="fr-FR" sz="1800" dirty="0">
                <a:latin typeface="Script cole" pitchFamily="2" charset="0"/>
              </a:rPr>
              <a:t> est un mot qui désigne :</a:t>
            </a:r>
          </a:p>
        </p:txBody>
      </p:sp>
      <p:pic>
        <p:nvPicPr>
          <p:cNvPr id="6" name="Picture 2" descr="C:\Users\Gaëlle\Desktop\Blog\Halloween\vampire.png">
            <a:extLst>
              <a:ext uri="{FF2B5EF4-FFF2-40B4-BE49-F238E27FC236}">
                <a16:creationId xmlns:a16="http://schemas.microsoft.com/office/drawing/2014/main" id="{162709D3-63A3-4C04-B7D4-D6F3C2919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7598"/>
          <a:stretch/>
        </p:blipFill>
        <p:spPr bwMode="auto">
          <a:xfrm>
            <a:off x="920104" y="2595337"/>
            <a:ext cx="593123" cy="10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Gaëlle\Desktop\Blog\Flashcards\food\Nourriture\icecream.jpg">
            <a:extLst>
              <a:ext uri="{FF2B5EF4-FFF2-40B4-BE49-F238E27FC236}">
                <a16:creationId xmlns:a16="http://schemas.microsoft.com/office/drawing/2014/main" id="{C957C374-4411-4513-B71F-4A23E2026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63" y="2595337"/>
            <a:ext cx="676011" cy="1083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Gaëlle\Desktop\Blog\Flashcards\animals\Animaux\elephant.jpg">
            <a:extLst>
              <a:ext uri="{FF2B5EF4-FFF2-40B4-BE49-F238E27FC236}">
                <a16:creationId xmlns:a16="http://schemas.microsoft.com/office/drawing/2014/main" id="{169E2A5D-8556-4916-B9DD-D8D751AA99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79" y="2670303"/>
            <a:ext cx="978406" cy="8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Gaëlle\Desktop\Blog\Dessins métiers\Métiers\bibliothèque.png">
            <a:extLst>
              <a:ext uri="{FF2B5EF4-FFF2-40B4-BE49-F238E27FC236}">
                <a16:creationId xmlns:a16="http://schemas.microsoft.com/office/drawing/2014/main" id="{1D5312BD-CBE0-4EF9-99C2-97B32A255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6729" y="2595337"/>
            <a:ext cx="1024012" cy="102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CCB26747-853A-4DCF-9988-2478CFC47ADA}"/>
              </a:ext>
            </a:extLst>
          </p:cNvPr>
          <p:cNvSpPr txBox="1"/>
          <p:nvPr/>
        </p:nvSpPr>
        <p:spPr>
          <a:xfrm>
            <a:off x="433105" y="3679287"/>
            <a:ext cx="1567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latin typeface="Script cole" pitchFamily="2" charset="0"/>
              </a:rPr>
              <a:t>vampire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501B054-4554-42E4-A22B-6635CE69CEC4}"/>
              </a:ext>
            </a:extLst>
          </p:cNvPr>
          <p:cNvSpPr txBox="1"/>
          <p:nvPr/>
        </p:nvSpPr>
        <p:spPr>
          <a:xfrm>
            <a:off x="2613173" y="3679287"/>
            <a:ext cx="1388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latin typeface="Script cole" pitchFamily="2" charset="0"/>
              </a:rPr>
              <a:t>glace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72866CC-2122-481E-9156-1C354133A366}"/>
              </a:ext>
            </a:extLst>
          </p:cNvPr>
          <p:cNvSpPr txBox="1"/>
          <p:nvPr/>
        </p:nvSpPr>
        <p:spPr>
          <a:xfrm>
            <a:off x="4340485" y="3679285"/>
            <a:ext cx="163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latin typeface="Script cole" pitchFamily="2" charset="0"/>
              </a:rPr>
              <a:t>éléphant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23B225-DE5C-4B45-BDC3-14E85F237A7F}"/>
              </a:ext>
            </a:extLst>
          </p:cNvPr>
          <p:cNvSpPr txBox="1"/>
          <p:nvPr/>
        </p:nvSpPr>
        <p:spPr>
          <a:xfrm>
            <a:off x="6032673" y="367928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latin typeface="Script cole" pitchFamily="2" charset="0"/>
              </a:rPr>
              <a:t>bibliothèque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C3D35CA-1895-4818-B508-B185F53C7456}"/>
              </a:ext>
            </a:extLst>
          </p:cNvPr>
          <p:cNvSpPr txBox="1"/>
          <p:nvPr/>
        </p:nvSpPr>
        <p:spPr>
          <a:xfrm>
            <a:off x="305165" y="18259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cole" pitchFamily="2" charset="0"/>
              </a:rPr>
              <a:t>une personne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378EE90-5B8D-494A-9AAE-530CAD3BC1DB}"/>
              </a:ext>
            </a:extLst>
          </p:cNvPr>
          <p:cNvSpPr txBox="1"/>
          <p:nvPr/>
        </p:nvSpPr>
        <p:spPr>
          <a:xfrm>
            <a:off x="2710493" y="1825956"/>
            <a:ext cx="137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cole" pitchFamily="2" charset="0"/>
              </a:rPr>
              <a:t>une chose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CAD2309-7068-45E7-A454-B9920657A44E}"/>
              </a:ext>
            </a:extLst>
          </p:cNvPr>
          <p:cNvSpPr txBox="1"/>
          <p:nvPr/>
        </p:nvSpPr>
        <p:spPr>
          <a:xfrm>
            <a:off x="4232473" y="18259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cole" pitchFamily="2" charset="0"/>
              </a:rPr>
              <a:t>un animal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F2223734-2687-4462-B0DB-E1AEBACEF435}"/>
              </a:ext>
            </a:extLst>
          </p:cNvPr>
          <p:cNvSpPr txBox="1"/>
          <p:nvPr/>
        </p:nvSpPr>
        <p:spPr>
          <a:xfrm>
            <a:off x="6392713" y="182595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cole" pitchFamily="2" charset="0"/>
              </a:rPr>
              <a:t>un lieu</a:t>
            </a:r>
          </a:p>
        </p:txBody>
      </p:sp>
      <p:pic>
        <p:nvPicPr>
          <p:cNvPr id="18" name="Image 17" descr="Capture d’écran">
            <a:extLst>
              <a:ext uri="{FF2B5EF4-FFF2-40B4-BE49-F238E27FC236}">
                <a16:creationId xmlns:a16="http://schemas.microsoft.com/office/drawing/2014/main" id="{E63F8521-DFAB-45E7-B5ED-9484D296BC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47" y="4038088"/>
            <a:ext cx="456317" cy="491418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DE0AC9AC-711F-4298-8A09-F6F190DEDEDB}"/>
              </a:ext>
            </a:extLst>
          </p:cNvPr>
          <p:cNvCxnSpPr/>
          <p:nvPr/>
        </p:nvCxnSpPr>
        <p:spPr>
          <a:xfrm>
            <a:off x="200025" y="201062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33D9974-26FC-497D-8317-AC46B333D78E}"/>
              </a:ext>
            </a:extLst>
          </p:cNvPr>
          <p:cNvCxnSpPr/>
          <p:nvPr/>
        </p:nvCxnSpPr>
        <p:spPr>
          <a:xfrm>
            <a:off x="2396269" y="201062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550D4C79-1488-4DA0-B5D7-6E14CFEAB9CA}"/>
              </a:ext>
            </a:extLst>
          </p:cNvPr>
          <p:cNvCxnSpPr/>
          <p:nvPr/>
        </p:nvCxnSpPr>
        <p:spPr>
          <a:xfrm>
            <a:off x="4340485" y="201062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64D1DE89-BA46-4545-AFD7-8E21C1BD9323}"/>
              </a:ext>
            </a:extLst>
          </p:cNvPr>
          <p:cNvCxnSpPr/>
          <p:nvPr/>
        </p:nvCxnSpPr>
        <p:spPr>
          <a:xfrm>
            <a:off x="6176689" y="201062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481A5F78-CF8E-4300-BDF1-FE4D0B24E646}"/>
              </a:ext>
            </a:extLst>
          </p:cNvPr>
          <p:cNvSpPr txBox="1"/>
          <p:nvPr/>
        </p:nvSpPr>
        <p:spPr>
          <a:xfrm>
            <a:off x="8106651" y="1825956"/>
            <a:ext cx="1670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Script cole" pitchFamily="2" charset="0"/>
              </a:rPr>
              <a:t>un sentiment,</a:t>
            </a:r>
          </a:p>
          <a:p>
            <a:pPr algn="ctr"/>
            <a:r>
              <a:rPr lang="fr-FR" dirty="0">
                <a:latin typeface="Script cole" pitchFamily="2" charset="0"/>
              </a:rPr>
              <a:t>une émotion</a:t>
            </a:r>
          </a:p>
        </p:txBody>
      </p: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4CD313B2-C20F-4971-B675-3F8D6716664B}"/>
              </a:ext>
            </a:extLst>
          </p:cNvPr>
          <p:cNvCxnSpPr/>
          <p:nvPr/>
        </p:nvCxnSpPr>
        <p:spPr>
          <a:xfrm>
            <a:off x="7832873" y="2010622"/>
            <a:ext cx="360040" cy="0"/>
          </a:xfrm>
          <a:prstGeom prst="straightConnector1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Image 27">
            <a:extLst>
              <a:ext uri="{FF2B5EF4-FFF2-40B4-BE49-F238E27FC236}">
                <a16:creationId xmlns:a16="http://schemas.microsoft.com/office/drawing/2014/main" id="{49BE5AD8-5832-4D40-86AF-694B844941F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8" t="6388" r="28297"/>
          <a:stretch/>
        </p:blipFill>
        <p:spPr>
          <a:xfrm>
            <a:off x="8336929" y="2595338"/>
            <a:ext cx="877462" cy="1024012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C83CF461-3BFE-4BA4-83AD-F5D876C21360}"/>
              </a:ext>
            </a:extLst>
          </p:cNvPr>
          <p:cNvSpPr txBox="1"/>
          <p:nvPr/>
        </p:nvSpPr>
        <p:spPr>
          <a:xfrm>
            <a:off x="7983572" y="36792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i="1" u="sng" dirty="0">
                <a:latin typeface="Script cole" pitchFamily="2" charset="0"/>
              </a:rPr>
              <a:t>peur</a:t>
            </a:r>
          </a:p>
        </p:txBody>
      </p:sp>
      <p:pic>
        <p:nvPicPr>
          <p:cNvPr id="31" name="Image 30" descr="Capture d’écran">
            <a:extLst>
              <a:ext uri="{FF2B5EF4-FFF2-40B4-BE49-F238E27FC236}">
                <a16:creationId xmlns:a16="http://schemas.microsoft.com/office/drawing/2014/main" id="{7B51D868-219F-414E-9960-34B534BE79B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009" y="4025416"/>
            <a:ext cx="456317" cy="491418"/>
          </a:xfrm>
          <a:prstGeom prst="rect">
            <a:avLst/>
          </a:prstGeom>
        </p:spPr>
      </p:pic>
      <p:pic>
        <p:nvPicPr>
          <p:cNvPr id="32" name="Image 31" descr="Capture d’écran">
            <a:extLst>
              <a:ext uri="{FF2B5EF4-FFF2-40B4-BE49-F238E27FC236}">
                <a16:creationId xmlns:a16="http://schemas.microsoft.com/office/drawing/2014/main" id="{02A908B3-8FEE-4C6D-92F4-A785F5D5C9D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568" y="4031823"/>
            <a:ext cx="456317" cy="491418"/>
          </a:xfrm>
          <a:prstGeom prst="rect">
            <a:avLst/>
          </a:prstGeom>
        </p:spPr>
      </p:pic>
      <p:pic>
        <p:nvPicPr>
          <p:cNvPr id="33" name="Image 32" descr="Capture d’écran">
            <a:extLst>
              <a:ext uri="{FF2B5EF4-FFF2-40B4-BE49-F238E27FC236}">
                <a16:creationId xmlns:a16="http://schemas.microsoft.com/office/drawing/2014/main" id="{D2CAAA0D-2D5E-4C01-AC3F-DA91748064D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51" y="4025416"/>
            <a:ext cx="456317" cy="491418"/>
          </a:xfrm>
          <a:prstGeom prst="rect">
            <a:avLst/>
          </a:prstGeom>
        </p:spPr>
      </p:pic>
      <p:pic>
        <p:nvPicPr>
          <p:cNvPr id="34" name="Image 33" descr="Capture d’écran">
            <a:extLst>
              <a:ext uri="{FF2B5EF4-FFF2-40B4-BE49-F238E27FC236}">
                <a16:creationId xmlns:a16="http://schemas.microsoft.com/office/drawing/2014/main" id="{3E840791-BC04-4FFB-9F43-D549D1FF748F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64" y="4031823"/>
            <a:ext cx="456317" cy="491418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17DA4C8-3B11-4C3C-AE2D-9DD17B2C2D3D}"/>
              </a:ext>
            </a:extLst>
          </p:cNvPr>
          <p:cNvSpPr/>
          <p:nvPr/>
        </p:nvSpPr>
        <p:spPr>
          <a:xfrm>
            <a:off x="203877" y="4806194"/>
            <a:ext cx="950209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Le </a:t>
            </a:r>
            <a:r>
              <a:rPr lang="fr-FR" sz="2000" b="1" dirty="0">
                <a:latin typeface="Arial Rounded MT Bold" panose="020F0704030504030204" pitchFamily="34" charset="0"/>
              </a:rPr>
              <a:t>nom commun </a:t>
            </a:r>
            <a:r>
              <a:rPr lang="fr-FR" dirty="0">
                <a:latin typeface="Script cole" panose="00000400000000000000" pitchFamily="2" charset="0"/>
              </a:rPr>
              <a:t>est un nom </a:t>
            </a:r>
            <a:r>
              <a:rPr lang="fr-FR" sz="2000" b="1" dirty="0">
                <a:latin typeface="Arial Rounded MT Bold" panose="020F0704030504030204" pitchFamily="34" charset="0"/>
              </a:rPr>
              <a:t>général</a:t>
            </a:r>
            <a:r>
              <a:rPr lang="fr-FR" dirty="0">
                <a:latin typeface="Script cole" panose="00000400000000000000" pitchFamily="2" charset="0"/>
              </a:rPr>
              <a:t>. Devant, il y a un déterminant.</a:t>
            </a:r>
          </a:p>
          <a:p>
            <a:r>
              <a:rPr lang="fr-FR" i="1" dirty="0">
                <a:latin typeface="Script cole" panose="00000400000000000000" pitchFamily="2" charset="0"/>
              </a:rPr>
              <a:t>Ex :  [la] fille, [un] chat, [une] ville, [le] crayon </a:t>
            </a:r>
            <a:r>
              <a:rPr lang="fr-FR" dirty="0">
                <a:latin typeface="Script cole" panose="00000400000000000000" pitchFamily="2" charset="0"/>
              </a:rPr>
              <a:t>…</a:t>
            </a:r>
          </a:p>
          <a:p>
            <a:endParaRPr lang="fr-FR" dirty="0">
              <a:latin typeface="Script cole" panose="00000400000000000000" pitchFamily="2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Le </a:t>
            </a:r>
            <a:r>
              <a:rPr lang="fr-FR" sz="2000" b="1" dirty="0">
                <a:latin typeface="Arial Rounded MT Bold" panose="020F0704030504030204" pitchFamily="34" charset="0"/>
              </a:rPr>
              <a:t>nom propre </a:t>
            </a:r>
            <a:r>
              <a:rPr lang="fr-FR" dirty="0">
                <a:latin typeface="Script cole" panose="00000400000000000000" pitchFamily="2" charset="0"/>
              </a:rPr>
              <a:t>est un nom </a:t>
            </a:r>
            <a:r>
              <a:rPr lang="fr-FR" sz="2000" b="1" dirty="0">
                <a:latin typeface="Arial Rounded MT Bold" panose="020F0704030504030204" pitchFamily="34" charset="0"/>
              </a:rPr>
              <a:t>particulier</a:t>
            </a:r>
            <a:r>
              <a:rPr lang="fr-FR" dirty="0">
                <a:latin typeface="Script cole" panose="00000400000000000000" pitchFamily="2" charset="0"/>
              </a:rPr>
              <a:t>. A </a:t>
            </a:r>
            <a:r>
              <a:rPr lang="fr-FR" sz="2000" b="1" dirty="0">
                <a:latin typeface="Arial Rounded MT Bold" panose="020F0704030504030204" pitchFamily="34" charset="0"/>
              </a:rPr>
              <a:t>l’écrit</a:t>
            </a:r>
            <a:r>
              <a:rPr lang="fr-FR" dirty="0">
                <a:latin typeface="Script cole" panose="00000400000000000000" pitchFamily="2" charset="0"/>
              </a:rPr>
              <a:t>, Il commence toujours par une </a:t>
            </a:r>
            <a:r>
              <a:rPr lang="fr-FR" sz="2000" b="1" dirty="0">
                <a:latin typeface="Arial Rounded MT Bold" panose="020F0704030504030204" pitchFamily="34" charset="0"/>
              </a:rPr>
              <a:t>majuscule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  <a:p>
            <a:r>
              <a:rPr lang="fr-FR" i="1" dirty="0">
                <a:latin typeface="Script cole" panose="00000400000000000000" pitchFamily="2" charset="0"/>
              </a:rPr>
              <a:t>Ex : Marion, Paris, la France ..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36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C1009A4-D239-46A6-8CD6-13C962A1FC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fr-FR" sz="4800" dirty="0"/>
              <a:t>Les déterminants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E742E0-41F1-4BB9-81B6-0101EBDC0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G8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F3B43C1-BE51-4B86-AAE4-2912B9EF8A0B}"/>
              </a:ext>
            </a:extLst>
          </p:cNvPr>
          <p:cNvSpPr txBox="1"/>
          <p:nvPr/>
        </p:nvSpPr>
        <p:spPr>
          <a:xfrm>
            <a:off x="285226" y="1415448"/>
            <a:ext cx="93705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Le </a:t>
            </a:r>
            <a:r>
              <a:rPr lang="fr-FR" sz="2000" b="1" dirty="0">
                <a:latin typeface="Arial Rounded MT Bold" panose="020F0704030504030204" pitchFamily="34" charset="0"/>
              </a:rPr>
              <a:t>déterminant</a:t>
            </a:r>
            <a:r>
              <a:rPr lang="fr-FR" dirty="0">
                <a:latin typeface="Script cole" panose="00000400000000000000" pitchFamily="2" charset="0"/>
              </a:rPr>
              <a:t> est le </a:t>
            </a:r>
            <a:r>
              <a:rPr lang="fr-FR" sz="2000" b="1" dirty="0">
                <a:latin typeface="Arial Rounded MT Bold" panose="020F0704030504030204" pitchFamily="34" charset="0"/>
              </a:rPr>
              <a:t>petit mot </a:t>
            </a:r>
            <a:r>
              <a:rPr lang="fr-FR" dirty="0">
                <a:latin typeface="Script cole" panose="00000400000000000000" pitchFamily="2" charset="0"/>
              </a:rPr>
              <a:t>que l’on place </a:t>
            </a:r>
            <a:r>
              <a:rPr lang="fr-FR" sz="2000" b="1" dirty="0">
                <a:latin typeface="Arial Rounded MT Bold" panose="020F0704030504030204" pitchFamily="34" charset="0"/>
              </a:rPr>
              <a:t>devant</a:t>
            </a:r>
            <a:r>
              <a:rPr lang="fr-FR" dirty="0">
                <a:latin typeface="Script cole" panose="00000400000000000000" pitchFamily="2" charset="0"/>
              </a:rPr>
              <a:t> le nom.</a:t>
            </a:r>
          </a:p>
          <a:p>
            <a:r>
              <a:rPr lang="fr-FR" i="1" dirty="0">
                <a:latin typeface="Script cole" panose="00000400000000000000" pitchFamily="2" charset="0"/>
              </a:rPr>
              <a:t>Ex : la pluie				ma sœur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1CE7847-E5C4-4C72-A12F-CB332DB2E3A3}"/>
              </a:ext>
            </a:extLst>
          </p:cNvPr>
          <p:cNvSpPr txBox="1"/>
          <p:nvPr/>
        </p:nvSpPr>
        <p:spPr>
          <a:xfrm>
            <a:off x="285226" y="2885191"/>
            <a:ext cx="9370502" cy="3423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Les déterminants que l’on utilise le plus sont :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>
                <a:latin typeface="Script cole" panose="00000400000000000000" pitchFamily="2" charset="0"/>
              </a:rPr>
              <a:t>les </a:t>
            </a:r>
            <a:r>
              <a:rPr lang="fr-FR" sz="2000" b="1" dirty="0">
                <a:latin typeface="Arial Rounded MT Bold" panose="020F0704030504030204" pitchFamily="34" charset="0"/>
              </a:rPr>
              <a:t>articles indéfinis </a:t>
            </a:r>
            <a:r>
              <a:rPr lang="fr-FR" dirty="0">
                <a:latin typeface="Script cole" panose="00000400000000000000" pitchFamily="2" charset="0"/>
              </a:rPr>
              <a:t>: un, une, des</a:t>
            </a:r>
          </a:p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fr-FR" i="1" dirty="0">
                <a:latin typeface="Script cole" panose="00000400000000000000" pitchFamily="2" charset="0"/>
              </a:rPr>
              <a:t>Ex : un chat</a:t>
            </a:r>
          </a:p>
          <a:p>
            <a:pPr marL="285750" indent="-285750">
              <a:lnSpc>
                <a:spcPct val="114000"/>
              </a:lnSpc>
              <a:buFontTx/>
              <a:buChar char="-"/>
            </a:pPr>
            <a:r>
              <a:rPr lang="fr-FR" dirty="0">
                <a:latin typeface="Script cole" panose="00000400000000000000" pitchFamily="2" charset="0"/>
              </a:rPr>
              <a:t>les </a:t>
            </a:r>
            <a:r>
              <a:rPr lang="fr-FR" sz="2000" b="1" dirty="0">
                <a:latin typeface="Arial Rounded MT Bold" panose="020F0704030504030204" pitchFamily="34" charset="0"/>
              </a:rPr>
              <a:t>articles définis </a:t>
            </a:r>
            <a:r>
              <a:rPr lang="fr-FR" dirty="0">
                <a:latin typeface="Script cole" panose="00000400000000000000" pitchFamily="2" charset="0"/>
              </a:rPr>
              <a:t>: le, la, l’, les.</a:t>
            </a:r>
          </a:p>
          <a:p>
            <a:pPr>
              <a:lnSpc>
                <a:spcPct val="114000"/>
              </a:lnSpc>
            </a:pPr>
            <a:r>
              <a:rPr lang="fr-FR" i="1" dirty="0">
                <a:latin typeface="Script cole" panose="00000400000000000000" pitchFamily="2" charset="0"/>
              </a:rPr>
              <a:t>Ex : la maison</a:t>
            </a:r>
          </a:p>
          <a:p>
            <a:pPr>
              <a:lnSpc>
                <a:spcPct val="114000"/>
              </a:lnSpc>
            </a:pPr>
            <a:endParaRPr lang="fr-FR" sz="1400" i="1" dirty="0">
              <a:latin typeface="Script cole" panose="00000400000000000000" pitchFamily="2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Il existe  beaucoup </a:t>
            </a:r>
            <a:r>
              <a:rPr lang="fr-FR" sz="2000" b="1" dirty="0">
                <a:latin typeface="Arial Rounded MT Bold" panose="020F0704030504030204" pitchFamily="34" charset="0"/>
              </a:rPr>
              <a:t>d’autres déterminants </a:t>
            </a:r>
            <a:r>
              <a:rPr lang="fr-FR" dirty="0">
                <a:latin typeface="Script cole" panose="00000400000000000000" pitchFamily="2" charset="0"/>
              </a:rPr>
              <a:t>: ce, cette, cet, ces, mon, ton, son, ma, ta, sa, mes, tes, ses, notre, votre, leur, nos, vos, leurs...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fr-FR" dirty="0">
              <a:latin typeface="Script cole" panose="00000400000000000000" pitchFamily="2" charset="0"/>
            </a:endParaRP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dirty="0">
                <a:latin typeface="Script cole" panose="00000400000000000000" pitchFamily="2" charset="0"/>
              </a:rPr>
              <a:t>Un </a:t>
            </a:r>
            <a:r>
              <a:rPr lang="fr-FR" sz="2000" b="1" dirty="0">
                <a:latin typeface="Arial Rounded MT Bold" panose="020F0704030504030204" pitchFamily="34" charset="0"/>
              </a:rPr>
              <a:t>nom et son déterminant </a:t>
            </a:r>
            <a:r>
              <a:rPr lang="fr-FR" dirty="0">
                <a:latin typeface="Script cole" panose="00000400000000000000" pitchFamily="2" charset="0"/>
              </a:rPr>
              <a:t>forment ensemble un </a:t>
            </a:r>
            <a:r>
              <a:rPr lang="fr-FR" sz="2000" b="1" dirty="0">
                <a:latin typeface="Arial Rounded MT Bold" panose="020F0704030504030204" pitchFamily="34" charset="0"/>
              </a:rPr>
              <a:t>groupe nominal</a:t>
            </a:r>
            <a:r>
              <a:rPr lang="fr-FR" dirty="0">
                <a:latin typeface="Script cole" panose="00000400000000000000" pitchFamily="2" charset="0"/>
              </a:rPr>
              <a:t>.</a:t>
            </a:r>
          </a:p>
        </p:txBody>
      </p:sp>
      <p:cxnSp>
        <p:nvCxnSpPr>
          <p:cNvPr id="7" name="Connecteur droit avec flèche 6">
            <a:extLst>
              <a:ext uri="{FF2B5EF4-FFF2-40B4-BE49-F238E27FC236}">
                <a16:creationId xmlns:a16="http://schemas.microsoft.com/office/drawing/2014/main" id="{ED58AB32-ED65-4301-89C1-835B88285327}"/>
              </a:ext>
            </a:extLst>
          </p:cNvPr>
          <p:cNvCxnSpPr/>
          <p:nvPr/>
        </p:nvCxnSpPr>
        <p:spPr>
          <a:xfrm>
            <a:off x="7576919" y="4462151"/>
            <a:ext cx="427141" cy="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EA51F77F-2345-4205-8DFF-0F300ED7D6DD}"/>
              </a:ext>
            </a:extLst>
          </p:cNvPr>
          <p:cNvGrpSpPr/>
          <p:nvPr/>
        </p:nvGrpSpPr>
        <p:grpSpPr>
          <a:xfrm>
            <a:off x="661033" y="2060863"/>
            <a:ext cx="938995" cy="557402"/>
            <a:chOff x="661033" y="2060863"/>
            <a:chExt cx="938995" cy="557402"/>
          </a:xfrm>
        </p:grpSpPr>
        <p:pic>
          <p:nvPicPr>
            <p:cNvPr id="9" name="Image 8" descr="Capture d’écran">
              <a:extLst>
                <a:ext uri="{FF2B5EF4-FFF2-40B4-BE49-F238E27FC236}">
                  <a16:creationId xmlns:a16="http://schemas.microsoft.com/office/drawing/2014/main" id="{39D4F81D-FE5B-4B69-8A05-C4199B12D53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711" y="2092556"/>
              <a:ext cx="456317" cy="491418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C53FDFB5-8EEA-46D7-AA3A-E1BCEF7759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033" y="2060863"/>
              <a:ext cx="482678" cy="557402"/>
            </a:xfrm>
            <a:prstGeom prst="rect">
              <a:avLst/>
            </a:prstGeom>
          </p:spPr>
        </p:pic>
      </p:grpSp>
      <p:pic>
        <p:nvPicPr>
          <p:cNvPr id="14" name="Image 13" descr="Capture d’écran">
            <a:extLst>
              <a:ext uri="{FF2B5EF4-FFF2-40B4-BE49-F238E27FC236}">
                <a16:creationId xmlns:a16="http://schemas.microsoft.com/office/drawing/2014/main" id="{E4EE47F1-6908-42EB-B6D1-85B8EF0A0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84" y="2071905"/>
            <a:ext cx="456317" cy="491418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DE859EF5-E67A-420A-BA53-2F031E4101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239" y="2040212"/>
            <a:ext cx="482678" cy="557402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592FBC5-555A-44C1-A309-3F1E2819C26E}"/>
              </a:ext>
            </a:extLst>
          </p:cNvPr>
          <p:cNvSpPr/>
          <p:nvPr/>
        </p:nvSpPr>
        <p:spPr>
          <a:xfrm>
            <a:off x="6085383" y="2934457"/>
            <a:ext cx="3664111" cy="17253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75"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</a:rPr>
              <a:t>Devant les mots qui commencent par une </a:t>
            </a:r>
            <a:r>
              <a:rPr lang="fr-FR" sz="2000" b="1" dirty="0">
                <a:latin typeface="Arial Rounded MT Bold" panose="020F0704030504030204" pitchFamily="34" charset="0"/>
              </a:rPr>
              <a:t>voyelle</a:t>
            </a:r>
            <a:r>
              <a:rPr lang="fr-FR" dirty="0">
                <a:latin typeface="Script cole" panose="00000400000000000000" pitchFamily="2" charset="0"/>
              </a:rPr>
              <a:t>, « le » et « la » deviennent « </a:t>
            </a:r>
            <a:r>
              <a:rPr lang="fr-FR" sz="2000" b="1" dirty="0">
                <a:latin typeface="Arial Rounded MT Bold" panose="020F0704030504030204" pitchFamily="34" charset="0"/>
              </a:rPr>
              <a:t>l’</a:t>
            </a:r>
            <a:r>
              <a:rPr lang="fr-FR" dirty="0">
                <a:latin typeface="Script cole" panose="00000400000000000000" pitchFamily="2" charset="0"/>
              </a:rPr>
              <a:t> ».</a:t>
            </a:r>
          </a:p>
          <a:p>
            <a:pPr>
              <a:lnSpc>
                <a:spcPct val="114000"/>
              </a:lnSpc>
            </a:pPr>
            <a:r>
              <a:rPr lang="fr-FR" dirty="0">
                <a:latin typeface="Script cole" panose="00000400000000000000" pitchFamily="2" charset="0"/>
              </a:rPr>
              <a:t>Ex : </a:t>
            </a:r>
            <a:r>
              <a:rPr lang="fr-FR" strike="sngStrike" dirty="0">
                <a:latin typeface="Script cole" panose="00000400000000000000" pitchFamily="2" charset="0"/>
              </a:rPr>
              <a:t> la</a:t>
            </a:r>
            <a:r>
              <a:rPr lang="fr-FR" dirty="0">
                <a:latin typeface="Script cole" panose="00000400000000000000" pitchFamily="2" charset="0"/>
              </a:rPr>
              <a:t>  école              l’école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C24E2113-B43E-416F-849E-7F5ABA2579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99" y="3151615"/>
            <a:ext cx="582652" cy="108761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F7DC82-24E1-4E7D-8D46-82FD6EF067BF}"/>
              </a:ext>
            </a:extLst>
          </p:cNvPr>
          <p:cNvSpPr/>
          <p:nvPr/>
        </p:nvSpPr>
        <p:spPr>
          <a:xfrm>
            <a:off x="5991497" y="2944037"/>
            <a:ext cx="3476698" cy="1725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7576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98CC787-B109-4555-96EF-1F19C5AFD7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4000" dirty="0"/>
              <a:t>Le genre et le nombre des noms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8200E2-E88E-4384-8D09-FB8D621324B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G 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BA4E847-3BA5-43FA-B3B0-AAD125DA58C2}"/>
              </a:ext>
            </a:extLst>
          </p:cNvPr>
          <p:cNvSpPr/>
          <p:nvPr/>
        </p:nvSpPr>
        <p:spPr>
          <a:xfrm>
            <a:off x="147537" y="1340508"/>
            <a:ext cx="9610926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Un nom est : 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au </a:t>
            </a:r>
            <a:r>
              <a:rPr lang="fr-FR" sz="2800" b="1" dirty="0">
                <a:latin typeface="Arial Rounded MT Bold" panose="020F0704030504030204" pitchFamily="34" charset="0"/>
              </a:rPr>
              <a:t>masculin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si on peut mettre </a:t>
            </a:r>
            <a:r>
              <a:rPr lang="fr-FR" sz="2800" b="1" dirty="0">
                <a:latin typeface="Arial Rounded MT Bold" panose="020F0704030504030204" pitchFamily="34" charset="0"/>
              </a:rPr>
              <a:t>un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ou</a:t>
            </a:r>
            <a:r>
              <a:rPr lang="fr-FR" sz="2800" b="1" dirty="0">
                <a:latin typeface="Arial Rounded MT Bold" panose="020F0704030504030204" pitchFamily="34" charset="0"/>
              </a:rPr>
              <a:t> le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devant,</a:t>
            </a:r>
          </a:p>
          <a:p>
            <a:pPr>
              <a:defRPr/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  un dragon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au </a:t>
            </a:r>
            <a:r>
              <a:rPr lang="fr-FR" sz="2800" b="1" dirty="0">
                <a:latin typeface="Arial Rounded MT Bold" panose="020F0704030504030204" pitchFamily="34" charset="0"/>
              </a:rPr>
              <a:t>féminin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si on peut mettre </a:t>
            </a:r>
            <a:r>
              <a:rPr lang="fr-FR" sz="2800" b="1" dirty="0">
                <a:latin typeface="Arial Rounded MT Bold" panose="020F0704030504030204" pitchFamily="34" charset="0"/>
              </a:rPr>
              <a:t>une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ou</a:t>
            </a:r>
            <a:r>
              <a:rPr lang="fr-FR" sz="2800" b="1" dirty="0">
                <a:latin typeface="Arial Rounded MT Bold" panose="020F0704030504030204" pitchFamily="34" charset="0"/>
              </a:rPr>
              <a:t> la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devant.</a:t>
            </a:r>
          </a:p>
          <a:p>
            <a:pPr>
              <a:defRPr/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 une chaise</a:t>
            </a:r>
          </a:p>
          <a:p>
            <a:pPr>
              <a:defRPr/>
            </a:pPr>
            <a:r>
              <a:rPr lang="fr-FR" sz="2400" u="sng" dirty="0">
                <a:solidFill>
                  <a:prstClr val="black"/>
                </a:solidFill>
                <a:latin typeface="Script cole" panose="00000400000000000000" pitchFamily="2" charset="0"/>
              </a:rPr>
              <a:t>C’est son </a:t>
            </a:r>
            <a:r>
              <a:rPr lang="fr-FR" sz="2800" b="1" u="sng" dirty="0">
                <a:latin typeface="Arial Rounded MT Bold" panose="020F0704030504030204" pitchFamily="34" charset="0"/>
              </a:rPr>
              <a:t>genre</a:t>
            </a:r>
            <a:r>
              <a:rPr lang="fr-FR" sz="2400" u="sng" dirty="0">
                <a:solidFill>
                  <a:prstClr val="black"/>
                </a:solidFill>
                <a:latin typeface="Script cole" panose="00000400000000000000" pitchFamily="2" charset="0"/>
              </a:rPr>
              <a:t>.</a:t>
            </a:r>
          </a:p>
          <a:p>
            <a:pPr>
              <a:defRPr/>
            </a:pPr>
            <a:endParaRPr lang="fr-FR" sz="1050" dirty="0">
              <a:solidFill>
                <a:prstClr val="black"/>
              </a:solidFill>
              <a:latin typeface="Script cole" panose="000004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Un nom est : 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au </a:t>
            </a:r>
            <a:r>
              <a:rPr lang="fr-FR" sz="2800" b="1" dirty="0">
                <a:latin typeface="Arial Rounded MT Bold" panose="020F0704030504030204" pitchFamily="34" charset="0"/>
              </a:rPr>
              <a:t>singulier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(un seul) si on peut mettre </a:t>
            </a:r>
            <a:r>
              <a:rPr lang="fr-FR" sz="2800" b="1" dirty="0">
                <a:latin typeface="Arial Rounded MT Bold" panose="020F0704030504030204" pitchFamily="34" charset="0"/>
              </a:rPr>
              <a:t>un, une, le</a:t>
            </a:r>
            <a:r>
              <a:rPr lang="fr-FR" sz="2400" b="1" dirty="0">
                <a:solidFill>
                  <a:prstClr val="black"/>
                </a:solidFill>
                <a:latin typeface="Script cole" panose="00000400000000000000" pitchFamily="2" charset="0"/>
              </a:rPr>
              <a:t>, </a:t>
            </a:r>
            <a:r>
              <a:rPr lang="fr-FR" sz="2800" b="1" dirty="0">
                <a:latin typeface="Arial Rounded MT Bold" panose="020F0704030504030204" pitchFamily="34" charset="0"/>
              </a:rPr>
              <a:t>la, l’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devant,</a:t>
            </a:r>
          </a:p>
          <a:p>
            <a:pPr>
              <a:defRPr/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  l’araignée</a:t>
            </a:r>
          </a:p>
          <a:p>
            <a:pPr marL="342900" indent="-342900">
              <a:buFontTx/>
              <a:buChar char="-"/>
              <a:defRPr/>
            </a:pP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au </a:t>
            </a:r>
            <a:r>
              <a:rPr lang="fr-FR" sz="2800" b="1" dirty="0">
                <a:latin typeface="Arial Rounded MT Bold" panose="020F0704030504030204" pitchFamily="34" charset="0"/>
              </a:rPr>
              <a:t>pluriel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(plusieurs) si on peut mettre </a:t>
            </a:r>
            <a:r>
              <a:rPr lang="fr-FR" sz="2800" b="1" dirty="0">
                <a:latin typeface="Arial Rounded MT Bold" panose="020F0704030504030204" pitchFamily="34" charset="0"/>
              </a:rPr>
              <a:t>des 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ou</a:t>
            </a:r>
            <a:r>
              <a:rPr lang="fr-FR" sz="2800" b="1" dirty="0">
                <a:latin typeface="Arial Rounded MT Bold" panose="020F0704030504030204" pitchFamily="34" charset="0"/>
              </a:rPr>
              <a:t> les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 devant.</a:t>
            </a:r>
          </a:p>
          <a:p>
            <a:pPr>
              <a:defRPr/>
            </a:pPr>
            <a:r>
              <a:rPr lang="fr-FR" sz="2400" i="1" dirty="0">
                <a:solidFill>
                  <a:prstClr val="black"/>
                </a:solidFill>
                <a:latin typeface="Script cole" panose="00000400000000000000" pitchFamily="2" charset="0"/>
              </a:rPr>
              <a:t>Ex : des fleurs</a:t>
            </a:r>
          </a:p>
          <a:p>
            <a:pPr>
              <a:defRPr/>
            </a:pPr>
            <a:r>
              <a:rPr lang="fr-FR" sz="2400" u="sng" dirty="0">
                <a:solidFill>
                  <a:prstClr val="black"/>
                </a:solidFill>
                <a:latin typeface="Script cole" panose="00000400000000000000" pitchFamily="2" charset="0"/>
              </a:rPr>
              <a:t>C’est son </a:t>
            </a:r>
            <a:r>
              <a:rPr lang="fr-FR" sz="2800" b="1" u="sng" dirty="0">
                <a:latin typeface="Arial Rounded MT Bold" panose="020F0704030504030204" pitchFamily="34" charset="0"/>
              </a:rPr>
              <a:t>nombre</a:t>
            </a:r>
            <a:r>
              <a:rPr lang="fr-FR" sz="2400" dirty="0">
                <a:solidFill>
                  <a:prstClr val="black"/>
                </a:solidFill>
                <a:latin typeface="Script cole" panose="00000400000000000000" pitchFamily="2" charset="0"/>
              </a:rPr>
              <a:t>.</a:t>
            </a:r>
          </a:p>
          <a:p>
            <a:pPr>
              <a:defRPr/>
            </a:pPr>
            <a:endParaRPr lang="fr-FR" sz="2400" dirty="0">
              <a:solidFill>
                <a:prstClr val="black"/>
              </a:solidFill>
              <a:latin typeface="Script cole" panose="00000400000000000000" pitchFamily="2" charset="0"/>
            </a:endParaRPr>
          </a:p>
        </p:txBody>
      </p:sp>
      <p:pic>
        <p:nvPicPr>
          <p:cNvPr id="1026" name="Picture 2" descr="Résultat de recherche d'images pour &quot;clipart dragon&quot;">
            <a:extLst>
              <a:ext uri="{FF2B5EF4-FFF2-40B4-BE49-F238E27FC236}">
                <a16:creationId xmlns:a16="http://schemas.microsoft.com/office/drawing/2014/main" id="{00C46DA5-A0B2-45FE-8A2D-613556046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987" y="2122307"/>
            <a:ext cx="577351" cy="57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ésultat de recherche d'images pour &quot;clipart chaise&quot;">
            <a:extLst>
              <a:ext uri="{FF2B5EF4-FFF2-40B4-BE49-F238E27FC236}">
                <a16:creationId xmlns:a16="http://schemas.microsoft.com/office/drawing/2014/main" id="{F5053AD2-3CA2-491C-BC54-913424BA7D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127" y="2966742"/>
            <a:ext cx="391070" cy="6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ésultat de recherche d'images pour &quot;clipart araignée&quot;">
            <a:extLst>
              <a:ext uri="{FF2B5EF4-FFF2-40B4-BE49-F238E27FC236}">
                <a16:creationId xmlns:a16="http://schemas.microsoft.com/office/drawing/2014/main" id="{EAB972B0-A319-4A07-95C0-0095BBF8E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98" y="4643513"/>
            <a:ext cx="470178" cy="54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ésultat de recherche d'images pour &quot;clipart plantes&quot;">
            <a:extLst>
              <a:ext uri="{FF2B5EF4-FFF2-40B4-BE49-F238E27FC236}">
                <a16:creationId xmlns:a16="http://schemas.microsoft.com/office/drawing/2014/main" id="{36F09DB9-6031-4058-817A-A6E19F855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97" y="5868264"/>
            <a:ext cx="807243" cy="547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370741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2591</TotalTime>
  <Words>3427</Words>
  <Application>Microsoft Office PowerPoint</Application>
  <PresentationFormat>Format A4 (210 x 297 mm)</PresentationFormat>
  <Paragraphs>753</Paragraphs>
  <Slides>29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29</vt:i4>
      </vt:variant>
    </vt:vector>
  </HeadingPairs>
  <TitlesOfParts>
    <vt:vector size="42" baseType="lpstr">
      <vt:lpstr>Arial</vt:lpstr>
      <vt:lpstr>Arial Rounded MT Bold</vt:lpstr>
      <vt:lpstr>Calibri</vt:lpstr>
      <vt:lpstr>Calibri Light</vt:lpstr>
      <vt:lpstr>Comic Sans MS</vt:lpstr>
      <vt:lpstr>Cooper Std Black</vt:lpstr>
      <vt:lpstr>Script cole</vt:lpstr>
      <vt:lpstr>Segoe UI Black</vt:lpstr>
      <vt:lpstr>Showcard Gothic</vt:lpstr>
      <vt:lpstr>Sketch Nice</vt:lpstr>
      <vt:lpstr>Wingdings</vt:lpstr>
      <vt:lpstr>Thème Office</vt:lpstr>
      <vt:lpstr>1_Thème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Marcelot</dc:creator>
  <cp:lastModifiedBy>sophie guidi</cp:lastModifiedBy>
  <cp:revision>9</cp:revision>
  <dcterms:created xsi:type="dcterms:W3CDTF">2018-09-28T19:30:35Z</dcterms:created>
  <dcterms:modified xsi:type="dcterms:W3CDTF">2021-06-24T12:43:32Z</dcterms:modified>
</cp:coreProperties>
</file>