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08850" cy="10548938"/>
  <p:notesSz cx="6735763" cy="9866313"/>
  <p:defaultTextStyle>
    <a:defPPr>
      <a:defRPr lang="fr-FR"/>
    </a:defPPr>
    <a:lvl1pPr marL="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2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24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361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48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60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472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3840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2961" algn="l" defTabSz="10182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72" y="3672"/>
      </p:cViewPr>
      <p:guideLst>
        <p:guide orient="horz" pos="3323"/>
        <p:guide pos="23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8165" y="3277010"/>
            <a:ext cx="6212522" cy="226118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6329" y="5977731"/>
            <a:ext cx="5116195" cy="26958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4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3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29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0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13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74187" y="564078"/>
            <a:ext cx="1233369" cy="119994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4083" y="564078"/>
            <a:ext cx="3578292" cy="119994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0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7350" y="6778670"/>
            <a:ext cx="6212522" cy="209513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77350" y="4471093"/>
            <a:ext cx="6212522" cy="230757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091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2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3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47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38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29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35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4083" y="3281893"/>
            <a:ext cx="2405830" cy="928160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01727" y="3281893"/>
            <a:ext cx="2405830" cy="928160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27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5443" y="422447"/>
            <a:ext cx="6577965" cy="17581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5444" y="2361302"/>
            <a:ext cx="3229344" cy="9840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20" indent="0">
              <a:buNone/>
              <a:defRPr sz="2300" b="1"/>
            </a:lvl2pPr>
            <a:lvl3pPr marL="1018240" indent="0">
              <a:buNone/>
              <a:defRPr sz="2000" b="1"/>
            </a:lvl3pPr>
            <a:lvl4pPr marL="1527361" indent="0">
              <a:buNone/>
              <a:defRPr sz="1800" b="1"/>
            </a:lvl4pPr>
            <a:lvl5pPr marL="2036480" indent="0">
              <a:buNone/>
              <a:defRPr sz="1800" b="1"/>
            </a:lvl5pPr>
            <a:lvl6pPr marL="2545600" indent="0">
              <a:buNone/>
              <a:defRPr sz="1800" b="1"/>
            </a:lvl6pPr>
            <a:lvl7pPr marL="3054720" indent="0">
              <a:buNone/>
              <a:defRPr sz="1800" b="1"/>
            </a:lvl7pPr>
            <a:lvl8pPr marL="3563840" indent="0">
              <a:buNone/>
              <a:defRPr sz="1800" b="1"/>
            </a:lvl8pPr>
            <a:lvl9pPr marL="4072961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5444" y="3345382"/>
            <a:ext cx="3229344" cy="607784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712794" y="2361302"/>
            <a:ext cx="3230613" cy="98407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20" indent="0">
              <a:buNone/>
              <a:defRPr sz="2300" b="1"/>
            </a:lvl2pPr>
            <a:lvl3pPr marL="1018240" indent="0">
              <a:buNone/>
              <a:defRPr sz="2000" b="1"/>
            </a:lvl3pPr>
            <a:lvl4pPr marL="1527361" indent="0">
              <a:buNone/>
              <a:defRPr sz="1800" b="1"/>
            </a:lvl4pPr>
            <a:lvl5pPr marL="2036480" indent="0">
              <a:buNone/>
              <a:defRPr sz="1800" b="1"/>
            </a:lvl5pPr>
            <a:lvl6pPr marL="2545600" indent="0">
              <a:buNone/>
              <a:defRPr sz="1800" b="1"/>
            </a:lvl6pPr>
            <a:lvl7pPr marL="3054720" indent="0">
              <a:buNone/>
              <a:defRPr sz="1800" b="1"/>
            </a:lvl7pPr>
            <a:lvl8pPr marL="3563840" indent="0">
              <a:buNone/>
              <a:defRPr sz="1800" b="1"/>
            </a:lvl8pPr>
            <a:lvl9pPr marL="4072961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712794" y="3345382"/>
            <a:ext cx="3230613" cy="607784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45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4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4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5444" y="420006"/>
            <a:ext cx="2404561" cy="178745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557" y="420006"/>
            <a:ext cx="4085851" cy="900322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5444" y="2207464"/>
            <a:ext cx="2404561" cy="7215768"/>
          </a:xfrm>
        </p:spPr>
        <p:txBody>
          <a:bodyPr/>
          <a:lstStyle>
            <a:lvl1pPr marL="0" indent="0">
              <a:buNone/>
              <a:defRPr sz="1600"/>
            </a:lvl1pPr>
            <a:lvl2pPr marL="509120" indent="0">
              <a:buNone/>
              <a:defRPr sz="1400"/>
            </a:lvl2pPr>
            <a:lvl3pPr marL="1018240" indent="0">
              <a:buNone/>
              <a:defRPr sz="1100"/>
            </a:lvl3pPr>
            <a:lvl4pPr marL="1527361" indent="0">
              <a:buNone/>
              <a:defRPr sz="1000"/>
            </a:lvl4pPr>
            <a:lvl5pPr marL="2036480" indent="0">
              <a:buNone/>
              <a:defRPr sz="1000"/>
            </a:lvl5pPr>
            <a:lvl6pPr marL="2545600" indent="0">
              <a:buNone/>
              <a:defRPr sz="1000"/>
            </a:lvl6pPr>
            <a:lvl7pPr marL="3054720" indent="0">
              <a:buNone/>
              <a:defRPr sz="1000"/>
            </a:lvl7pPr>
            <a:lvl8pPr marL="3563840" indent="0">
              <a:buNone/>
              <a:defRPr sz="1000"/>
            </a:lvl8pPr>
            <a:lvl9pPr marL="407296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45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2586" y="7384259"/>
            <a:ext cx="4385310" cy="8717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32586" y="942568"/>
            <a:ext cx="4385310" cy="6329363"/>
          </a:xfrm>
        </p:spPr>
        <p:txBody>
          <a:bodyPr/>
          <a:lstStyle>
            <a:lvl1pPr marL="0" indent="0">
              <a:buNone/>
              <a:defRPr sz="3600"/>
            </a:lvl1pPr>
            <a:lvl2pPr marL="509120" indent="0">
              <a:buNone/>
              <a:defRPr sz="3200"/>
            </a:lvl2pPr>
            <a:lvl3pPr marL="1018240" indent="0">
              <a:buNone/>
              <a:defRPr sz="2700"/>
            </a:lvl3pPr>
            <a:lvl4pPr marL="1527361" indent="0">
              <a:buNone/>
              <a:defRPr sz="2300"/>
            </a:lvl4pPr>
            <a:lvl5pPr marL="2036480" indent="0">
              <a:buNone/>
              <a:defRPr sz="2300"/>
            </a:lvl5pPr>
            <a:lvl6pPr marL="2545600" indent="0">
              <a:buNone/>
              <a:defRPr sz="2300"/>
            </a:lvl6pPr>
            <a:lvl7pPr marL="3054720" indent="0">
              <a:buNone/>
              <a:defRPr sz="2300"/>
            </a:lvl7pPr>
            <a:lvl8pPr marL="3563840" indent="0">
              <a:buNone/>
              <a:defRPr sz="2300"/>
            </a:lvl8pPr>
            <a:lvl9pPr marL="4072961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32586" y="8256011"/>
            <a:ext cx="4385310" cy="1238034"/>
          </a:xfrm>
        </p:spPr>
        <p:txBody>
          <a:bodyPr/>
          <a:lstStyle>
            <a:lvl1pPr marL="0" indent="0">
              <a:buNone/>
              <a:defRPr sz="1600"/>
            </a:lvl1pPr>
            <a:lvl2pPr marL="509120" indent="0">
              <a:buNone/>
              <a:defRPr sz="1400"/>
            </a:lvl2pPr>
            <a:lvl3pPr marL="1018240" indent="0">
              <a:buNone/>
              <a:defRPr sz="1100"/>
            </a:lvl3pPr>
            <a:lvl4pPr marL="1527361" indent="0">
              <a:buNone/>
              <a:defRPr sz="1000"/>
            </a:lvl4pPr>
            <a:lvl5pPr marL="2036480" indent="0">
              <a:buNone/>
              <a:defRPr sz="1000"/>
            </a:lvl5pPr>
            <a:lvl6pPr marL="2545600" indent="0">
              <a:buNone/>
              <a:defRPr sz="1000"/>
            </a:lvl6pPr>
            <a:lvl7pPr marL="3054720" indent="0">
              <a:buNone/>
              <a:defRPr sz="1000"/>
            </a:lvl7pPr>
            <a:lvl8pPr marL="3563840" indent="0">
              <a:buNone/>
              <a:defRPr sz="1000"/>
            </a:lvl8pPr>
            <a:lvl9pPr marL="4072961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5443" y="422447"/>
            <a:ext cx="6577965" cy="1758156"/>
          </a:xfrm>
          <a:prstGeom prst="rect">
            <a:avLst/>
          </a:prstGeom>
        </p:spPr>
        <p:txBody>
          <a:bodyPr vert="horz" lIns="101824" tIns="50912" rIns="101824" bIns="50912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5443" y="2461422"/>
            <a:ext cx="6577965" cy="6961811"/>
          </a:xfrm>
          <a:prstGeom prst="rect">
            <a:avLst/>
          </a:prstGeom>
        </p:spPr>
        <p:txBody>
          <a:bodyPr vert="horz" lIns="101824" tIns="50912" rIns="101824" bIns="50912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5443" y="9777305"/>
            <a:ext cx="1705398" cy="561633"/>
          </a:xfrm>
          <a:prstGeom prst="rect">
            <a:avLst/>
          </a:prstGeom>
        </p:spPr>
        <p:txBody>
          <a:bodyPr vert="horz" lIns="101824" tIns="50912" rIns="101824" bIns="5091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E177-BF97-4017-B113-86F89845F476}" type="datetimeFigureOut">
              <a:rPr lang="fr-FR" smtClean="0"/>
              <a:t>08/12/2013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97192" y="9777305"/>
            <a:ext cx="2314469" cy="561633"/>
          </a:xfrm>
          <a:prstGeom prst="rect">
            <a:avLst/>
          </a:prstGeom>
        </p:spPr>
        <p:txBody>
          <a:bodyPr vert="horz" lIns="101824" tIns="50912" rIns="101824" bIns="5091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38010" y="9777305"/>
            <a:ext cx="1705398" cy="561633"/>
          </a:xfrm>
          <a:prstGeom prst="rect">
            <a:avLst/>
          </a:prstGeom>
        </p:spPr>
        <p:txBody>
          <a:bodyPr vert="horz" lIns="101824" tIns="50912" rIns="101824" bIns="5091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3168-28F7-463C-AAEF-0386E70F8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8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24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40" indent="-381840" algn="l" defTabSz="10182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320" indent="-318200" algn="l" defTabSz="10182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800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1920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040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160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280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400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27521" indent="-254560" algn="l" defTabSz="10182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2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24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361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48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60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472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3840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2961" algn="l" defTabSz="10182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306187" y="125537"/>
            <a:ext cx="4896236" cy="1740212"/>
          </a:xfrm>
          <a:prstGeom prst="roundRect">
            <a:avLst>
              <a:gd name="adj" fmla="val 7233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18321" y="102043"/>
            <a:ext cx="3240360" cy="583659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pPr algn="ctr"/>
            <a:r>
              <a:rPr lang="fr-F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neliner Script" pitchFamily="50" charset="0"/>
              </a:rPr>
              <a:t>Evaluation d’Anglais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neliner Script" pitchFamily="50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28664" y="606099"/>
            <a:ext cx="2483599" cy="275882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pPr algn="ctr"/>
            <a:r>
              <a:rPr lang="fr-FR" sz="1200" dirty="0" smtClean="0">
                <a:latin typeface="Short Stack" panose="02010500040000000007" pitchFamily="2" charset="0"/>
                <a:ea typeface="Clensey" panose="02000603000000000000" pitchFamily="2" charset="0"/>
              </a:rPr>
              <a:t>1</a:t>
            </a:r>
            <a:r>
              <a:rPr lang="fr-FR" sz="1200" baseline="30000" dirty="0" smtClean="0">
                <a:latin typeface="Short Stack" panose="02010500040000000007" pitchFamily="2" charset="0"/>
                <a:ea typeface="Clensey" panose="02000603000000000000" pitchFamily="2" charset="0"/>
              </a:rPr>
              <a:t>er</a:t>
            </a:r>
            <a:r>
              <a:rPr lang="fr-FR" sz="1200" dirty="0" smtClean="0">
                <a:latin typeface="Short Stack" panose="02010500040000000007" pitchFamily="2" charset="0"/>
                <a:ea typeface="Clensey" panose="02000603000000000000" pitchFamily="2" charset="0"/>
              </a:rPr>
              <a:t> trimestre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996104" y="197050"/>
            <a:ext cx="1135358" cy="584683"/>
          </a:xfrm>
          <a:prstGeom prst="roundRect">
            <a:avLst>
              <a:gd name="adj" fmla="val 33430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334" tIns="45167" rIns="90334" bIns="4516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444099" y="809973"/>
            <a:ext cx="3268166" cy="1043785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600" dirty="0">
                <a:latin typeface="Fineliner Script" pitchFamily="50" charset="0"/>
                <a:ea typeface="Clensey" panose="02000603000000000000" pitchFamily="2" charset="0"/>
              </a:rPr>
              <a:t>Compétence évaluée :</a:t>
            </a:r>
          </a:p>
          <a:p>
            <a:pPr>
              <a:lnSpc>
                <a:spcPct val="90000"/>
              </a:lnSpc>
            </a:pPr>
            <a:r>
              <a:rPr lang="fr-FR" sz="1100" kern="1400" dirty="0" smtClean="0">
                <a:solidFill>
                  <a:srgbClr val="000000"/>
                </a:solidFill>
                <a:latin typeface="Sassoon Infant Std" pitchFamily="34" charset="0"/>
              </a:rPr>
              <a:t>Connaître </a:t>
            </a:r>
            <a:r>
              <a:rPr lang="fr-FR" sz="1100" kern="1400" dirty="0">
                <a:solidFill>
                  <a:srgbClr val="000000"/>
                </a:solidFill>
                <a:latin typeface="Sassoon Infant Std" pitchFamily="34" charset="0"/>
              </a:rPr>
              <a:t>un vocabulaire, des énoncés simples pour communiquer</a:t>
            </a:r>
          </a:p>
          <a:p>
            <a:pPr>
              <a:lnSpc>
                <a:spcPct val="90000"/>
              </a:lnSpc>
            </a:pPr>
            <a:endParaRPr lang="fr-FR" sz="700" dirty="0" smtClean="0">
              <a:latin typeface="Short Stack" panose="02010500040000000007" pitchFamily="2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 sz="1100" kern="1400" dirty="0">
                <a:solidFill>
                  <a:srgbClr val="000000"/>
                </a:solidFill>
                <a:latin typeface="Sassoon Infant Std" pitchFamily="34" charset="0"/>
              </a:rPr>
              <a:t>Commencer à acquérir une culture anglo-saxonne (alimentation, fête, géographie, chants…)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996103" y="197050"/>
            <a:ext cx="1150215" cy="52210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400" dirty="0">
                <a:latin typeface="Fineliner Script" pitchFamily="50" charset="0"/>
              </a:rPr>
              <a:t>Soin, présentation</a:t>
            </a:r>
          </a:p>
          <a:p>
            <a:endParaRPr lang="fr-FR" sz="1400" dirty="0">
              <a:latin typeface="Fineliner Script" pitchFamily="50" charset="0"/>
            </a:endParaRPr>
          </a:p>
        </p:txBody>
      </p:sp>
      <p:grpSp>
        <p:nvGrpSpPr>
          <p:cNvPr id="15" name="Group 2"/>
          <p:cNvGrpSpPr>
            <a:grpSpLocks/>
          </p:cNvGrpSpPr>
          <p:nvPr/>
        </p:nvGrpSpPr>
        <p:grpSpPr bwMode="auto">
          <a:xfrm>
            <a:off x="6123044" y="436702"/>
            <a:ext cx="937459" cy="258892"/>
            <a:chOff x="114698913" y="113219876"/>
            <a:chExt cx="2032147" cy="47779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89595" y="113249500"/>
              <a:ext cx="462278" cy="4047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75160" y="113233546"/>
              <a:ext cx="462280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68781" y="113240769"/>
              <a:ext cx="462279" cy="4209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  <p:pic>
          <p:nvPicPr>
            <p:cNvPr id="1030" name="il_fi" descr="MC900412464[1]"/>
            <p:cNvPicPr>
              <a:picLocks noChangeAspect="1" noChangeArrowheads="1"/>
            </p:cNvPicPr>
            <p:nvPr/>
          </p:nvPicPr>
          <p:blipFill>
            <a:blip r:embed="rId5" cstate="print">
              <a:biLevel thresh="7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" r="175"/>
            <a:stretch>
              <a:fillRect/>
            </a:stretch>
          </p:blipFill>
          <p:spPr bwMode="auto">
            <a:xfrm>
              <a:off x="114698913" y="113219876"/>
              <a:ext cx="484706" cy="477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Ellipse 17"/>
          <p:cNvSpPr/>
          <p:nvPr/>
        </p:nvSpPr>
        <p:spPr>
          <a:xfrm rot="20120740">
            <a:off x="2259836" y="122214"/>
            <a:ext cx="567680" cy="30877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334" tIns="45167" rIns="90334" bIns="4516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3" name="Rectangle à coins arrondis 2"/>
          <p:cNvSpPr/>
          <p:nvPr/>
        </p:nvSpPr>
        <p:spPr>
          <a:xfrm>
            <a:off x="6416356" y="967544"/>
            <a:ext cx="715106" cy="85054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 rot="20120740">
            <a:off x="2259836" y="119569"/>
            <a:ext cx="567680" cy="36679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pPr algn="ctr"/>
            <a:r>
              <a:rPr lang="fr-FR" sz="1800" dirty="0">
                <a:latin typeface="Fineliner Script" pitchFamily="50" charset="0"/>
              </a:rPr>
              <a:t>CM1</a:t>
            </a:r>
            <a:endParaRPr lang="fr-FR" dirty="0">
              <a:latin typeface="Fineliner Script" pitchFamily="50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995932"/>
              </p:ext>
            </p:extLst>
          </p:nvPr>
        </p:nvGraphicFramePr>
        <p:xfrm>
          <a:off x="6418567" y="977249"/>
          <a:ext cx="713392" cy="829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6"/>
                <a:gridCol w="507646"/>
              </a:tblGrid>
              <a:tr h="210563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1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109" marR="90109" marT="45406" marB="45406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109" marR="90109" marT="45406" marB="45406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6758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2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109" marR="90109" marT="45406" marB="45406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/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109" marR="90109" marT="45406" marB="45406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563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3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109" marR="90109" marT="45406" marB="45406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109" marR="90109" marT="45406" marB="45406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0563">
                <a:tc>
                  <a:txBody>
                    <a:bodyPr/>
                    <a:lstStyle/>
                    <a:p>
                      <a:r>
                        <a:rPr lang="fr-FR" sz="700" dirty="0" smtClean="0">
                          <a:latin typeface="Patrick Hand" panose="00000500000000000000" pitchFamily="2" charset="0"/>
                        </a:rPr>
                        <a:t>4</a:t>
                      </a:r>
                      <a:endParaRPr lang="fr-FR" sz="700" dirty="0">
                        <a:latin typeface="Patrick Hand" panose="00000500000000000000" pitchFamily="2" charset="0"/>
                      </a:endParaRPr>
                    </a:p>
                  </a:txBody>
                  <a:tcPr marL="90109" marR="90109" marT="45406" marB="45406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700" dirty="0">
                        <a:latin typeface="Calibri" panose="020F0502020204030204" pitchFamily="34" charset="0"/>
                      </a:endParaRPr>
                    </a:p>
                  </a:txBody>
                  <a:tcPr marL="90109" marR="90109" marT="45406" marB="45406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584373" y="1194133"/>
            <a:ext cx="561946" cy="198938"/>
          </a:xfrm>
          <a:prstGeom prst="rect">
            <a:avLst/>
          </a:prstGeom>
        </p:spPr>
        <p:txBody>
          <a:bodyPr wrap="none" lIns="90334" tIns="45167" rIns="90334" bIns="45167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à renforcer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588511" y="1356952"/>
            <a:ext cx="592555" cy="285115"/>
          </a:xfrm>
          <a:prstGeom prst="rect">
            <a:avLst/>
          </a:prstGeom>
        </p:spPr>
        <p:txBody>
          <a:bodyPr wrap="none" lIns="90334" tIns="45167" rIns="90334" bIns="45167">
            <a:spAutoFit/>
          </a:bodyPr>
          <a:lstStyle/>
          <a:p>
            <a:pPr lvl="0">
              <a:lnSpc>
                <a:spcPct val="80000"/>
              </a:lnSpc>
            </a:pPr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en cours </a:t>
            </a:r>
          </a:p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d’acquisition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603688" y="1610228"/>
            <a:ext cx="526502" cy="198938"/>
          </a:xfrm>
          <a:prstGeom prst="rect">
            <a:avLst/>
          </a:prstGeom>
        </p:spPr>
        <p:txBody>
          <a:bodyPr wrap="none" lIns="90334" tIns="45167" rIns="90334" bIns="45167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non acquis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578260" y="977103"/>
            <a:ext cx="387952" cy="198938"/>
          </a:xfrm>
          <a:prstGeom prst="rect">
            <a:avLst/>
          </a:prstGeom>
        </p:spPr>
        <p:txBody>
          <a:bodyPr wrap="none" lIns="90334" tIns="45167" rIns="90334" bIns="45167">
            <a:spAutoFit/>
          </a:bodyPr>
          <a:lstStyle/>
          <a:p>
            <a:pPr lvl="0"/>
            <a:r>
              <a:rPr lang="fr-FR" sz="700" dirty="0">
                <a:solidFill>
                  <a:prstClr val="black"/>
                </a:solidFill>
                <a:latin typeface="Patrick Hand" panose="00000500000000000000" pitchFamily="2" charset="0"/>
              </a:rPr>
              <a:t>acquis</a:t>
            </a:r>
          </a:p>
        </p:txBody>
      </p:sp>
      <p:sp>
        <p:nvSpPr>
          <p:cNvPr id="27" name="Larme 26"/>
          <p:cNvSpPr/>
          <p:nvPr/>
        </p:nvSpPr>
        <p:spPr>
          <a:xfrm>
            <a:off x="886988" y="2056386"/>
            <a:ext cx="319320" cy="325845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862721" y="2020628"/>
            <a:ext cx="2015423" cy="39899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1   </a:t>
            </a:r>
            <a:r>
              <a:rPr lang="fr-FR" dirty="0" smtClean="0">
                <a:latin typeface="Fineliner Script" pitchFamily="50" charset="0"/>
              </a:rPr>
              <a:t>Comment dis-tu ?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810909" y="2482370"/>
            <a:ext cx="6370157" cy="768325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100" dirty="0" smtClean="0">
                <a:latin typeface="Short Stack" panose="02010500040000000007" pitchFamily="2" charset="0"/>
              </a:rPr>
              <a:t>Où habites-tu ? 	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J’habite en France.	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Je viens d’Angleterre.	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45068" y="1984873"/>
            <a:ext cx="6457354" cy="5677186"/>
          </a:xfrm>
          <a:prstGeom prst="roundRect">
            <a:avLst>
              <a:gd name="adj" fmla="val 3559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32" name="Larme 31"/>
          <p:cNvSpPr/>
          <p:nvPr/>
        </p:nvSpPr>
        <p:spPr>
          <a:xfrm>
            <a:off x="886988" y="5138291"/>
            <a:ext cx="319320" cy="325845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833172" y="5117105"/>
            <a:ext cx="6337141" cy="373922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1800" b="1" dirty="0">
                <a:latin typeface="Fineliner Script" pitchFamily="50" charset="0"/>
              </a:rPr>
              <a:t> </a:t>
            </a:r>
            <a:r>
              <a:rPr lang="fr-FR" sz="1800" b="1" dirty="0" smtClean="0">
                <a:latin typeface="Fineliner Script" pitchFamily="50" charset="0"/>
              </a:rPr>
              <a:t>3   </a:t>
            </a:r>
            <a:r>
              <a:rPr lang="fr-FR" dirty="0" smtClean="0">
                <a:latin typeface="Fineliner Script" pitchFamily="50" charset="0"/>
              </a:rPr>
              <a:t>Observe les images, écris la question en anglais et réponds-y :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742508" y="7794749"/>
            <a:ext cx="6457354" cy="2557139"/>
          </a:xfrm>
          <a:prstGeom prst="roundRect">
            <a:avLst>
              <a:gd name="adj" fmla="val 6153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42" name="Larme 41"/>
          <p:cNvSpPr/>
          <p:nvPr/>
        </p:nvSpPr>
        <p:spPr>
          <a:xfrm>
            <a:off x="879703" y="7878415"/>
            <a:ext cx="319320" cy="325845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133078" y="1962101"/>
            <a:ext cx="498143" cy="5699958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 rot="16200000">
            <a:off x="-2468983" y="4623409"/>
            <a:ext cx="5677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kern="1400" dirty="0">
                <a:solidFill>
                  <a:srgbClr val="000000"/>
                </a:solidFill>
                <a:latin typeface="Fineliner Script" pitchFamily="50" charset="0"/>
              </a:rPr>
              <a:t>Connaître un vocabulaire, des énoncés simples pour communiquer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5568073" y="1499509"/>
            <a:ext cx="390831" cy="28800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5568073" y="1126553"/>
            <a:ext cx="390831" cy="288001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133078" y="7794749"/>
            <a:ext cx="498143" cy="2610449"/>
          </a:xfrm>
          <a:prstGeom prst="roundRect">
            <a:avLst>
              <a:gd name="adj" fmla="val 30052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 rot="16200000">
            <a:off x="-936746" y="8807586"/>
            <a:ext cx="26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kern="1400" dirty="0">
                <a:solidFill>
                  <a:srgbClr val="000000"/>
                </a:solidFill>
                <a:latin typeface="Fineliner Script" pitchFamily="50" charset="0"/>
              </a:rPr>
              <a:t>Commencer à acquérir une culture </a:t>
            </a:r>
            <a:r>
              <a:rPr lang="fr-FR" kern="1400" dirty="0" smtClean="0">
                <a:solidFill>
                  <a:srgbClr val="000000"/>
                </a:solidFill>
                <a:latin typeface="Fineliner Script" pitchFamily="50" charset="0"/>
              </a:rPr>
              <a:t>anglo-saxonne</a:t>
            </a:r>
            <a:endParaRPr lang="fr-FR" kern="1400" dirty="0">
              <a:solidFill>
                <a:srgbClr val="000000"/>
              </a:solidFill>
              <a:latin typeface="Fineliner Script" pitchFamily="50" charset="0"/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108000" y="133153"/>
            <a:ext cx="2113310" cy="657730"/>
          </a:xfrm>
          <a:prstGeom prst="round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108000" y="126405"/>
            <a:ext cx="214792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Handlee" panose="02000000000000000000" pitchFamily="2" charset="0"/>
              </a:rPr>
              <a:t>Prénom</a:t>
            </a:r>
            <a:r>
              <a:rPr lang="fr-FR" sz="1400" dirty="0" smtClean="0">
                <a:latin typeface="Handlee" panose="02000000000000000000" pitchFamily="2" charset="0"/>
              </a:rPr>
              <a:t>  : </a:t>
            </a:r>
            <a:r>
              <a:rPr lang="fr-FR" sz="1100" dirty="0" smtClean="0">
                <a:latin typeface="+mj-lt"/>
              </a:rPr>
              <a:t>___________________</a:t>
            </a:r>
            <a:endParaRPr lang="fr-FR" sz="14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Handlee" panose="02000000000000000000" pitchFamily="2" charset="0"/>
              </a:rPr>
              <a:t>Date</a:t>
            </a:r>
            <a:r>
              <a:rPr lang="fr-FR" sz="1400" dirty="0" smtClean="0">
                <a:latin typeface="Handlee" panose="02000000000000000000" pitchFamily="2" charset="0"/>
              </a:rPr>
              <a:t> :  </a:t>
            </a:r>
            <a:r>
              <a:rPr lang="fr-FR" sz="1400" dirty="0" smtClean="0"/>
              <a:t>_________________</a:t>
            </a:r>
            <a:endParaRPr lang="fr-FR" sz="1400" dirty="0">
              <a:latin typeface="Handlee" panose="02000000000000000000" pitchFamily="2" charset="0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121548" y="1478056"/>
            <a:ext cx="2088232" cy="409856"/>
          </a:xfrm>
          <a:prstGeom prst="roundRect">
            <a:avLst>
              <a:gd name="adj" fmla="val 27485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ZoneTexte 54"/>
          <p:cNvSpPr txBox="1"/>
          <p:nvPr/>
        </p:nvSpPr>
        <p:spPr>
          <a:xfrm>
            <a:off x="150476" y="1410857"/>
            <a:ext cx="13775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 smtClean="0">
                <a:latin typeface="Handlee" panose="02000000000000000000" pitchFamily="2" charset="0"/>
              </a:rPr>
              <a:t>Signature </a:t>
            </a:r>
          </a:p>
          <a:p>
            <a:r>
              <a:rPr lang="fr-FR" sz="1000" dirty="0" smtClean="0">
                <a:latin typeface="Handlee" panose="02000000000000000000" pitchFamily="2" charset="0"/>
              </a:rPr>
              <a:t>des parents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121548" y="846485"/>
            <a:ext cx="2088232" cy="546329"/>
          </a:xfrm>
          <a:prstGeom prst="roundRect">
            <a:avLst>
              <a:gd name="adj" fmla="val 20341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ZoneTexte 56"/>
          <p:cNvSpPr txBox="1"/>
          <p:nvPr/>
        </p:nvSpPr>
        <p:spPr>
          <a:xfrm>
            <a:off x="150476" y="774477"/>
            <a:ext cx="9001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000" dirty="0" smtClean="0">
                <a:latin typeface="Handlee" panose="02000000000000000000" pitchFamily="2" charset="0"/>
              </a:rPr>
              <a:t>Appréciation</a:t>
            </a:r>
            <a:endParaRPr lang="fr-FR" sz="1000" dirty="0">
              <a:latin typeface="Handlee" panose="02000000000000000000" pitchFamily="2" charset="0"/>
            </a:endParaRPr>
          </a:p>
        </p:txBody>
      </p:sp>
      <p:sp>
        <p:nvSpPr>
          <p:cNvPr id="58" name="Larme 57"/>
          <p:cNvSpPr/>
          <p:nvPr/>
        </p:nvSpPr>
        <p:spPr>
          <a:xfrm>
            <a:off x="886988" y="3379162"/>
            <a:ext cx="319320" cy="325845"/>
          </a:xfrm>
          <a:prstGeom prst="teardrop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334" tIns="45167" rIns="90334" bIns="45167"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862721" y="3343404"/>
            <a:ext cx="6197782" cy="39899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800" b="1" dirty="0">
                <a:latin typeface="Fineliner Script" pitchFamily="50" charset="0"/>
              </a:rPr>
              <a:t> </a:t>
            </a:r>
            <a:r>
              <a:rPr lang="fr-FR" sz="1800" b="1" dirty="0" smtClean="0">
                <a:latin typeface="Fineliner Script" pitchFamily="50" charset="0"/>
              </a:rPr>
              <a:t>2   </a:t>
            </a:r>
            <a:r>
              <a:rPr lang="fr-FR" dirty="0" smtClean="0">
                <a:latin typeface="Fineliner Script" pitchFamily="50" charset="0"/>
              </a:rPr>
              <a:t>Ecris les dates suivantes en anglais, et comment on les prononce</a:t>
            </a:r>
            <a:endParaRPr lang="fr-FR" dirty="0">
              <a:latin typeface="Fineliner Script" pitchFamily="50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788666" y="3735542"/>
            <a:ext cx="6370157" cy="1276156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Dimanche 5 juillet : 	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on dit :	______________________________________________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100" dirty="0" smtClean="0">
                <a:latin typeface="Short Stack" panose="02010500040000000007" pitchFamily="2" charset="0"/>
              </a:rPr>
              <a:t>Mercredi 1</a:t>
            </a:r>
            <a:r>
              <a:rPr lang="fr-FR" sz="1100" baseline="30000" dirty="0" smtClean="0">
                <a:latin typeface="Short Stack" panose="02010500040000000007" pitchFamily="2" charset="0"/>
              </a:rPr>
              <a:t>er</a:t>
            </a:r>
            <a:r>
              <a:rPr lang="fr-FR" sz="1100" dirty="0" smtClean="0">
                <a:latin typeface="Short Stack" panose="02010500040000000007" pitchFamily="2" charset="0"/>
              </a:rPr>
              <a:t> janvier :	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	on dit :	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066" y="3999026"/>
            <a:ext cx="579910" cy="289955"/>
          </a:xfrm>
          <a:prstGeom prst="rect">
            <a:avLst/>
          </a:prstGeom>
        </p:spPr>
      </p:pic>
      <p:pic>
        <p:nvPicPr>
          <p:cNvPr id="61" name="Image 6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066" y="4667102"/>
            <a:ext cx="579910" cy="28995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88" y="5562501"/>
            <a:ext cx="487362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846" y="5555129"/>
            <a:ext cx="478463" cy="544134"/>
          </a:xfrm>
          <a:prstGeom prst="rect">
            <a:avLst/>
          </a:prstGeom>
        </p:spPr>
      </p:pic>
      <p:pic>
        <p:nvPicPr>
          <p:cNvPr id="64" name="Image 6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14" y="5808419"/>
            <a:ext cx="478463" cy="544134"/>
          </a:xfrm>
          <a:prstGeom prst="rect">
            <a:avLst/>
          </a:prstGeom>
        </p:spPr>
      </p:pic>
      <p:sp>
        <p:nvSpPr>
          <p:cNvPr id="65" name="ZoneTexte 64"/>
          <p:cNvSpPr txBox="1"/>
          <p:nvPr/>
        </p:nvSpPr>
        <p:spPr>
          <a:xfrm>
            <a:off x="2382994" y="5562501"/>
            <a:ext cx="4677509" cy="85296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100" dirty="0" smtClean="0">
                <a:latin typeface="Short Stack" panose="02010500040000000007" pitchFamily="2" charset="0"/>
              </a:rPr>
              <a:t>Question : 	Combien de livres y a-t-il ?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Réponse : 	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2386017" y="6604554"/>
            <a:ext cx="4677509" cy="85296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100" dirty="0" smtClean="0">
                <a:latin typeface="Short Stack" panose="02010500040000000007" pitchFamily="2" charset="0"/>
              </a:rPr>
              <a:t>Question : 	Combien de cartables y a-t-il ?</a:t>
            </a:r>
          </a:p>
          <a:p>
            <a:pPr>
              <a:lnSpc>
                <a:spcPct val="150000"/>
              </a:lnSpc>
            </a:pPr>
            <a:r>
              <a:rPr lang="fr-FR" sz="1100" dirty="0">
                <a:latin typeface="Short Stack" panose="02010500040000000007" pitchFamily="2" charset="0"/>
              </a:rPr>
              <a:t>	</a:t>
            </a:r>
            <a:r>
              <a:rPr lang="fr-FR" sz="1100" dirty="0" smtClean="0">
                <a:latin typeface="Short Stack" panose="02010500040000000007" pitchFamily="2" charset="0"/>
              </a:rPr>
              <a:t>_______________________________________</a:t>
            </a:r>
          </a:p>
          <a:p>
            <a:endParaRPr lang="fr-FR" sz="1100" dirty="0" smtClean="0">
              <a:latin typeface="Short Stack" panose="02010500040000000007" pitchFamily="2" charset="0"/>
            </a:endParaRPr>
          </a:p>
          <a:p>
            <a:r>
              <a:rPr lang="fr-FR" sz="1100" dirty="0" smtClean="0">
                <a:latin typeface="Short Stack" panose="02010500040000000007" pitchFamily="2" charset="0"/>
              </a:rPr>
              <a:t>Réponse : 	_______________________________________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468" y="6716710"/>
            <a:ext cx="633412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405" y="8007442"/>
            <a:ext cx="1882063" cy="2254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Connecteur droit avec flèche 33"/>
          <p:cNvCxnSpPr/>
          <p:nvPr/>
        </p:nvCxnSpPr>
        <p:spPr>
          <a:xfrm flipH="1">
            <a:off x="4777042" y="8298805"/>
            <a:ext cx="613485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stCxn id="82" idx="1"/>
          </p:cNvCxnSpPr>
          <p:nvPr/>
        </p:nvCxnSpPr>
        <p:spPr>
          <a:xfrm flipH="1">
            <a:off x="4949228" y="9134553"/>
            <a:ext cx="429710" cy="1077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V="1">
            <a:off x="4148729" y="9738965"/>
            <a:ext cx="427707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>
            <a:off x="3967214" y="8785286"/>
            <a:ext cx="297915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à coins arrondis 72"/>
          <p:cNvSpPr/>
          <p:nvPr/>
        </p:nvSpPr>
        <p:spPr>
          <a:xfrm>
            <a:off x="2382993" y="9954989"/>
            <a:ext cx="1906805" cy="257468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à coins arrondis 81"/>
          <p:cNvSpPr/>
          <p:nvPr/>
        </p:nvSpPr>
        <p:spPr>
          <a:xfrm>
            <a:off x="5378938" y="9005819"/>
            <a:ext cx="1587274" cy="257468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à coins arrondis 83"/>
          <p:cNvSpPr/>
          <p:nvPr/>
        </p:nvSpPr>
        <p:spPr>
          <a:xfrm>
            <a:off x="2878144" y="8527818"/>
            <a:ext cx="1411655" cy="257468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5390528" y="8075526"/>
            <a:ext cx="1575684" cy="257468"/>
          </a:xfrm>
          <a:prstGeom prst="round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901698" y="8332994"/>
            <a:ext cx="1976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latin typeface="Short Stack" panose="02010500040000000007" pitchFamily="2" charset="0"/>
              </a:rPr>
              <a:t>Ecris le nom des 4 pays qui le compose.</a:t>
            </a:r>
            <a:endParaRPr lang="fr-FR" sz="1100" dirty="0">
              <a:latin typeface="Short Stack" panose="02010500040000000007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855435" y="7842657"/>
            <a:ext cx="3222747" cy="398993"/>
          </a:xfrm>
          <a:prstGeom prst="rect">
            <a:avLst/>
          </a:prstGeom>
          <a:noFill/>
        </p:spPr>
        <p:txBody>
          <a:bodyPr wrap="square" lIns="90334" tIns="45167" rIns="90334" bIns="45167" rtlCol="0">
            <a:spAutoFit/>
          </a:bodyPr>
          <a:lstStyle/>
          <a:p>
            <a:r>
              <a:rPr lang="fr-FR" sz="1800" b="1" dirty="0" smtClean="0">
                <a:latin typeface="Fineliner Script" pitchFamily="50" charset="0"/>
              </a:rPr>
              <a:t> 4   </a:t>
            </a:r>
            <a:r>
              <a:rPr lang="fr-FR" dirty="0" smtClean="0">
                <a:latin typeface="Fineliner Script" pitchFamily="50" charset="0"/>
              </a:rPr>
              <a:t>Voici la carte du Royaume-Uni</a:t>
            </a:r>
            <a:endParaRPr lang="fr-FR" dirty="0">
              <a:latin typeface="Fineliner Script" pitchFamily="50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610" y="9263287"/>
            <a:ext cx="273416" cy="108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40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50000"/>
              <a:lumOff val="50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133</Words>
  <Application>Microsoft Office PowerPoint</Application>
  <PresentationFormat>Personnalisé</PresentationFormat>
  <Paragraphs>45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Sandrine</cp:lastModifiedBy>
  <cp:revision>39</cp:revision>
  <cp:lastPrinted>2013-09-24T06:15:40Z</cp:lastPrinted>
  <dcterms:created xsi:type="dcterms:W3CDTF">2013-09-23T11:54:35Z</dcterms:created>
  <dcterms:modified xsi:type="dcterms:W3CDTF">2013-12-08T10:50:39Z</dcterms:modified>
</cp:coreProperties>
</file>