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242" y="26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246C7-3113-4624-98F5-1E6874B115BD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C2A28-F632-44D9-9837-FB8AFA22FD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08720" y="26785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 smtClean="0">
                <a:solidFill>
                  <a:srgbClr val="FF0000"/>
                </a:solidFill>
              </a:rPr>
              <a:t>Les progrès et innovations au 19</a:t>
            </a:r>
            <a:r>
              <a:rPr lang="fr-FR" sz="1600" u="sng" baseline="30000" dirty="0" smtClean="0">
                <a:solidFill>
                  <a:srgbClr val="FF0000"/>
                </a:solidFill>
              </a:rPr>
              <a:t>ème</a:t>
            </a:r>
            <a:r>
              <a:rPr lang="fr-FR" sz="1600" u="sng" dirty="0" smtClean="0">
                <a:solidFill>
                  <a:srgbClr val="FF0000"/>
                </a:solidFill>
              </a:rPr>
              <a:t> siècle</a:t>
            </a:r>
            <a:endParaRPr lang="fr-FR" sz="1600" u="sng" dirty="0">
              <a:solidFill>
                <a:srgbClr val="FF000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88640" y="72008"/>
            <a:ext cx="576064" cy="6115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solidFill>
                <a:srgbClr val="0070C0"/>
              </a:solidFill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8640" y="23235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70C0"/>
                </a:solidFill>
                <a:latin typeface="Agent Orange" pitchFamily="2" charset="0"/>
                <a:cs typeface="Agent Orange" pitchFamily="2" charset="0"/>
              </a:rPr>
              <a:t>H 1</a:t>
            </a:r>
          </a:p>
          <a:p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1052736" y="1043608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u="sng" dirty="0" smtClean="0">
                <a:solidFill>
                  <a:srgbClr val="FF00FF"/>
                </a:solidFill>
              </a:rPr>
              <a:t>Séance n°2 : Les bouleversements apportés par les progrès techniques</a:t>
            </a:r>
            <a:endParaRPr lang="fr-FR" sz="1400" u="sng" dirty="0">
              <a:solidFill>
                <a:srgbClr val="FF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6672" y="1475656"/>
            <a:ext cx="61206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1- Présentation du doc. d’appel</a:t>
            </a:r>
          </a:p>
          <a:p>
            <a:endParaRPr lang="fr-FR" sz="1200" dirty="0"/>
          </a:p>
          <a:p>
            <a:pPr>
              <a:buFont typeface="Wingdings" pitchFamily="2" charset="2"/>
              <a:buChar char="à"/>
            </a:pPr>
            <a:r>
              <a:rPr lang="fr-FR" sz="1200" dirty="0" smtClean="0">
                <a:sym typeface="Wingdings" pitchFamily="2" charset="2"/>
              </a:rPr>
              <a:t>doc. La machine à vapeur dans les campagnes : une batteuse</a:t>
            </a:r>
          </a:p>
          <a:p>
            <a:r>
              <a:rPr lang="fr-FR" sz="1200" dirty="0" smtClean="0">
                <a:sym typeface="Wingdings" pitchFamily="2" charset="2"/>
              </a:rPr>
              <a:t>            * </a:t>
            </a:r>
            <a:r>
              <a:rPr lang="fr-FR" sz="1200" dirty="0">
                <a:sym typeface="Wingdings" pitchFamily="2" charset="2"/>
              </a:rPr>
              <a:t>D</a:t>
            </a:r>
            <a:r>
              <a:rPr lang="fr-FR" sz="1200" dirty="0" smtClean="0">
                <a:sym typeface="Wingdings" pitchFamily="2" charset="2"/>
              </a:rPr>
              <a:t>écris la scène (qui, quoi, quand, où, comment)</a:t>
            </a:r>
          </a:p>
          <a:p>
            <a:r>
              <a:rPr lang="fr-FR" sz="1200" u="sng" dirty="0" smtClean="0">
                <a:solidFill>
                  <a:srgbClr val="FF0000"/>
                </a:solidFill>
                <a:sym typeface="Wingdings" pitchFamily="2" charset="2"/>
              </a:rPr>
              <a:t>Qui/Quoi : </a:t>
            </a:r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Affiche publicitaire pour du matériel agricole, 1889.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On voit des paysans avec une machine à vapeur au premier plan qui entraine (grâce aux courroies) une batteuse. 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Cette machine permet de battre des épis de clé pour récupérer le grain. </a:t>
            </a:r>
          </a:p>
          <a:p>
            <a:pPr>
              <a:buFont typeface="Wingdings"/>
              <a:buChar char="à"/>
            </a:pPr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Moins d’efforts à fournir puisque c’est la machine qui bat les épis et non les paysans.</a:t>
            </a:r>
          </a:p>
          <a:p>
            <a:r>
              <a:rPr lang="fr-FR" sz="1200" u="sng" dirty="0" smtClean="0">
                <a:solidFill>
                  <a:srgbClr val="FF0000"/>
                </a:solidFill>
                <a:sym typeface="Wingdings" pitchFamily="2" charset="2"/>
              </a:rPr>
              <a:t>Quand </a:t>
            </a:r>
            <a:r>
              <a:rPr lang="fr-FR" sz="1200" dirty="0" smtClean="0">
                <a:solidFill>
                  <a:srgbClr val="FF0000"/>
                </a:solidFill>
                <a:sym typeface="Wingdings" pitchFamily="2" charset="2"/>
              </a:rPr>
              <a:t> : </a:t>
            </a:r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Dans les années 1880/1890</a:t>
            </a:r>
          </a:p>
          <a:p>
            <a:r>
              <a:rPr lang="fr-FR" sz="1200" u="sng" dirty="0" smtClean="0">
                <a:solidFill>
                  <a:srgbClr val="FF0000"/>
                </a:solidFill>
                <a:sym typeface="Wingdings" pitchFamily="2" charset="2"/>
              </a:rPr>
              <a:t>Où </a:t>
            </a:r>
            <a:r>
              <a:rPr lang="fr-FR" sz="1200" dirty="0" smtClean="0">
                <a:solidFill>
                  <a:srgbClr val="FF0000"/>
                </a:solidFill>
                <a:sym typeface="Wingdings" pitchFamily="2" charset="2"/>
              </a:rPr>
              <a:t> :</a:t>
            </a:r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 A la campagne</a:t>
            </a:r>
          </a:p>
        </p:txBody>
      </p:sp>
      <p:sp>
        <p:nvSpPr>
          <p:cNvPr id="9" name="Rectangle 8"/>
          <p:cNvSpPr/>
          <p:nvPr/>
        </p:nvSpPr>
        <p:spPr>
          <a:xfrm>
            <a:off x="980728" y="1907704"/>
            <a:ext cx="3672408" cy="144016"/>
          </a:xfrm>
          <a:prstGeom prst="rect">
            <a:avLst/>
          </a:prstGeom>
          <a:solidFill>
            <a:srgbClr val="FFFF00">
              <a:alpha val="4078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04664" y="385192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00B050"/>
                </a:solidFill>
                <a:latin typeface="Cursive standard" pitchFamily="2" charset="0"/>
              </a:rPr>
              <a:t>Problématique </a:t>
            </a:r>
            <a:r>
              <a:rPr lang="fr-FR" sz="1400" b="1" dirty="0" smtClean="0">
                <a:solidFill>
                  <a:srgbClr val="00B050"/>
                </a:solidFill>
                <a:latin typeface="Cursive standard" pitchFamily="2" charset="0"/>
              </a:rPr>
              <a:t>: Quels sont les bouleversements apportés par les progrès </a:t>
            </a:r>
            <a:r>
              <a:rPr lang="fr-FR" sz="1400" b="1" dirty="0" err="1" smtClean="0">
                <a:solidFill>
                  <a:srgbClr val="00B050"/>
                </a:solidFill>
                <a:latin typeface="Cursive standard" pitchFamily="2" charset="0"/>
              </a:rPr>
              <a:t>technqiues</a:t>
            </a:r>
            <a:r>
              <a:rPr lang="fr-FR" sz="1400" b="1" dirty="0" smtClean="0">
                <a:solidFill>
                  <a:srgbClr val="00B050"/>
                </a:solidFill>
                <a:latin typeface="Cursive standard" pitchFamily="2" charset="0"/>
              </a:rPr>
              <a:t> en France au 19</a:t>
            </a:r>
            <a:r>
              <a:rPr lang="fr-FR" sz="1400" b="1" baseline="30000" dirty="0" smtClean="0">
                <a:solidFill>
                  <a:srgbClr val="00B050"/>
                </a:solidFill>
                <a:latin typeface="Cursive standard" pitchFamily="2" charset="0"/>
              </a:rPr>
              <a:t>ème</a:t>
            </a:r>
            <a:r>
              <a:rPr lang="fr-FR" sz="1400" b="1" dirty="0" smtClean="0">
                <a:solidFill>
                  <a:srgbClr val="00B050"/>
                </a:solidFill>
                <a:latin typeface="Cursive standard" pitchFamily="2" charset="0"/>
              </a:rPr>
              <a:t> S.?</a:t>
            </a:r>
            <a:endParaRPr lang="fr-FR" sz="1400" b="1" dirty="0">
              <a:solidFill>
                <a:srgbClr val="00B050"/>
              </a:solidFill>
              <a:latin typeface="Cursive standard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04664" y="4355976"/>
            <a:ext cx="6048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2- </a:t>
            </a:r>
            <a:r>
              <a:rPr lang="fr-FR" sz="1200" u="sng" dirty="0" smtClean="0"/>
              <a:t>Emission d’hypothèses </a:t>
            </a:r>
            <a:r>
              <a:rPr lang="fr-FR" sz="1200" dirty="0" smtClean="0"/>
              <a:t>(collectif)</a:t>
            </a:r>
          </a:p>
          <a:p>
            <a:endParaRPr lang="fr-FR" sz="1200" dirty="0" smtClean="0">
              <a:solidFill>
                <a:srgbClr val="0070C0"/>
              </a:solidFill>
            </a:endParaRPr>
          </a:p>
          <a:p>
            <a:r>
              <a:rPr lang="fr-FR" sz="1200" dirty="0" smtClean="0">
                <a:solidFill>
                  <a:srgbClr val="0070C0"/>
                </a:solidFill>
              </a:rPr>
              <a:t>Débat avec la classe autour de la question.</a:t>
            </a:r>
          </a:p>
          <a:p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dirty="0" smtClean="0"/>
              <a:t>3- Vérification des hypothèses à l’aide des documents</a:t>
            </a:r>
          </a:p>
          <a:p>
            <a:endParaRPr lang="fr-FR" sz="1200" dirty="0"/>
          </a:p>
          <a:p>
            <a:pPr>
              <a:buFont typeface="Wingdings" pitchFamily="2" charset="2"/>
              <a:buChar char="à"/>
            </a:pPr>
            <a:r>
              <a:rPr lang="fr-FR" sz="1200" dirty="0" smtClean="0">
                <a:sym typeface="Wingdings" pitchFamily="2" charset="2"/>
              </a:rPr>
              <a:t>doc. </a:t>
            </a:r>
            <a:r>
              <a:rPr lang="fr-FR" sz="1200" dirty="0" smtClean="0"/>
              <a:t>Des progrès dans les télécommunications</a:t>
            </a:r>
          </a:p>
          <a:p>
            <a:r>
              <a:rPr lang="fr-FR" sz="1200" dirty="0" smtClean="0">
                <a:sym typeface="Wingdings" pitchFamily="2" charset="2"/>
              </a:rPr>
              <a:t>             * Décris la scène (qui, quoi, où, quand ?)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Illustration publiée dans « le Petit journal » le 17/04/1904.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Des femmes (« les demoiselles du téléphone ») dans un bureau téléphonique parisien. Elles mettent en relation celui qui appelle et celui qui est appelé.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             </a:t>
            </a:r>
            <a:r>
              <a:rPr lang="fr-FR" sz="1200" dirty="0" smtClean="0">
                <a:sym typeface="Wingdings" pitchFamily="2" charset="2"/>
              </a:rPr>
              <a:t>* Pourquoi a-t-on appelé ce métier « les demoiselles du téléphone ? »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Parce que ce ne sont que des femmes qui font ce travail.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            </a:t>
            </a:r>
            <a:r>
              <a:rPr lang="fr-FR" sz="1200" dirty="0" smtClean="0">
                <a:sym typeface="Wingdings" pitchFamily="2" charset="2"/>
              </a:rPr>
              <a:t>* Comment faisait-on pour communiquer avant l’invention du téléphone ?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On communiquait grâce au courrier (document écrit), des signaux de fumée…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            </a:t>
            </a:r>
            <a:r>
              <a:rPr lang="fr-FR" sz="1200" dirty="0" smtClean="0">
                <a:sym typeface="Wingdings" pitchFamily="2" charset="2"/>
              </a:rPr>
              <a:t>* Explique en 2 ou 3 phrases la portée de cette découverte (que permet-elle ? )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En 1876, A.G. Bell invente le téléphone ce qui a permis d’inventer un nouveau moyen de communication (plus rapide, à distance) et donc de nouveaux métiers.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La mère et la femme de Bell étaient sourdes. Il était professeur de diction (phoniatre) et faisait des recherches sur l’audition et la parole, ce qui l’a conduit à inventer des appareils auditifs.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8720" y="5508104"/>
            <a:ext cx="2592288" cy="144016"/>
          </a:xfrm>
          <a:prstGeom prst="rect">
            <a:avLst/>
          </a:prstGeom>
          <a:solidFill>
            <a:srgbClr val="FFFF00">
              <a:alpha val="4078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462464" y="8882390"/>
            <a:ext cx="1395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/>
              <a:t>www.laclassedestef.fr</a:t>
            </a:r>
            <a:endParaRPr lang="fr-FR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4664" y="179512"/>
            <a:ext cx="60486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fr-FR" sz="1200" dirty="0" smtClean="0">
                <a:sym typeface="Wingdings" pitchFamily="2" charset="2"/>
              </a:rPr>
              <a:t>doc. </a:t>
            </a:r>
            <a:r>
              <a:rPr lang="fr-FR" sz="1200" dirty="0" smtClean="0"/>
              <a:t>Expérience sur l’ampoule électriques à incandescence.</a:t>
            </a:r>
          </a:p>
          <a:p>
            <a:r>
              <a:rPr lang="fr-FR" sz="1200" dirty="0" smtClean="0">
                <a:sym typeface="Wingdings" pitchFamily="2" charset="2"/>
              </a:rPr>
              <a:t>             * Décris la scène (qui, quoi, où, quand ?)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Illustration représentant T. Edison et son équipe travaillant sur l’ampoule électrique dans les années 1878-1879.</a:t>
            </a:r>
          </a:p>
          <a:p>
            <a:r>
              <a:rPr lang="fr-FR" sz="1200" dirty="0" smtClean="0">
                <a:sym typeface="Wingdings" pitchFamily="2" charset="2"/>
              </a:rPr>
              <a:t>             * Comment faisait-on pour s’éclairer avant l’invention de l’ampoule électrique ?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Dans l’Antiquité, on utilisait la lampe à huile, puis au </a:t>
            </a:r>
            <a:r>
              <a:rPr lang="fr-FR" sz="1200" dirty="0" err="1" smtClean="0">
                <a:solidFill>
                  <a:srgbClr val="0070C0"/>
                </a:solidFill>
                <a:sym typeface="Wingdings" pitchFamily="2" charset="2"/>
              </a:rPr>
              <a:t>Moyen-Age</a:t>
            </a:r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, les chandelles de suif, les bougies de cire et enfin l’éclairage au gaz et au pétrole</a:t>
            </a:r>
            <a:r>
              <a:rPr lang="fr-FR" sz="1200" dirty="0" smtClean="0">
                <a:sym typeface="Wingdings" pitchFamily="2" charset="2"/>
              </a:rPr>
              <a:t>.</a:t>
            </a:r>
          </a:p>
          <a:p>
            <a:r>
              <a:rPr lang="fr-FR" sz="1200" dirty="0" smtClean="0">
                <a:sym typeface="Wingdings" pitchFamily="2" charset="2"/>
              </a:rPr>
              <a:t>             * Explique en 2 ou 3 phrases la portée de cette découverte (que permet-elle ? )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En 1878, Edison invente la 1</a:t>
            </a:r>
            <a:r>
              <a:rPr lang="fr-FR" sz="1200" baseline="30000" dirty="0" smtClean="0">
                <a:solidFill>
                  <a:srgbClr val="0070C0"/>
                </a:solidFill>
                <a:sym typeface="Wingdings" pitchFamily="2" charset="2"/>
              </a:rPr>
              <a:t>ère</a:t>
            </a:r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 lampe à incandescence qui dure 40 heures : elle va révolutionner la société : l’ampoule électrique est moins dangereuse que la lampe à pétrole, un plus grand nombre de personne a la possibilité d’accéder  à l’électricité.</a:t>
            </a:r>
          </a:p>
          <a:p>
            <a:endParaRPr lang="fr-FR" sz="1200" dirty="0" smtClean="0">
              <a:solidFill>
                <a:srgbClr val="0070C0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fr-FR" sz="1200" dirty="0" smtClean="0">
                <a:sym typeface="Wingdings" pitchFamily="2" charset="2"/>
              </a:rPr>
              <a:t>doc. </a:t>
            </a:r>
            <a:r>
              <a:rPr lang="fr-FR" sz="1200" dirty="0" smtClean="0"/>
              <a:t>De nouveaux moyens de transport : le train</a:t>
            </a:r>
          </a:p>
          <a:p>
            <a:r>
              <a:rPr lang="fr-FR" sz="1200" dirty="0" smtClean="0">
                <a:sym typeface="Wingdings" pitchFamily="2" charset="2"/>
              </a:rPr>
              <a:t>             * Décris la gare et les trains (qui, quoi, où, quand ?)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Photo de la gare de Lyon à Paris vers 1905. On voit une machine à vapeur permettant de tracter les wagons (locomotive).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La gare est construite avec des poutres en acier et vitrage</a:t>
            </a:r>
          </a:p>
          <a:p>
            <a:r>
              <a:rPr lang="fr-FR" sz="1200" dirty="0" smtClean="0">
                <a:sym typeface="Wingdings" pitchFamily="2" charset="2"/>
              </a:rPr>
              <a:t>             * Pourquoi y a-t-il de la fumée ?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C’est à cause de la machine à vapeur : c’est la vapeur d’eau qui sort de la machine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             </a:t>
            </a:r>
            <a:r>
              <a:rPr lang="fr-FR" sz="1200" dirty="0" smtClean="0">
                <a:sym typeface="Wingdings" pitchFamily="2" charset="2"/>
              </a:rPr>
              <a:t>* Pourquoi appelle-t-on les conducteurs de train les « chauffeurs » ?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Les conducteurs font chauffer l’eau de la machine à vapeur pour la faire fonctionner.</a:t>
            </a:r>
            <a:endParaRPr lang="fr-FR" sz="1200" dirty="0" smtClean="0">
              <a:sym typeface="Wingdings" pitchFamily="2" charset="2"/>
            </a:endParaRPr>
          </a:p>
          <a:p>
            <a:r>
              <a:rPr lang="fr-FR" sz="1200" dirty="0" smtClean="0">
                <a:sym typeface="Wingdings" pitchFamily="2" charset="2"/>
              </a:rPr>
              <a:t>             * Explique en 2 ou 3 phrases la portée de cette découverte (que permet-elle ? )</a:t>
            </a:r>
          </a:p>
          <a:p>
            <a:r>
              <a:rPr lang="fr-FR" sz="1200" dirty="0" smtClean="0">
                <a:solidFill>
                  <a:srgbClr val="0070C0"/>
                </a:solidFill>
                <a:sym typeface="Wingdings" pitchFamily="2" charset="2"/>
              </a:rPr>
              <a:t>Les déplacements sont facilités et plus rapides. On peut aller plus loin et emporter plus </a:t>
            </a:r>
            <a:r>
              <a:rPr lang="fr-FR" sz="1200" smtClean="0">
                <a:solidFill>
                  <a:srgbClr val="0070C0"/>
                </a:solidFill>
                <a:sym typeface="Wingdings" pitchFamily="2" charset="2"/>
              </a:rPr>
              <a:t>de marchandises.</a:t>
            </a:r>
            <a:endParaRPr lang="fr-FR" sz="1200" dirty="0" smtClean="0">
              <a:solidFill>
                <a:srgbClr val="0070C0"/>
              </a:solidFill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8720" y="251520"/>
            <a:ext cx="3672408" cy="144016"/>
          </a:xfrm>
          <a:prstGeom prst="rect">
            <a:avLst/>
          </a:prstGeom>
          <a:solidFill>
            <a:srgbClr val="FFFF00">
              <a:alpha val="4078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908720" y="2411760"/>
            <a:ext cx="2880320" cy="216024"/>
          </a:xfrm>
          <a:prstGeom prst="rect">
            <a:avLst/>
          </a:prstGeom>
          <a:solidFill>
            <a:srgbClr val="FFFF00">
              <a:alpha val="4078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462464" y="8882390"/>
            <a:ext cx="1395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/>
              <a:t>www.laclassedestef.fr</a:t>
            </a:r>
            <a:endParaRPr lang="fr-FR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442</Words>
  <Application>Microsoft Office PowerPoint</Application>
  <PresentationFormat>Affichage à l'écran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45</cp:revision>
  <dcterms:created xsi:type="dcterms:W3CDTF">2016-03-08T21:03:40Z</dcterms:created>
  <dcterms:modified xsi:type="dcterms:W3CDTF">2016-03-13T16:48:09Z</dcterms:modified>
</cp:coreProperties>
</file>