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67" r:id="rId21"/>
    <p:sldId id="276" r:id="rId22"/>
    <p:sldId id="277" r:id="rId23"/>
    <p:sldId id="278" r:id="rId2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918"/>
            <a:ext cx="5486400" cy="263625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6513"/>
            <a:ext cx="5486400" cy="9906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6245555"/>
            <a:ext cx="1723072" cy="527403"/>
          </a:xfrm>
        </p:spPr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5556"/>
            <a:ext cx="3660458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066809"/>
            <a:ext cx="1628775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7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785078"/>
            <a:ext cx="5967362" cy="11835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411273"/>
            <a:ext cx="5962695" cy="49211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968590"/>
            <a:ext cx="5966460" cy="1078890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7"/>
            <a:ext cx="5966460" cy="4048008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70971"/>
            <a:ext cx="5829300" cy="192234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42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88438"/>
            <a:ext cx="5710238" cy="398122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5069666"/>
            <a:ext cx="5395914" cy="6419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029974"/>
            <a:ext cx="5834064" cy="118627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8078"/>
            <a:ext cx="3622992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73594" y="1166707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364144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87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24570"/>
            <a:ext cx="5831087" cy="362820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5269791"/>
            <a:ext cx="5830206" cy="144427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47278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7278"/>
            <a:ext cx="3622992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3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100668"/>
            <a:ext cx="4783454" cy="18833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180782"/>
            <a:ext cx="1920240" cy="89168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17970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4194765"/>
            <a:ext cx="1920240" cy="48527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16747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35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100667"/>
            <a:ext cx="4786488" cy="18711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368040"/>
            <a:ext cx="1920240" cy="21772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927705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368040"/>
            <a:ext cx="1920240" cy="218091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927703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368042"/>
            <a:ext cx="1920240" cy="21795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927701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4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169920"/>
            <a:ext cx="5966460" cy="587756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05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079265"/>
            <a:ext cx="1157288" cy="61369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077737"/>
            <a:ext cx="4708526" cy="613850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0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8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9"/>
            <a:ext cx="5966460" cy="4047239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5260271"/>
            <a:ext cx="5966461" cy="1955971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5"/>
            <a:ext cx="500380" cy="527403"/>
          </a:xfrm>
        </p:spPr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169920"/>
            <a:ext cx="2932934" cy="58775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169920"/>
            <a:ext cx="2930655" cy="58775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100667"/>
            <a:ext cx="4783455" cy="18711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154381"/>
            <a:ext cx="2762744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524964"/>
            <a:ext cx="2932934" cy="45225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154381"/>
            <a:ext cx="2760466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524964"/>
            <a:ext cx="2930656" cy="45225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31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2314575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078653"/>
            <a:ext cx="3497580" cy="7968827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2314575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3056798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85127"/>
            <a:ext cx="2755676" cy="7962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3056798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61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104094"/>
            <a:ext cx="4783455" cy="18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169920"/>
            <a:ext cx="5966460" cy="58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9181397"/>
            <a:ext cx="16030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04F1-50F6-4DAA-8E48-62B170FC7EB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9180667"/>
            <a:ext cx="4260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50335"/>
            <a:ext cx="148304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E72D-D268-4007-8985-C40CD1A38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85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2B20B-14A1-4850-9178-5583D6DAB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1074"/>
            <a:ext cx="6858000" cy="4070094"/>
          </a:xfrm>
        </p:spPr>
        <p:txBody>
          <a:bodyPr>
            <a:normAutofit/>
          </a:bodyPr>
          <a:lstStyle/>
          <a:p>
            <a:pPr algn="ctr"/>
            <a:r>
              <a:rPr lang="fr-FR" sz="4600" dirty="0" err="1">
                <a:solidFill>
                  <a:schemeClr val="accent6"/>
                </a:solidFill>
                <a:latin typeface="Snap ITC" panose="04040A07060A02020202" pitchFamily="82" charset="0"/>
              </a:rPr>
              <a:t>C</a:t>
            </a:r>
            <a:r>
              <a:rPr lang="fr-FR" sz="4600" dirty="0" err="1">
                <a:solidFill>
                  <a:schemeClr val="accent3"/>
                </a:solidFill>
                <a:latin typeface="Snap ITC" panose="04040A07060A02020202" pitchFamily="82" charset="0"/>
              </a:rPr>
              <a:t>l</a:t>
            </a:r>
            <a:r>
              <a:rPr lang="fr-FR" sz="4600" dirty="0" err="1">
                <a:solidFill>
                  <a:schemeClr val="accent2"/>
                </a:solidFill>
                <a:latin typeface="Snap ITC" panose="04040A07060A02020202" pitchFamily="82" charset="0"/>
              </a:rPr>
              <a:t>a</a:t>
            </a:r>
            <a:r>
              <a:rPr lang="fr-FR" sz="4600" dirty="0" err="1">
                <a:solidFill>
                  <a:schemeClr val="accent1"/>
                </a:solidFill>
                <a:latin typeface="Snap ITC" panose="04040A07060A02020202" pitchFamily="82" charset="0"/>
              </a:rPr>
              <a:t>s</a:t>
            </a:r>
            <a:r>
              <a:rPr lang="fr-FR" sz="4600" dirty="0" err="1">
                <a:solidFill>
                  <a:schemeClr val="accent5"/>
                </a:solidFill>
                <a:latin typeface="Snap ITC" panose="04040A07060A02020202" pitchFamily="82" charset="0"/>
              </a:rPr>
              <a:t>s</a:t>
            </a:r>
            <a:r>
              <a:rPr lang="fr-FR" sz="4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E</a:t>
            </a:r>
            <a:r>
              <a:rPr lang="fr-FR" sz="4600" dirty="0" err="1">
                <a:solidFill>
                  <a:schemeClr val="accent3">
                    <a:lumMod val="75000"/>
                  </a:schemeClr>
                </a:solidFill>
                <a:latin typeface="Snap ITC" panose="04040A07060A02020202" pitchFamily="82" charset="0"/>
              </a:rPr>
              <a:t>U</a:t>
            </a:r>
            <a:r>
              <a:rPr lang="fr-FR" sz="4600" dirty="0" err="1">
                <a:solidFill>
                  <a:schemeClr val="accent4"/>
                </a:solidFill>
                <a:latin typeface="Snap ITC" panose="04040A07060A02020202" pitchFamily="82" charset="0"/>
              </a:rPr>
              <a:t>R</a:t>
            </a:r>
            <a:r>
              <a:rPr lang="fr-FR" sz="4600" dirty="0">
                <a:latin typeface="Snap ITC" panose="04040A07060A02020202" pitchFamily="82" charset="0"/>
              </a:rPr>
              <a:t> </a:t>
            </a:r>
            <a:r>
              <a:rPr lang="fr-FR" sz="4600" dirty="0">
                <a:solidFill>
                  <a:schemeClr val="accent6"/>
                </a:solidFill>
                <a:latin typeface="Snap ITC" panose="04040A07060A02020202" pitchFamily="82" charset="0"/>
              </a:rPr>
              <a:t>D</a:t>
            </a:r>
            <a:r>
              <a:rPr lang="fr-FR" sz="4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E</a:t>
            </a:r>
            <a:r>
              <a:rPr lang="fr-FR" sz="4600" dirty="0">
                <a:latin typeface="Snap ITC" panose="04040A07060A02020202" pitchFamily="82" charset="0"/>
              </a:rPr>
              <a:t> </a:t>
            </a:r>
            <a:r>
              <a:rPr lang="fr-FR" sz="4600" dirty="0">
                <a:solidFill>
                  <a:schemeClr val="accent5">
                    <a:lumMod val="75000"/>
                  </a:schemeClr>
                </a:solidFill>
                <a:latin typeface="Snap ITC" panose="04040A07060A02020202" pitchFamily="82" charset="0"/>
              </a:rPr>
              <a:t>L</a:t>
            </a:r>
            <a:r>
              <a:rPr lang="fr-FR" sz="4600" dirty="0">
                <a:solidFill>
                  <a:schemeClr val="accent5">
                    <a:lumMod val="50000"/>
                  </a:schemeClr>
                </a:solidFill>
                <a:latin typeface="Snap ITC" panose="04040A07060A02020202" pitchFamily="82" charset="0"/>
              </a:rPr>
              <a:t>A</a:t>
            </a:r>
            <a:r>
              <a:rPr lang="fr-FR" sz="4600" dirty="0">
                <a:latin typeface="Snap ITC" panose="04040A07060A02020202" pitchFamily="82" charset="0"/>
              </a:rPr>
              <a:t> </a:t>
            </a:r>
            <a:r>
              <a:rPr lang="fr-FR" sz="4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C</a:t>
            </a:r>
            <a:r>
              <a:rPr lang="fr-FR" sz="4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O</a:t>
            </a:r>
            <a:r>
              <a:rPr lang="fr-FR" sz="4600" dirty="0" err="1">
                <a:solidFill>
                  <a:schemeClr val="accent1"/>
                </a:solidFill>
                <a:latin typeface="Snap ITC" panose="04040A07060A02020202" pitchFamily="82" charset="0"/>
              </a:rPr>
              <a:t>O</a:t>
            </a:r>
            <a:r>
              <a:rPr lang="fr-FR" sz="4600" dirty="0" err="1">
                <a:solidFill>
                  <a:schemeClr val="accent5">
                    <a:lumMod val="75000"/>
                  </a:schemeClr>
                </a:solidFill>
                <a:latin typeface="Snap ITC" panose="04040A07060A02020202" pitchFamily="82" charset="0"/>
              </a:rPr>
              <a:t>R</a:t>
            </a:r>
            <a:r>
              <a:rPr lang="fr-FR" sz="4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Snap ITC" panose="04040A07060A02020202" pitchFamily="82" charset="0"/>
              </a:rPr>
              <a:t>D</a:t>
            </a:r>
            <a:r>
              <a:rPr lang="fr-FR" sz="4600" dirty="0" err="1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O</a:t>
            </a:r>
            <a:r>
              <a:rPr lang="fr-FR" sz="4600" dirty="0" err="1">
                <a:solidFill>
                  <a:schemeClr val="accent6"/>
                </a:solidFill>
                <a:latin typeface="Snap ITC" panose="04040A07060A02020202" pitchFamily="82" charset="0"/>
              </a:rPr>
              <a:t>N</a:t>
            </a:r>
            <a:r>
              <a:rPr lang="fr-FR" sz="4600" dirty="0" err="1">
                <a:solidFill>
                  <a:schemeClr val="accent1"/>
                </a:solidFill>
                <a:latin typeface="Snap ITC" panose="04040A07060A02020202" pitchFamily="82" charset="0"/>
              </a:rPr>
              <a:t>n</a:t>
            </a:r>
            <a:r>
              <a:rPr lang="fr-FR" sz="4600" dirty="0" err="1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A</a:t>
            </a:r>
            <a:r>
              <a:rPr lang="fr-FR" sz="4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nap ITC" panose="04040A07060A02020202" pitchFamily="82" charset="0"/>
              </a:rPr>
              <a:t>T</a:t>
            </a:r>
            <a:r>
              <a:rPr lang="fr-FR" sz="4600" dirty="0" err="1">
                <a:solidFill>
                  <a:schemeClr val="accent4">
                    <a:lumMod val="50000"/>
                  </a:schemeClr>
                </a:solidFill>
                <a:latin typeface="Snap ITC" panose="04040A07060A02020202" pitchFamily="82" charset="0"/>
              </a:rPr>
              <a:t>R</a:t>
            </a:r>
            <a:r>
              <a:rPr lang="fr-FR" sz="4600" dirty="0" err="1">
                <a:solidFill>
                  <a:schemeClr val="accent1">
                    <a:lumMod val="50000"/>
                  </a:schemeClr>
                </a:solidFill>
                <a:latin typeface="Snap ITC" panose="04040A07060A02020202" pitchFamily="82" charset="0"/>
              </a:rPr>
              <a:t>I</a:t>
            </a:r>
            <a:r>
              <a:rPr lang="fr-FR" sz="4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Snap ITC" panose="04040A07060A02020202" pitchFamily="82" charset="0"/>
              </a:rPr>
              <a:t>C</a:t>
            </a:r>
            <a:r>
              <a:rPr lang="fr-FR" sz="4600" dirty="0" err="1">
                <a:solidFill>
                  <a:schemeClr val="accent1"/>
                </a:solidFill>
                <a:latin typeface="Snap ITC" panose="04040A07060A02020202" pitchFamily="82" charset="0"/>
              </a:rPr>
              <a:t>E</a:t>
            </a:r>
            <a:r>
              <a:rPr lang="fr-FR" sz="4600" dirty="0">
                <a:latin typeface="Snap ITC" panose="04040A07060A02020202" pitchFamily="82" charset="0"/>
              </a:rPr>
              <a:t> </a:t>
            </a:r>
            <a:r>
              <a:rPr lang="fr-FR" sz="4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d</a:t>
            </a:r>
            <a:r>
              <a:rPr lang="fr-FR" sz="4600" dirty="0">
                <a:solidFill>
                  <a:schemeClr val="accent5"/>
                </a:solidFill>
                <a:latin typeface="Snap ITC" panose="04040A07060A02020202" pitchFamily="82" charset="0"/>
              </a:rPr>
              <a:t>’</a:t>
            </a:r>
            <a:r>
              <a:rPr lang="fr-FR" sz="4600" dirty="0">
                <a:solidFill>
                  <a:schemeClr val="accent3"/>
                </a:solidFill>
                <a:latin typeface="Snap ITC" panose="04040A07060A02020202" pitchFamily="82" charset="0"/>
              </a:rPr>
              <a:t>U</a:t>
            </a:r>
            <a:r>
              <a:rPr lang="fr-FR" sz="4600" dirty="0">
                <a:solidFill>
                  <a:schemeClr val="accent5">
                    <a:lumMod val="75000"/>
                  </a:schemeClr>
                </a:solidFill>
                <a:latin typeface="Snap ITC" panose="04040A07060A02020202" pitchFamily="82" charset="0"/>
              </a:rPr>
              <a:t>l</a:t>
            </a:r>
            <a:r>
              <a:rPr lang="fr-FR" sz="4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nap ITC" panose="04040A07060A02020202" pitchFamily="82" charset="0"/>
              </a:rPr>
              <a:t>i</a:t>
            </a:r>
            <a:r>
              <a:rPr lang="fr-FR" sz="4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78ED47-DEA0-4880-AA0A-D25E836A8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1800" dirty="0">
                <a:solidFill>
                  <a:schemeClr val="accent6"/>
                </a:solidFill>
                <a:latin typeface="AR BERKLEY" panose="02000000000000000000" pitchFamily="2" charset="0"/>
              </a:rPr>
              <a:t>Tout pour organiser son année.</a:t>
            </a:r>
          </a:p>
          <a:p>
            <a:pPr algn="ctr"/>
            <a:endParaRPr lang="fr-FR" sz="1800" dirty="0">
              <a:solidFill>
                <a:schemeClr val="accent6"/>
              </a:solidFill>
              <a:latin typeface="AR BERKLEY" panose="02000000000000000000" pitchFamily="2" charset="0"/>
            </a:endParaRPr>
          </a:p>
          <a:p>
            <a:pPr algn="ctr"/>
            <a:r>
              <a:rPr lang="fr-FR" sz="1800" dirty="0">
                <a:solidFill>
                  <a:schemeClr val="accent6"/>
                </a:solidFill>
                <a:latin typeface="AR BERKLEY" panose="02000000000000000000" pitchFamily="2" charset="0"/>
              </a:rPr>
              <a:t>Année scolaire 2017-2018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5BAEB-7991-4F27-B5EA-EED4EEC0CE3B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363752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Réunions parents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C2D9C6-4DD0-4905-B818-F588B0BB8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385357"/>
              </p:ext>
            </p:extLst>
          </p:nvPr>
        </p:nvGraphicFramePr>
        <p:xfrm>
          <a:off x="404037" y="1524000"/>
          <a:ext cx="6008193" cy="791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743">
                  <a:extLst>
                    <a:ext uri="{9D8B030D-6E8A-4147-A177-3AD203B41FA5}">
                      <a16:colId xmlns:a16="http://schemas.microsoft.com/office/drawing/2014/main" val="1817879244"/>
                    </a:ext>
                  </a:extLst>
                </a:gridCol>
                <a:gridCol w="1494150">
                  <a:extLst>
                    <a:ext uri="{9D8B030D-6E8A-4147-A177-3AD203B41FA5}">
                      <a16:colId xmlns:a16="http://schemas.microsoft.com/office/drawing/2014/main" val="301425370"/>
                    </a:ext>
                  </a:extLst>
                </a:gridCol>
                <a:gridCol w="1494150">
                  <a:extLst>
                    <a:ext uri="{9D8B030D-6E8A-4147-A177-3AD203B41FA5}">
                      <a16:colId xmlns:a16="http://schemas.microsoft.com/office/drawing/2014/main" val="941759680"/>
                    </a:ext>
                  </a:extLst>
                </a:gridCol>
                <a:gridCol w="1494150">
                  <a:extLst>
                    <a:ext uri="{9D8B030D-6E8A-4147-A177-3AD203B41FA5}">
                      <a16:colId xmlns:a16="http://schemas.microsoft.com/office/drawing/2014/main" val="3741976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Elève concerné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consacré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8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7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2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2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2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92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8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0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7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4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8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3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1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4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2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81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4984D9-C578-4EE5-A77D-96AA7142B233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36369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Autres réunions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C2D9C6-4DD0-4905-B818-F588B0BB8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97904"/>
              </p:ext>
            </p:extLst>
          </p:nvPr>
        </p:nvGraphicFramePr>
        <p:xfrm>
          <a:off x="404037" y="1524000"/>
          <a:ext cx="6008193" cy="778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65">
                  <a:extLst>
                    <a:ext uri="{9D8B030D-6E8A-4147-A177-3AD203B41FA5}">
                      <a16:colId xmlns:a16="http://schemas.microsoft.com/office/drawing/2014/main" val="1817879244"/>
                    </a:ext>
                  </a:extLst>
                </a:gridCol>
                <a:gridCol w="1988714">
                  <a:extLst>
                    <a:ext uri="{9D8B030D-6E8A-4147-A177-3AD203B41FA5}">
                      <a16:colId xmlns:a16="http://schemas.microsoft.com/office/drawing/2014/main" val="941759680"/>
                    </a:ext>
                  </a:extLst>
                </a:gridCol>
                <a:gridCol w="1988714">
                  <a:extLst>
                    <a:ext uri="{9D8B030D-6E8A-4147-A177-3AD203B41FA5}">
                      <a16:colId xmlns:a16="http://schemas.microsoft.com/office/drawing/2014/main" val="3741976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consacré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8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7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2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2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2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92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8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0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7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4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8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3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1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4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2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81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BE1C57F-D7FC-4F95-B21E-C66BF94B53AB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97381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Autofit/>
          </a:bodyPr>
          <a:lstStyle/>
          <a:p>
            <a:r>
              <a:rPr lang="fr-FR" sz="2800" dirty="0"/>
              <a:t>Le calendrier 2017-2018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2C5FA0E-ABA7-4EF0-A22C-8E97F51D7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65" y="1503850"/>
            <a:ext cx="6039293" cy="8001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3C7C8B-1F03-45F4-AF60-89B8F0D6C592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27820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093B5B-E103-4B16-988F-861F7FF3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82" y="499277"/>
            <a:ext cx="4649896" cy="131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E49219-1794-4699-A77C-B30041ACF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8" y="1815077"/>
            <a:ext cx="6236638" cy="1161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01CE4B-7334-4410-9D87-715C8FB7E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8" y="2976077"/>
            <a:ext cx="6143084" cy="6146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87C0E4-25A9-4E94-9C5F-1E4FF958C1FC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70794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26644A-7B9A-4E58-AB68-F76A079A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3" y="1500894"/>
            <a:ext cx="6380832" cy="6250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53B268-E2F1-4E64-81A2-46B154C9ADCB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49388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4FB7-F1E9-4979-9530-D81C2F8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35" y="175558"/>
            <a:ext cx="4593265" cy="642589"/>
          </a:xfrm>
        </p:spPr>
        <p:txBody>
          <a:bodyPr>
            <a:noAutofit/>
          </a:bodyPr>
          <a:lstStyle/>
          <a:p>
            <a:r>
              <a:rPr lang="fr-FR" sz="1600" dirty="0"/>
              <a:t>Organisation de l’année,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E77ED-A88F-4F56-88D4-EC287DF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818147"/>
            <a:ext cx="6146416" cy="745259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Calendrier Période 1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E0797A6-51CC-44FE-A491-2F428941E283}"/>
              </a:ext>
            </a:extLst>
          </p:cNvPr>
          <p:cNvGraphicFramePr>
            <a:graphicFrameLocks noGrp="1"/>
          </p:cNvGraphicFramePr>
          <p:nvPr/>
        </p:nvGraphicFramePr>
        <p:xfrm>
          <a:off x="436728" y="1200150"/>
          <a:ext cx="6155460" cy="8270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22">
                  <a:extLst>
                    <a:ext uri="{9D8B030D-6E8A-4147-A177-3AD203B41FA5}">
                      <a16:colId xmlns:a16="http://schemas.microsoft.com/office/drawing/2014/main" val="3613948960"/>
                    </a:ext>
                  </a:extLst>
                </a:gridCol>
                <a:gridCol w="1484926">
                  <a:extLst>
                    <a:ext uri="{9D8B030D-6E8A-4147-A177-3AD203B41FA5}">
                      <a16:colId xmlns:a16="http://schemas.microsoft.com/office/drawing/2014/main" val="1432748555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val="2688975224"/>
                    </a:ext>
                  </a:extLst>
                </a:gridCol>
                <a:gridCol w="1499931">
                  <a:extLst>
                    <a:ext uri="{9D8B030D-6E8A-4147-A177-3AD203B41FA5}">
                      <a16:colId xmlns:a16="http://schemas.microsoft.com/office/drawing/2014/main" val="139125628"/>
                    </a:ext>
                  </a:extLst>
                </a:gridCol>
                <a:gridCol w="519937">
                  <a:extLst>
                    <a:ext uri="{9D8B030D-6E8A-4147-A177-3AD203B41FA5}">
                      <a16:colId xmlns:a16="http://schemas.microsoft.com/office/drawing/2014/main" val="1293442564"/>
                    </a:ext>
                  </a:extLst>
                </a:gridCol>
                <a:gridCol w="1528869">
                  <a:extLst>
                    <a:ext uri="{9D8B030D-6E8A-4147-A177-3AD203B41FA5}">
                      <a16:colId xmlns:a16="http://schemas.microsoft.com/office/drawing/2014/main" val="2854302965"/>
                    </a:ext>
                  </a:extLst>
                </a:gridCol>
              </a:tblGrid>
              <a:tr h="249909"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Septembre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Octobre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Novembre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806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Prérentrée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395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5559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32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Rentrée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52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2369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52170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3674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50533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6266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1578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97147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43928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9792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52001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67712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190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512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3373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7889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7832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1520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718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04442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360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18270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8789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Me27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3891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28540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V29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941245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S30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99424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664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756112-3445-413B-ABE8-1CD557F39E8E}"/>
              </a:ext>
            </a:extLst>
          </p:cNvPr>
          <p:cNvSpPr/>
          <p:nvPr/>
        </p:nvSpPr>
        <p:spPr>
          <a:xfrm>
            <a:off x="4380930" y="953784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9467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4FB7-F1E9-4979-9530-D81C2F8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35" y="175558"/>
            <a:ext cx="4593265" cy="642589"/>
          </a:xfrm>
        </p:spPr>
        <p:txBody>
          <a:bodyPr>
            <a:noAutofit/>
          </a:bodyPr>
          <a:lstStyle/>
          <a:p>
            <a:r>
              <a:rPr lang="fr-FR" sz="1600" dirty="0"/>
              <a:t>Organisation de l’année,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E77ED-A88F-4F56-88D4-EC287DF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818147"/>
            <a:ext cx="6146416" cy="745259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Calendrier Période 2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E0797A6-51CC-44FE-A491-2F428941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85386"/>
              </p:ext>
            </p:extLst>
          </p:nvPr>
        </p:nvGraphicFramePr>
        <p:xfrm>
          <a:off x="436726" y="1213798"/>
          <a:ext cx="6155460" cy="8270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22">
                  <a:extLst>
                    <a:ext uri="{9D8B030D-6E8A-4147-A177-3AD203B41FA5}">
                      <a16:colId xmlns:a16="http://schemas.microsoft.com/office/drawing/2014/main" val="3613948960"/>
                    </a:ext>
                  </a:extLst>
                </a:gridCol>
                <a:gridCol w="1484926">
                  <a:extLst>
                    <a:ext uri="{9D8B030D-6E8A-4147-A177-3AD203B41FA5}">
                      <a16:colId xmlns:a16="http://schemas.microsoft.com/office/drawing/2014/main" val="1432748555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val="2688975224"/>
                    </a:ext>
                  </a:extLst>
                </a:gridCol>
                <a:gridCol w="1499931">
                  <a:extLst>
                    <a:ext uri="{9D8B030D-6E8A-4147-A177-3AD203B41FA5}">
                      <a16:colId xmlns:a16="http://schemas.microsoft.com/office/drawing/2014/main" val="139125628"/>
                    </a:ext>
                  </a:extLst>
                </a:gridCol>
                <a:gridCol w="519937">
                  <a:extLst>
                    <a:ext uri="{9D8B030D-6E8A-4147-A177-3AD203B41FA5}">
                      <a16:colId xmlns:a16="http://schemas.microsoft.com/office/drawing/2014/main" val="1293442564"/>
                    </a:ext>
                  </a:extLst>
                </a:gridCol>
                <a:gridCol w="1528869">
                  <a:extLst>
                    <a:ext uri="{9D8B030D-6E8A-4147-A177-3AD203B41FA5}">
                      <a16:colId xmlns:a16="http://schemas.microsoft.com/office/drawing/2014/main" val="2854302965"/>
                    </a:ext>
                  </a:extLst>
                </a:gridCol>
              </a:tblGrid>
              <a:tr h="249909"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Novembre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Décembre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Janvier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806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Jour de l’an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395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5559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32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52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2369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2170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674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0533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66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578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Armistice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147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3928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Me13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9792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2001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712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90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12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3373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7889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832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1520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8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442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360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Noël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270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8789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L27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3891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Ma28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28540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Me29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1245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J30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S30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9424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D31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4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65652B2-D3C9-4A34-B20D-A2DD37738327}"/>
              </a:ext>
            </a:extLst>
          </p:cNvPr>
          <p:cNvSpPr/>
          <p:nvPr/>
        </p:nvSpPr>
        <p:spPr>
          <a:xfrm>
            <a:off x="4596201" y="9484226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932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4FB7-F1E9-4979-9530-D81C2F8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35" y="175558"/>
            <a:ext cx="4593265" cy="642589"/>
          </a:xfrm>
        </p:spPr>
        <p:txBody>
          <a:bodyPr>
            <a:noAutofit/>
          </a:bodyPr>
          <a:lstStyle/>
          <a:p>
            <a:r>
              <a:rPr lang="fr-FR" sz="1600" dirty="0"/>
              <a:t>Organisation de l’année,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E77ED-A88F-4F56-88D4-EC287DF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818147"/>
            <a:ext cx="6146416" cy="745259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Calendrier Période 3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E0797A6-51CC-44FE-A491-2F428941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75562"/>
              </p:ext>
            </p:extLst>
          </p:nvPr>
        </p:nvGraphicFramePr>
        <p:xfrm>
          <a:off x="436726" y="1213798"/>
          <a:ext cx="6155460" cy="8511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22">
                  <a:extLst>
                    <a:ext uri="{9D8B030D-6E8A-4147-A177-3AD203B41FA5}">
                      <a16:colId xmlns:a16="http://schemas.microsoft.com/office/drawing/2014/main" val="3613948960"/>
                    </a:ext>
                  </a:extLst>
                </a:gridCol>
                <a:gridCol w="1484926">
                  <a:extLst>
                    <a:ext uri="{9D8B030D-6E8A-4147-A177-3AD203B41FA5}">
                      <a16:colId xmlns:a16="http://schemas.microsoft.com/office/drawing/2014/main" val="1432748555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val="2688975224"/>
                    </a:ext>
                  </a:extLst>
                </a:gridCol>
                <a:gridCol w="1499931">
                  <a:extLst>
                    <a:ext uri="{9D8B030D-6E8A-4147-A177-3AD203B41FA5}">
                      <a16:colId xmlns:a16="http://schemas.microsoft.com/office/drawing/2014/main" val="139125628"/>
                    </a:ext>
                  </a:extLst>
                </a:gridCol>
                <a:gridCol w="519937">
                  <a:extLst>
                    <a:ext uri="{9D8B030D-6E8A-4147-A177-3AD203B41FA5}">
                      <a16:colId xmlns:a16="http://schemas.microsoft.com/office/drawing/2014/main" val="1293442564"/>
                    </a:ext>
                  </a:extLst>
                </a:gridCol>
                <a:gridCol w="1528869">
                  <a:extLst>
                    <a:ext uri="{9D8B030D-6E8A-4147-A177-3AD203B41FA5}">
                      <a16:colId xmlns:a16="http://schemas.microsoft.com/office/drawing/2014/main" val="2854302965"/>
                    </a:ext>
                  </a:extLst>
                </a:gridCol>
              </a:tblGrid>
              <a:tr h="249909"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Janvier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Février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Mars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806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395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5559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32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Fête des grands-mères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52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2369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2170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Me7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674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0533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66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578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147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3928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9792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2001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712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90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12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3373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7889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832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1520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8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442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360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270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8789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S27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3891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D28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28540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L29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1245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Ma30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9424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Me31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459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BDF8D8-C53B-4217-BDB8-60F48B6B14E4}"/>
              </a:ext>
            </a:extLst>
          </p:cNvPr>
          <p:cNvSpPr/>
          <p:nvPr/>
        </p:nvSpPr>
        <p:spPr>
          <a:xfrm>
            <a:off x="4596201" y="9506734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401503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4FB7-F1E9-4979-9530-D81C2F8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35" y="175558"/>
            <a:ext cx="4593265" cy="642589"/>
          </a:xfrm>
        </p:spPr>
        <p:txBody>
          <a:bodyPr>
            <a:noAutofit/>
          </a:bodyPr>
          <a:lstStyle/>
          <a:p>
            <a:r>
              <a:rPr lang="fr-FR" sz="1600" dirty="0"/>
              <a:t>Organisation de l’année,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E77ED-A88F-4F56-88D4-EC287DF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818147"/>
            <a:ext cx="6146416" cy="745259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Calendrier Période 4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E0797A6-51CC-44FE-A491-2F428941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25464"/>
              </p:ext>
            </p:extLst>
          </p:nvPr>
        </p:nvGraphicFramePr>
        <p:xfrm>
          <a:off x="436726" y="1213798"/>
          <a:ext cx="6155460" cy="8364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22">
                  <a:extLst>
                    <a:ext uri="{9D8B030D-6E8A-4147-A177-3AD203B41FA5}">
                      <a16:colId xmlns:a16="http://schemas.microsoft.com/office/drawing/2014/main" val="3613948960"/>
                    </a:ext>
                  </a:extLst>
                </a:gridCol>
                <a:gridCol w="1484926">
                  <a:extLst>
                    <a:ext uri="{9D8B030D-6E8A-4147-A177-3AD203B41FA5}">
                      <a16:colId xmlns:a16="http://schemas.microsoft.com/office/drawing/2014/main" val="1432748555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val="2688975224"/>
                    </a:ext>
                  </a:extLst>
                </a:gridCol>
                <a:gridCol w="1499931">
                  <a:extLst>
                    <a:ext uri="{9D8B030D-6E8A-4147-A177-3AD203B41FA5}">
                      <a16:colId xmlns:a16="http://schemas.microsoft.com/office/drawing/2014/main" val="139125628"/>
                    </a:ext>
                  </a:extLst>
                </a:gridCol>
                <a:gridCol w="519937">
                  <a:extLst>
                    <a:ext uri="{9D8B030D-6E8A-4147-A177-3AD203B41FA5}">
                      <a16:colId xmlns:a16="http://schemas.microsoft.com/office/drawing/2014/main" val="1293442564"/>
                    </a:ext>
                  </a:extLst>
                </a:gridCol>
                <a:gridCol w="1528869">
                  <a:extLst>
                    <a:ext uri="{9D8B030D-6E8A-4147-A177-3AD203B41FA5}">
                      <a16:colId xmlns:a16="http://schemas.microsoft.com/office/drawing/2014/main" val="2854302965"/>
                    </a:ext>
                  </a:extLst>
                </a:gridCol>
              </a:tblGrid>
              <a:tr h="249909"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Mars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Avril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Mai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806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Pâques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Fête du travail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395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Lundi de pâques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5559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32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52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2369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2170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674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0533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66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578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147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3928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9792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2001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712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90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12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3373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7889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832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1520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8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442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360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270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8789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Ma27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3891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Me28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28540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J29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1245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V30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9424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Sa31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4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A79EA02-3E59-4D43-8E66-476C9B9F6DA7}"/>
              </a:ext>
            </a:extLst>
          </p:cNvPr>
          <p:cNvSpPr/>
          <p:nvPr/>
        </p:nvSpPr>
        <p:spPr>
          <a:xfrm>
            <a:off x="4596201" y="9578768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49983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4FB7-F1E9-4979-9530-D81C2F8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35" y="175558"/>
            <a:ext cx="4593265" cy="642589"/>
          </a:xfrm>
        </p:spPr>
        <p:txBody>
          <a:bodyPr>
            <a:noAutofit/>
          </a:bodyPr>
          <a:lstStyle/>
          <a:p>
            <a:r>
              <a:rPr lang="fr-FR" sz="1600" dirty="0"/>
              <a:t>Organisation de l’année,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E77ED-A88F-4F56-88D4-EC287DF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818147"/>
            <a:ext cx="6146416" cy="745259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Calendrier Période 5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E0797A6-51CC-44FE-A491-2F428941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73815"/>
              </p:ext>
            </p:extLst>
          </p:nvPr>
        </p:nvGraphicFramePr>
        <p:xfrm>
          <a:off x="436726" y="1213798"/>
          <a:ext cx="6155460" cy="8317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22">
                  <a:extLst>
                    <a:ext uri="{9D8B030D-6E8A-4147-A177-3AD203B41FA5}">
                      <a16:colId xmlns:a16="http://schemas.microsoft.com/office/drawing/2014/main" val="3613948960"/>
                    </a:ext>
                  </a:extLst>
                </a:gridCol>
                <a:gridCol w="1484926">
                  <a:extLst>
                    <a:ext uri="{9D8B030D-6E8A-4147-A177-3AD203B41FA5}">
                      <a16:colId xmlns:a16="http://schemas.microsoft.com/office/drawing/2014/main" val="1432748555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val="2688975224"/>
                    </a:ext>
                  </a:extLst>
                </a:gridCol>
                <a:gridCol w="1499931">
                  <a:extLst>
                    <a:ext uri="{9D8B030D-6E8A-4147-A177-3AD203B41FA5}">
                      <a16:colId xmlns:a16="http://schemas.microsoft.com/office/drawing/2014/main" val="139125628"/>
                    </a:ext>
                  </a:extLst>
                </a:gridCol>
                <a:gridCol w="519937">
                  <a:extLst>
                    <a:ext uri="{9D8B030D-6E8A-4147-A177-3AD203B41FA5}">
                      <a16:colId xmlns:a16="http://schemas.microsoft.com/office/drawing/2014/main" val="1293442564"/>
                    </a:ext>
                  </a:extLst>
                </a:gridCol>
                <a:gridCol w="1528869">
                  <a:extLst>
                    <a:ext uri="{9D8B030D-6E8A-4147-A177-3AD203B41FA5}">
                      <a16:colId xmlns:a16="http://schemas.microsoft.com/office/drawing/2014/main" val="2854302965"/>
                    </a:ext>
                  </a:extLst>
                </a:gridCol>
              </a:tblGrid>
              <a:tr h="249909"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Mai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Juin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Juillet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806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395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5559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32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52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2369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2170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Vacances!!!!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6747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Armistice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05338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66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Ascension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578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147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3928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D13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Me13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9792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2001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712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90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Fête des </a:t>
                      </a:r>
                      <a:r>
                        <a:rPr lang="fr-FR" sz="1000" dirty="0" err="1"/>
                        <a:t>pèress</a:t>
                      </a:r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12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3373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7889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D20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832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L21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Lundi de Pentecôte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Fête de la musique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1520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Ma22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88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Me23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442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J24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360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V25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270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r>
                        <a:rPr lang="fr-FR" sz="1000" dirty="0"/>
                        <a:t>S26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8789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D27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Fête des mères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Me27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3891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L28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J28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28540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Ma29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1245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Me30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94244"/>
                  </a:ext>
                </a:extLst>
              </a:tr>
              <a:tr h="304577">
                <a:tc>
                  <a:txBody>
                    <a:bodyPr/>
                    <a:lstStyle/>
                    <a:p>
                      <a:r>
                        <a:rPr lang="fr-FR" sz="1000" dirty="0"/>
                        <a:t>J31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4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DED9A1-B811-4FAF-A122-98DAC4D9A485}"/>
              </a:ext>
            </a:extLst>
          </p:cNvPr>
          <p:cNvSpPr/>
          <p:nvPr/>
        </p:nvSpPr>
        <p:spPr>
          <a:xfrm>
            <a:off x="4404814" y="9531497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392418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F516-1CF4-4FE7-9943-EA3A16DB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24000"/>
            <a:ext cx="5966460" cy="7523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Ce cahier appartient à :</a:t>
            </a:r>
          </a:p>
          <a:p>
            <a:pPr marL="0" indent="0">
              <a:buNone/>
            </a:pPr>
            <a:r>
              <a:rPr lang="fr-FR" dirty="0"/>
              <a:t>Nom: _________________________________</a:t>
            </a:r>
          </a:p>
          <a:p>
            <a:pPr marL="0" indent="0">
              <a:buNone/>
            </a:pPr>
            <a:r>
              <a:rPr lang="fr-FR" dirty="0"/>
              <a:t>Prénom: ______________________________</a:t>
            </a:r>
          </a:p>
          <a:p>
            <a:pPr marL="0" indent="0">
              <a:buNone/>
            </a:pPr>
            <a:r>
              <a:rPr lang="fr-FR" dirty="0"/>
              <a:t>Téléphone: ____________________________</a:t>
            </a:r>
          </a:p>
          <a:p>
            <a:pPr marL="0" indent="0">
              <a:buNone/>
            </a:pPr>
            <a:r>
              <a:rPr lang="fr-FR" dirty="0"/>
              <a:t>Mail: __________________________________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La circonscription :</a:t>
            </a:r>
          </a:p>
          <a:p>
            <a:pPr marL="0" indent="0">
              <a:buNone/>
            </a:pPr>
            <a:r>
              <a:rPr lang="fr-FR" dirty="0"/>
              <a:t>IEN : ________________________________________</a:t>
            </a:r>
          </a:p>
          <a:p>
            <a:pPr marL="0" indent="0">
              <a:buNone/>
            </a:pPr>
            <a:r>
              <a:rPr lang="fr-FR" dirty="0"/>
              <a:t>Adresse : ___________________________________________</a:t>
            </a:r>
          </a:p>
          <a:p>
            <a:pPr marL="0" indent="0">
              <a:buNone/>
            </a:pPr>
            <a:r>
              <a:rPr lang="fr-FR" dirty="0"/>
              <a:t>Téléphone : _________________________________________</a:t>
            </a:r>
          </a:p>
          <a:p>
            <a:pPr marL="0" indent="0">
              <a:buNone/>
            </a:pPr>
            <a:r>
              <a:rPr lang="fr-FR" dirty="0"/>
              <a:t>Mail : ________________________________________________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La circonscription ASH : </a:t>
            </a:r>
          </a:p>
          <a:p>
            <a:pPr marL="0" lvl="0" indent="0">
              <a:buNone/>
            </a:pPr>
            <a:r>
              <a:rPr lang="fr-FR" dirty="0">
                <a:solidFill>
                  <a:prstClr val="black"/>
                </a:solidFill>
              </a:rPr>
              <a:t>IEN : ________________________________________</a:t>
            </a:r>
          </a:p>
          <a:p>
            <a:pPr marL="0" lvl="0" indent="0">
              <a:buNone/>
            </a:pPr>
            <a:r>
              <a:rPr lang="fr-FR" dirty="0">
                <a:solidFill>
                  <a:prstClr val="black"/>
                </a:solidFill>
              </a:rPr>
              <a:t>Adresse : ___________________________________________</a:t>
            </a:r>
          </a:p>
          <a:p>
            <a:pPr marL="0" lvl="0" indent="0">
              <a:buNone/>
            </a:pPr>
            <a:r>
              <a:rPr lang="fr-FR" dirty="0">
                <a:solidFill>
                  <a:prstClr val="black"/>
                </a:solidFill>
              </a:rPr>
              <a:t>Téléphone : _________________________________________</a:t>
            </a:r>
          </a:p>
          <a:p>
            <a:pPr marL="0" lvl="0" indent="0">
              <a:buNone/>
            </a:pPr>
            <a:r>
              <a:rPr lang="fr-FR" dirty="0">
                <a:solidFill>
                  <a:prstClr val="black"/>
                </a:solidFill>
              </a:rPr>
              <a:t>Mail : ________________________________________________</a:t>
            </a:r>
          </a:p>
          <a:p>
            <a:pPr marL="0" indent="0">
              <a:buNone/>
            </a:pPr>
            <a:r>
              <a:rPr lang="fr-FR" dirty="0"/>
              <a:t>Conseillers pédagogiques : ___________________________</a:t>
            </a:r>
          </a:p>
          <a:p>
            <a:pPr marL="0" indent="0">
              <a:buNone/>
            </a:pPr>
            <a:r>
              <a:rPr lang="fr-FR" dirty="0"/>
              <a:t>______________________________________________________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Enseignant référent : </a:t>
            </a:r>
            <a:r>
              <a:rPr lang="fr-FR" dirty="0"/>
              <a:t>__________________________________</a:t>
            </a:r>
          </a:p>
          <a:p>
            <a:pPr marL="0" indent="0">
              <a:buNone/>
            </a:pPr>
            <a:r>
              <a:rPr lang="fr-FR" dirty="0"/>
              <a:t>Adresse : _____________________________________________</a:t>
            </a:r>
          </a:p>
          <a:p>
            <a:pPr marL="0" indent="0">
              <a:buNone/>
            </a:pPr>
            <a:r>
              <a:rPr lang="fr-FR" dirty="0"/>
              <a:t>Téléphone : ___________________________________________</a:t>
            </a:r>
          </a:p>
          <a:p>
            <a:pPr marL="0" indent="0">
              <a:buNone/>
            </a:pPr>
            <a:r>
              <a:rPr lang="fr-FR" dirty="0"/>
              <a:t>Mail : _________________________________________________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Psychologue scolaire :</a:t>
            </a:r>
            <a:r>
              <a:rPr lang="fr-FR" dirty="0"/>
              <a:t> __________________________________</a:t>
            </a:r>
          </a:p>
          <a:p>
            <a:pPr marL="0" indent="0">
              <a:buNone/>
            </a:pPr>
            <a:r>
              <a:rPr lang="fr-FR" dirty="0"/>
              <a:t>Adresse : _______________________________________________</a:t>
            </a:r>
          </a:p>
          <a:p>
            <a:pPr marL="0" indent="0">
              <a:buNone/>
            </a:pPr>
            <a:r>
              <a:rPr lang="fr-FR" dirty="0"/>
              <a:t>Téléphone : ____________________________________________</a:t>
            </a:r>
          </a:p>
          <a:p>
            <a:pPr marL="0" indent="0">
              <a:buNone/>
            </a:pPr>
            <a:r>
              <a:rPr lang="fr-FR" dirty="0"/>
              <a:t>Mail : ___________________________________________________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3F39B55-6BB7-43B1-8FCC-8550045D6E08}"/>
              </a:ext>
            </a:extLst>
          </p:cNvPr>
          <p:cNvCxnSpPr/>
          <p:nvPr/>
        </p:nvCxnSpPr>
        <p:spPr>
          <a:xfrm>
            <a:off x="550654" y="2927311"/>
            <a:ext cx="5678906" cy="0"/>
          </a:xfrm>
          <a:prstGeom prst="line">
            <a:avLst/>
          </a:prstGeom>
          <a:ln w="19050" cmpd="dbl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71C8F71-BED4-460C-95E1-E7E1067778CD}"/>
              </a:ext>
            </a:extLst>
          </p:cNvPr>
          <p:cNvCxnSpPr/>
          <p:nvPr/>
        </p:nvCxnSpPr>
        <p:spPr>
          <a:xfrm>
            <a:off x="658896" y="9047480"/>
            <a:ext cx="5678906" cy="0"/>
          </a:xfrm>
          <a:prstGeom prst="line">
            <a:avLst/>
          </a:prstGeom>
          <a:ln w="19050" cmpd="dbl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759EB03-BFF7-407C-B0D7-53FA45069BD9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822960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7847C25-203B-4851-B146-B9F6A49A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397322"/>
            <a:ext cx="5966460" cy="1973738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Organisation et fonctionnement du dispositif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F690D5-6B86-4899-87B2-D2474AF9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2371061"/>
            <a:ext cx="5966461" cy="48451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Projet du dispositif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Trombinoscope des élèves et renseignements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du dispositif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des élèves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de l’AVS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3B56C-E2AF-4155-99CD-94A192380F26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23232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7847C25-203B-4851-B146-B9F6A49A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397322"/>
            <a:ext cx="5966460" cy="1973738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Progressions programmations</a:t>
            </a:r>
            <a:b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</a:br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ULIS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F690D5-6B86-4899-87B2-D2474AF9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2371061"/>
            <a:ext cx="5966461" cy="48451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période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période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période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période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période 5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3D1C7-96C4-4E85-A196-633F0024897F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57789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7847C25-203B-4851-B146-B9F6A49A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397322"/>
            <a:ext cx="5966460" cy="289178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Progressions programmations</a:t>
            </a:r>
            <a:b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</a:br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emploi du temps des classes de référence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F690D5-6B86-4899-87B2-D2474AF9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3411939"/>
            <a:ext cx="5966461" cy="380430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CP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et progressions CP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CP-CE1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Programmation et progressions CP-CE1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Emploi du temps CE1-CE2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Programmation et progressions CE1-CE2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Emploi du temps CE2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Programmation et progressions CE2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Emploi du temps CM1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Programmation et progressions CM1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Emploi du temps CM2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F2294">
                    <a:lumMod val="60000"/>
                    <a:lumOff val="40000"/>
                  </a:srgbClr>
                </a:solidFill>
              </a:rPr>
              <a:t>Programmation et progressions CM2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326B8-6C19-4608-AA92-D9E6DDD65894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52900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7847C25-203B-4851-B146-B9F6A49A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397322"/>
            <a:ext cx="5966460" cy="1513365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3"/>
                </a:solidFill>
                <a:latin typeface="AR DARLING" panose="02000000000000000000" pitchFamily="2" charset="0"/>
              </a:rPr>
              <a:t>Les documents officiels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F690D5-6B86-4899-87B2-D2474AF9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2101755"/>
            <a:ext cx="5966461" cy="511448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Loi du 11/02/2005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Socle commun de connaissances, de compétences et de culture (23/04/2015)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Programmes de l’école maternelle (26/03/2015)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Programmes cycle 2 et 3 (26/11/2015)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 du 21/08/2015 sur la scolarisation des élèves en situation de handicap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 référentiel de compétences de l’enseignant spécialisé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Décret n°2014-724 : Instauration des AESH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7F2294">
                  <a:lumMod val="60000"/>
                  <a:lumOff val="40000"/>
                </a:srgb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E6FBF-172E-4F0A-96BF-0A282E40E01B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6054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4A25A-16E1-4B7E-8414-0CAE4398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41721"/>
            <a:ext cx="5966460" cy="7505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chemeClr val="accent6"/>
                </a:solidFill>
              </a:rPr>
              <a:t>Médecin scolaire: ______________________________________________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Adresse : _____________________________________________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Téléphone : ___________________________________________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Mail : _________________________________________________</a:t>
            </a:r>
          </a:p>
          <a:p>
            <a:pPr marL="0" indent="0">
              <a:buNone/>
            </a:pPr>
            <a:endParaRPr lang="fr-FR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/>
                </a:solidFill>
              </a:rPr>
              <a:t>Inspection académique.</a:t>
            </a:r>
          </a:p>
          <a:p>
            <a:pPr marL="0" indent="0">
              <a:buNone/>
            </a:pPr>
            <a:r>
              <a:rPr lang="fr-FR" sz="1400" dirty="0"/>
              <a:t>DASEN : _____________________________________________</a:t>
            </a:r>
          </a:p>
          <a:p>
            <a:pPr marL="0" indent="0">
              <a:buNone/>
            </a:pPr>
            <a:r>
              <a:rPr lang="fr-FR" sz="1400" dirty="0"/>
              <a:t>Adresse : ____________________________________________</a:t>
            </a:r>
          </a:p>
          <a:p>
            <a:pPr marL="0" indent="0">
              <a:buNone/>
            </a:pPr>
            <a:r>
              <a:rPr lang="fr-FR" sz="1400" dirty="0"/>
              <a:t>Téléphone : _________________________________________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>
                <a:solidFill>
                  <a:srgbClr val="0070C0"/>
                </a:solidFill>
              </a:rPr>
              <a:t>Enseignants itinérants.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Centre de référence des troubles du Langage et des apprentissages.</a:t>
            </a:r>
          </a:p>
          <a:p>
            <a:pPr marL="0" indent="0">
              <a:buNone/>
            </a:pPr>
            <a:r>
              <a:rPr lang="fr-FR" sz="1400" dirty="0"/>
              <a:t>Nom : _________________________________</a:t>
            </a:r>
          </a:p>
          <a:p>
            <a:pPr marL="0" indent="0">
              <a:buNone/>
            </a:pPr>
            <a:r>
              <a:rPr lang="fr-FR" sz="1400" dirty="0"/>
              <a:t>Téléphone : ____________________________</a:t>
            </a:r>
          </a:p>
          <a:p>
            <a:pPr marL="0" indent="0">
              <a:buNone/>
            </a:pPr>
            <a:r>
              <a:rPr lang="fr-FR" sz="1400" dirty="0"/>
              <a:t>Mail : ___________________________________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>
                <a:solidFill>
                  <a:schemeClr val="accent1"/>
                </a:solidFill>
              </a:rPr>
              <a:t>Troubles du langage et des apprentissages. 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Nom : _________________________________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Téléphone : 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Mail : ___________________________________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>
                <a:solidFill>
                  <a:schemeClr val="accent1"/>
                </a:solidFill>
              </a:rPr>
              <a:t>Troubles du spectre autistique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Nom : _________________________________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Téléphone : ____________________________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Mail : ___________________________________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DEC7F-8B9B-4A9D-BA66-D8901C089869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30984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L’école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F516-1CF4-4FE7-9943-EA3A16DB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24000"/>
            <a:ext cx="5966460" cy="752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Ecole Primaire XXX</a:t>
            </a:r>
          </a:p>
          <a:p>
            <a:pPr marL="0" indent="0">
              <a:buNone/>
            </a:pPr>
            <a:r>
              <a:rPr lang="fr-FR" dirty="0"/>
              <a:t>Adresse : </a:t>
            </a:r>
          </a:p>
          <a:p>
            <a:pPr marL="0" indent="0">
              <a:buNone/>
            </a:pPr>
            <a:r>
              <a:rPr lang="fr-FR" dirty="0"/>
              <a:t>Téléphone :</a:t>
            </a:r>
          </a:p>
          <a:p>
            <a:pPr marL="0" indent="0">
              <a:buNone/>
            </a:pPr>
            <a:r>
              <a:rPr lang="fr-FR" dirty="0"/>
              <a:t>Mail :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Les collègues : 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71C8F71-BED4-460C-95E1-E7E1067778CD}"/>
              </a:ext>
            </a:extLst>
          </p:cNvPr>
          <p:cNvCxnSpPr/>
          <p:nvPr/>
        </p:nvCxnSpPr>
        <p:spPr>
          <a:xfrm>
            <a:off x="445770" y="2997554"/>
            <a:ext cx="5678906" cy="0"/>
          </a:xfrm>
          <a:prstGeom prst="line">
            <a:avLst/>
          </a:prstGeom>
          <a:ln w="19050" cmpd="dbl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2C77E52-01EE-479A-AB88-B44D78D8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52298"/>
              </p:ext>
            </p:extLst>
          </p:nvPr>
        </p:nvGraphicFramePr>
        <p:xfrm>
          <a:off x="445770" y="3652284"/>
          <a:ext cx="596646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504">
                  <a:extLst>
                    <a:ext uri="{9D8B030D-6E8A-4147-A177-3AD203B41FA5}">
                      <a16:colId xmlns:a16="http://schemas.microsoft.com/office/drawing/2014/main" val="2918505212"/>
                    </a:ext>
                  </a:extLst>
                </a:gridCol>
                <a:gridCol w="1567080">
                  <a:extLst>
                    <a:ext uri="{9D8B030D-6E8A-4147-A177-3AD203B41FA5}">
                      <a16:colId xmlns:a16="http://schemas.microsoft.com/office/drawing/2014/main" val="4095468943"/>
                    </a:ext>
                  </a:extLst>
                </a:gridCol>
                <a:gridCol w="1193292">
                  <a:extLst>
                    <a:ext uri="{9D8B030D-6E8A-4147-A177-3AD203B41FA5}">
                      <a16:colId xmlns:a16="http://schemas.microsoft.com/office/drawing/2014/main" val="4258338838"/>
                    </a:ext>
                  </a:extLst>
                </a:gridCol>
                <a:gridCol w="1193292">
                  <a:extLst>
                    <a:ext uri="{9D8B030D-6E8A-4147-A177-3AD203B41FA5}">
                      <a16:colId xmlns:a16="http://schemas.microsoft.com/office/drawing/2014/main" val="2208621422"/>
                    </a:ext>
                  </a:extLst>
                </a:gridCol>
                <a:gridCol w="1193292">
                  <a:extLst>
                    <a:ext uri="{9D8B030D-6E8A-4147-A177-3AD203B41FA5}">
                      <a16:colId xmlns:a16="http://schemas.microsoft.com/office/drawing/2014/main" val="324690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Nombre d’élèves inclus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2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2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5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7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9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1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8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8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31122"/>
                  </a:ext>
                </a:extLst>
              </a:tr>
            </a:tbl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75A0F40-6C9E-46AC-B3E2-388A05BD2208}"/>
              </a:ext>
            </a:extLst>
          </p:cNvPr>
          <p:cNvCxnSpPr/>
          <p:nvPr/>
        </p:nvCxnSpPr>
        <p:spPr>
          <a:xfrm>
            <a:off x="589547" y="8359908"/>
            <a:ext cx="5678906" cy="0"/>
          </a:xfrm>
          <a:prstGeom prst="line">
            <a:avLst/>
          </a:prstGeom>
          <a:ln w="19050" cmpd="dbl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FED4168-307A-40F7-AACD-2B19B40637B8}"/>
              </a:ext>
            </a:extLst>
          </p:cNvPr>
          <p:cNvSpPr/>
          <p:nvPr/>
        </p:nvSpPr>
        <p:spPr>
          <a:xfrm>
            <a:off x="445770" y="8461636"/>
            <a:ext cx="1997663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z="1650" dirty="0">
                <a:solidFill>
                  <a:srgbClr val="127CA4"/>
                </a:solidFill>
              </a:rPr>
              <a:t>Les intervenants :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5E0EE5D-C4B2-4433-936E-7D33259C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77017"/>
              </p:ext>
            </p:extLst>
          </p:nvPr>
        </p:nvGraphicFramePr>
        <p:xfrm>
          <a:off x="445770" y="8836362"/>
          <a:ext cx="59664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15">
                  <a:extLst>
                    <a:ext uri="{9D8B030D-6E8A-4147-A177-3AD203B41FA5}">
                      <a16:colId xmlns:a16="http://schemas.microsoft.com/office/drawing/2014/main" val="3789561067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1403228916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129557279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1438151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4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448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1C2180B-5A92-4452-9A58-CB32C55394DE}"/>
              </a:ext>
            </a:extLst>
          </p:cNvPr>
          <p:cNvSpPr/>
          <p:nvPr/>
        </p:nvSpPr>
        <p:spPr>
          <a:xfrm>
            <a:off x="4416245" y="9646895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4019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La liste des élèves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F516-1CF4-4FE7-9943-EA3A16DB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24000"/>
            <a:ext cx="5966460" cy="752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2C77E52-01EE-479A-AB88-B44D78D8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72885"/>
              </p:ext>
            </p:extLst>
          </p:nvPr>
        </p:nvGraphicFramePr>
        <p:xfrm>
          <a:off x="445770" y="1524000"/>
          <a:ext cx="5966459" cy="715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67">
                  <a:extLst>
                    <a:ext uri="{9D8B030D-6E8A-4147-A177-3AD203B41FA5}">
                      <a16:colId xmlns:a16="http://schemas.microsoft.com/office/drawing/2014/main" val="2918505212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4017903645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4095468943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4258338838"/>
                    </a:ext>
                  </a:extLst>
                </a:gridCol>
                <a:gridCol w="1407732">
                  <a:extLst>
                    <a:ext uri="{9D8B030D-6E8A-4147-A177-3AD203B41FA5}">
                      <a16:colId xmlns:a16="http://schemas.microsoft.com/office/drawing/2014/main" val="2208621422"/>
                    </a:ext>
                  </a:extLst>
                </a:gridCol>
                <a:gridCol w="1049185">
                  <a:extLst>
                    <a:ext uri="{9D8B030D-6E8A-4147-A177-3AD203B41FA5}">
                      <a16:colId xmlns:a16="http://schemas.microsoft.com/office/drawing/2014/main" val="3246900285"/>
                    </a:ext>
                  </a:extLst>
                </a:gridCol>
              </a:tblGrid>
              <a:tr h="584669"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Date de naissance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Téléphone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0672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2351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2605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5559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5203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71503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9445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8010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1744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80250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86914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41907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3112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5A8C096-3B2B-4476-9429-623CA1EB4D3F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7697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Cantine, taxi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F516-1CF4-4FE7-9943-EA3A16DB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24000"/>
            <a:ext cx="5966460" cy="752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2C77E52-01EE-479A-AB88-B44D78D8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94492"/>
              </p:ext>
            </p:extLst>
          </p:nvPr>
        </p:nvGraphicFramePr>
        <p:xfrm>
          <a:off x="445770" y="1524000"/>
          <a:ext cx="5966460" cy="715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52">
                  <a:extLst>
                    <a:ext uri="{9D8B030D-6E8A-4147-A177-3AD203B41FA5}">
                      <a16:colId xmlns:a16="http://schemas.microsoft.com/office/drawing/2014/main" val="2918505212"/>
                    </a:ext>
                  </a:extLst>
                </a:gridCol>
                <a:gridCol w="1947637">
                  <a:extLst>
                    <a:ext uri="{9D8B030D-6E8A-4147-A177-3AD203B41FA5}">
                      <a16:colId xmlns:a16="http://schemas.microsoft.com/office/drawing/2014/main" val="4017903645"/>
                    </a:ext>
                  </a:extLst>
                </a:gridCol>
                <a:gridCol w="2020671">
                  <a:extLst>
                    <a:ext uri="{9D8B030D-6E8A-4147-A177-3AD203B41FA5}">
                      <a16:colId xmlns:a16="http://schemas.microsoft.com/office/drawing/2014/main" val="4095468943"/>
                    </a:ext>
                  </a:extLst>
                </a:gridCol>
              </a:tblGrid>
              <a:tr h="584669">
                <a:tc>
                  <a:txBody>
                    <a:bodyPr/>
                    <a:lstStyle/>
                    <a:p>
                      <a:r>
                        <a:rPr lang="fr-FR" dirty="0"/>
                        <a:t>Elève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Taxi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0672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2351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2605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5559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5203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71503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9445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8010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1744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80250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86914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41907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3112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064EE0-31C3-4849-9D7D-1CFAAC0230D8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88833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Accompagnement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F516-1CF4-4FE7-9943-EA3A16DB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524000"/>
            <a:ext cx="5966460" cy="752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2C77E52-01EE-479A-AB88-B44D78D8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87560"/>
              </p:ext>
            </p:extLst>
          </p:nvPr>
        </p:nvGraphicFramePr>
        <p:xfrm>
          <a:off x="445770" y="1524000"/>
          <a:ext cx="5966460" cy="715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52">
                  <a:extLst>
                    <a:ext uri="{9D8B030D-6E8A-4147-A177-3AD203B41FA5}">
                      <a16:colId xmlns:a16="http://schemas.microsoft.com/office/drawing/2014/main" val="2918505212"/>
                    </a:ext>
                  </a:extLst>
                </a:gridCol>
                <a:gridCol w="1947637">
                  <a:extLst>
                    <a:ext uri="{9D8B030D-6E8A-4147-A177-3AD203B41FA5}">
                      <a16:colId xmlns:a16="http://schemas.microsoft.com/office/drawing/2014/main" val="4017903645"/>
                    </a:ext>
                  </a:extLst>
                </a:gridCol>
                <a:gridCol w="2020671">
                  <a:extLst>
                    <a:ext uri="{9D8B030D-6E8A-4147-A177-3AD203B41FA5}">
                      <a16:colId xmlns:a16="http://schemas.microsoft.com/office/drawing/2014/main" val="4095468943"/>
                    </a:ext>
                  </a:extLst>
                </a:gridCol>
              </a:tblGrid>
              <a:tr h="584669">
                <a:tc>
                  <a:txBody>
                    <a:bodyPr/>
                    <a:lstStyle/>
                    <a:p>
                      <a:r>
                        <a:rPr lang="fr-FR" dirty="0"/>
                        <a:t>Elève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 accompagnement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Jours d’accompagnement et horaire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0672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2351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2605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5559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52038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71503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9445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80101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17449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80250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86914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41907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3112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7FAF5C-1AE8-47B4-A5FD-01DCCE5A3D8C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231620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654199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Les Taxis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C2D9C6-4DD0-4905-B818-F588B0BB8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47125"/>
              </p:ext>
            </p:extLst>
          </p:nvPr>
        </p:nvGraphicFramePr>
        <p:xfrm>
          <a:off x="446405" y="6846628"/>
          <a:ext cx="596582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65">
                  <a:extLst>
                    <a:ext uri="{9D8B030D-6E8A-4147-A177-3AD203B41FA5}">
                      <a16:colId xmlns:a16="http://schemas.microsoft.com/office/drawing/2014/main" val="1817879244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941759680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3741976689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4285825664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3499840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Vendredi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Accueil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8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Récréation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7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Accueil 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Récréation après-midi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811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9A7B141-6974-4D8B-ABDE-D53F5520A313}"/>
              </a:ext>
            </a:extLst>
          </p:cNvPr>
          <p:cNvSpPr txBox="1">
            <a:spLocks/>
          </p:cNvSpPr>
          <p:nvPr/>
        </p:nvSpPr>
        <p:spPr>
          <a:xfrm>
            <a:off x="1781175" y="5924509"/>
            <a:ext cx="4783455" cy="740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/>
              <a:t>Les services</a:t>
            </a:r>
            <a:endParaRPr lang="fr-FR" sz="3600" dirty="0"/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2793F41A-9C25-462F-92A3-02FBA783E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942227"/>
              </p:ext>
            </p:extLst>
          </p:nvPr>
        </p:nvGraphicFramePr>
        <p:xfrm>
          <a:off x="598803" y="1394947"/>
          <a:ext cx="5965824" cy="434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56">
                  <a:extLst>
                    <a:ext uri="{9D8B030D-6E8A-4147-A177-3AD203B41FA5}">
                      <a16:colId xmlns:a16="http://schemas.microsoft.com/office/drawing/2014/main" val="1817879244"/>
                    </a:ext>
                  </a:extLst>
                </a:gridCol>
                <a:gridCol w="1491456">
                  <a:extLst>
                    <a:ext uri="{9D8B030D-6E8A-4147-A177-3AD203B41FA5}">
                      <a16:colId xmlns:a16="http://schemas.microsoft.com/office/drawing/2014/main" val="941759680"/>
                    </a:ext>
                  </a:extLst>
                </a:gridCol>
                <a:gridCol w="1491456">
                  <a:extLst>
                    <a:ext uri="{9D8B030D-6E8A-4147-A177-3AD203B41FA5}">
                      <a16:colId xmlns:a16="http://schemas.microsoft.com/office/drawing/2014/main" val="3741976689"/>
                    </a:ext>
                  </a:extLst>
                </a:gridCol>
                <a:gridCol w="1491456">
                  <a:extLst>
                    <a:ext uri="{9D8B030D-6E8A-4147-A177-3AD203B41FA5}">
                      <a16:colId xmlns:a16="http://schemas.microsoft.com/office/drawing/2014/main" val="4285825664"/>
                    </a:ext>
                  </a:extLst>
                </a:gridCol>
              </a:tblGrid>
              <a:tr h="695657">
                <a:tc>
                  <a:txBody>
                    <a:bodyPr/>
                    <a:lstStyle/>
                    <a:p>
                      <a:r>
                        <a:rPr lang="fr-FR" dirty="0"/>
                        <a:t>Nom de la compagnie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Elèves pris en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Quand?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Téléphone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6659"/>
                  </a:ext>
                </a:extLst>
              </a:tr>
              <a:tr h="12175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85822"/>
                  </a:ext>
                </a:extLst>
              </a:tr>
              <a:tr h="12175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72730"/>
                  </a:ext>
                </a:extLst>
              </a:tr>
              <a:tr h="12175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325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5403DE0-73B7-411A-A7CD-A2E844620F84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25079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51C82-44CA-4612-B455-26D361B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558664"/>
            <a:ext cx="4783455" cy="740748"/>
          </a:xfrm>
        </p:spPr>
        <p:txBody>
          <a:bodyPr>
            <a:normAutofit/>
          </a:bodyPr>
          <a:lstStyle/>
          <a:p>
            <a:r>
              <a:rPr lang="fr-FR" sz="3600" dirty="0"/>
              <a:t>Les ESS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C2D9C6-4DD0-4905-B818-F588B0BB8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57183"/>
              </p:ext>
            </p:extLst>
          </p:nvPr>
        </p:nvGraphicFramePr>
        <p:xfrm>
          <a:off x="404037" y="1524000"/>
          <a:ext cx="6008193" cy="778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65">
                  <a:extLst>
                    <a:ext uri="{9D8B030D-6E8A-4147-A177-3AD203B41FA5}">
                      <a16:colId xmlns:a16="http://schemas.microsoft.com/office/drawing/2014/main" val="1817879244"/>
                    </a:ext>
                  </a:extLst>
                </a:gridCol>
                <a:gridCol w="1988714">
                  <a:extLst>
                    <a:ext uri="{9D8B030D-6E8A-4147-A177-3AD203B41FA5}">
                      <a16:colId xmlns:a16="http://schemas.microsoft.com/office/drawing/2014/main" val="941759680"/>
                    </a:ext>
                  </a:extLst>
                </a:gridCol>
                <a:gridCol w="1988714">
                  <a:extLst>
                    <a:ext uri="{9D8B030D-6E8A-4147-A177-3AD203B41FA5}">
                      <a16:colId xmlns:a16="http://schemas.microsoft.com/office/drawing/2014/main" val="3741976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Elève concerné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consacré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8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7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2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2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2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92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8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0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7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4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8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3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1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4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2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81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F93F301-41C4-4358-9933-C368B424E598}"/>
              </a:ext>
            </a:extLst>
          </p:cNvPr>
          <p:cNvSpPr/>
          <p:nvPr/>
        </p:nvSpPr>
        <p:spPr>
          <a:xfrm>
            <a:off x="4176214" y="9389659"/>
            <a:ext cx="1995985" cy="21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http://melienulis.eklablog.com/</a:t>
            </a:r>
          </a:p>
        </p:txBody>
      </p:sp>
    </p:spTree>
    <p:extLst>
      <p:ext uri="{BB962C8B-B14F-4D97-AF65-F5344CB8AC3E}">
        <p14:creationId xmlns:p14="http://schemas.microsoft.com/office/powerpoint/2010/main" val="3486639273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558</TotalTime>
  <Words>1022</Words>
  <Application>Microsoft Office PowerPoint</Application>
  <PresentationFormat>Format A4 (210 x 297 mm)</PresentationFormat>
  <Paragraphs>528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 BERKLEY</vt:lpstr>
      <vt:lpstr>AR DARLING</vt:lpstr>
      <vt:lpstr>Arial</vt:lpstr>
      <vt:lpstr>Century Gothic</vt:lpstr>
      <vt:lpstr>Snap ITC</vt:lpstr>
      <vt:lpstr>Traînée de condensation</vt:lpstr>
      <vt:lpstr>ClassEUR DE LA COORDONnATRICE d’Ulis</vt:lpstr>
      <vt:lpstr>Administration</vt:lpstr>
      <vt:lpstr>Présentation PowerPoint</vt:lpstr>
      <vt:lpstr>L’école</vt:lpstr>
      <vt:lpstr>La liste des élèves</vt:lpstr>
      <vt:lpstr>Cantine, taxi</vt:lpstr>
      <vt:lpstr>Accompagnement</vt:lpstr>
      <vt:lpstr>Les Taxis</vt:lpstr>
      <vt:lpstr>Les ESS</vt:lpstr>
      <vt:lpstr>Réunions parents</vt:lpstr>
      <vt:lpstr>Autres réunions</vt:lpstr>
      <vt:lpstr>Le calendrier 2017-2018 </vt:lpstr>
      <vt:lpstr>Présentation PowerPoint</vt:lpstr>
      <vt:lpstr>Présentation PowerPoint</vt:lpstr>
      <vt:lpstr>Organisation de l’année, dates importantes</vt:lpstr>
      <vt:lpstr>Organisation de l’année, dates importantes</vt:lpstr>
      <vt:lpstr>Organisation de l’année, dates importantes</vt:lpstr>
      <vt:lpstr>Organisation de l’année, dates importantes</vt:lpstr>
      <vt:lpstr>Organisation de l’année, dates importantes</vt:lpstr>
      <vt:lpstr>Organisation et fonctionnement du dispositif</vt:lpstr>
      <vt:lpstr>Progressions programmations ULIS </vt:lpstr>
      <vt:lpstr>Progressions programmations emploi du temps des classes de référence </vt:lpstr>
      <vt:lpstr>Les documents officiels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CAHIER DE LA COORDONATRICE d’Ulis</dc:title>
  <dc:creator>Soudais Mélissa</dc:creator>
  <cp:lastModifiedBy>Soudais Mélissa</cp:lastModifiedBy>
  <cp:revision>21</cp:revision>
  <dcterms:created xsi:type="dcterms:W3CDTF">2017-07-10T07:54:36Z</dcterms:created>
  <dcterms:modified xsi:type="dcterms:W3CDTF">2017-07-11T07:42:42Z</dcterms:modified>
</cp:coreProperties>
</file>