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27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18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05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88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3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97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45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62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59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69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7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DF6A6-FF42-467F-965A-88807C0BE576}" type="datetimeFigureOut">
              <a:rPr lang="fr-FR" smtClean="0"/>
              <a:t>03/09/2011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D7449-D2C7-4976-B51A-9802811E2E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75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hampagne &amp; Limousines" pitchFamily="34" charset="0"/>
              </a:rPr>
              <a:t>Semaine</a:t>
            </a:r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hampagne &amp; Limousines" pitchFamily="34" charset="0"/>
              </a:rPr>
              <a:t> </a:t>
            </a:r>
            <a:r>
              <a:rPr lang="fr-FR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hampagne &amp; Limousines" pitchFamily="34" charset="0"/>
              </a:rPr>
              <a:t>du ……… au ……………………….</a:t>
            </a:r>
            <a:endParaRPr lang="fr-FR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Ateliers GS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116632" y="683568"/>
            <a:ext cx="6624736" cy="360040"/>
          </a:xfrm>
          <a:prstGeom prst="snip2Diag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Ateliers à </a:t>
            </a:r>
            <a:r>
              <a:rPr lang="fr-F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dominante </a:t>
            </a:r>
            <a:r>
              <a:rPr lang="fr-F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langue orale et Écrite</a:t>
            </a: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21531"/>
              </p:ext>
            </p:extLst>
          </p:nvPr>
        </p:nvGraphicFramePr>
        <p:xfrm>
          <a:off x="116632" y="1187625"/>
          <a:ext cx="6624736" cy="3528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1656184"/>
                <a:gridCol w="1656184"/>
                <a:gridCol w="1656184"/>
              </a:tblGrid>
              <a:tr h="46087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hampagne &amp; Limousines" pitchFamily="34" charset="0"/>
                        </a:rPr>
                        <a:t>titre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endParaRPr lang="fr-FR" sz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5196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Champagne &amp; Limousines" pitchFamily="34" charset="0"/>
                        </a:rPr>
                        <a:t>domaine</a:t>
                      </a:r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221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Champagne &amp; Limousines" pitchFamily="34" charset="0"/>
                        </a:rPr>
                        <a:t>objectifs</a:t>
                      </a:r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4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Champagne &amp; Limousines" pitchFamily="34" charset="0"/>
                        </a:rPr>
                        <a:t>matériel</a:t>
                      </a:r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2753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Champagne &amp; Limousines" pitchFamily="34" charset="0"/>
                        </a:rPr>
                        <a:t>déroulement</a:t>
                      </a:r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198850"/>
              </p:ext>
            </p:extLst>
          </p:nvPr>
        </p:nvGraphicFramePr>
        <p:xfrm>
          <a:off x="116632" y="5424734"/>
          <a:ext cx="6624736" cy="36117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1656184"/>
                <a:gridCol w="1656184"/>
                <a:gridCol w="1656184"/>
              </a:tblGrid>
              <a:tr h="47854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hampagne &amp; Limousines" pitchFamily="34" charset="0"/>
                        </a:rPr>
                        <a:t>titre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endParaRPr lang="fr-FR" sz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9899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Champagne &amp; Limousines" pitchFamily="34" charset="0"/>
                        </a:rPr>
                        <a:t>domaine</a:t>
                      </a:r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967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Champagne &amp; Limousines" pitchFamily="34" charset="0"/>
                        </a:rPr>
                        <a:t>objectifs</a:t>
                      </a:r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latin typeface="Champagne &amp; Limousines" pitchFamily="34" charset="0"/>
                      </a:endParaRPr>
                    </a:p>
                    <a:p>
                      <a:endParaRPr lang="fr-FR" sz="1200" dirty="0" smtClean="0">
                        <a:latin typeface="Champagne &amp; Limousines" pitchFamily="34" charset="0"/>
                      </a:endParaRPr>
                    </a:p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672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Champagne &amp; Limousines" pitchFamily="34" charset="0"/>
                        </a:rPr>
                        <a:t>matériel</a:t>
                      </a:r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9677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Champagne &amp; Limousines" pitchFamily="34" charset="0"/>
                        </a:rPr>
                        <a:t>déroulement</a:t>
                      </a:r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200" dirty="0" smtClean="0">
                        <a:latin typeface="Champagne &amp; Limousines" pitchFamily="34" charset="0"/>
                      </a:endParaRPr>
                    </a:p>
                    <a:p>
                      <a:endParaRPr lang="fr-FR" sz="1200" dirty="0" smtClean="0">
                        <a:latin typeface="Champagne &amp; Limousines" pitchFamily="34" charset="0"/>
                      </a:endParaRPr>
                    </a:p>
                    <a:p>
                      <a:endParaRPr lang="fr-FR" sz="1200" dirty="0" smtClean="0">
                        <a:latin typeface="Champagne &amp; Limousines" pitchFamily="34" charset="0"/>
                      </a:endParaRPr>
                    </a:p>
                    <a:p>
                      <a:endParaRPr lang="fr-FR" sz="1200" dirty="0" smtClean="0">
                        <a:latin typeface="Champagne &amp; Limousines" pitchFamily="34" charset="0"/>
                      </a:endParaRPr>
                    </a:p>
                    <a:p>
                      <a:endParaRPr lang="fr-FR" sz="1200" dirty="0" smtClean="0"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3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3" name="Rogner un rectangle avec un coin diagonal 12"/>
          <p:cNvSpPr/>
          <p:nvPr/>
        </p:nvSpPr>
        <p:spPr>
          <a:xfrm>
            <a:off x="101030" y="4896036"/>
            <a:ext cx="6624736" cy="360040"/>
          </a:xfrm>
          <a:prstGeom prst="snip2Diag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Ateliers à </a:t>
            </a:r>
            <a:r>
              <a:rPr lang="fr-F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dominante Découverte du monde:</a:t>
            </a:r>
            <a:r>
              <a:rPr lang="fr-FR" sz="1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formes, nombres…</a:t>
            </a: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03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 w="31550" cmpd="sng">
                  <a:gradFill>
                    <a:gsLst>
                      <a:gs pos="70000">
                        <a:srgbClr val="4D4D4D">
                          <a:shade val="50000"/>
                          <a:satMod val="190000"/>
                        </a:srgbClr>
                      </a:gs>
                      <a:gs pos="0">
                        <a:srgbClr val="4D4D4D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4D4D4D">
                    <a:tint val="15000"/>
                    <a:satMod val="2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mpagne &amp; Limousines" pitchFamily="34" charset="0"/>
              </a:rPr>
              <a:t>AIDE    PERSONNALISÉE</a:t>
            </a:r>
            <a:endParaRPr lang="fr-FR" b="1" dirty="0">
              <a:ln w="31550" cmpd="sng">
                <a:gradFill>
                  <a:gsLst>
                    <a:gs pos="70000">
                      <a:srgbClr val="4D4D4D">
                        <a:shade val="50000"/>
                        <a:satMod val="190000"/>
                      </a:srgbClr>
                    </a:gs>
                    <a:gs pos="0">
                      <a:srgbClr val="4D4D4D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4D4D4D">
                  <a:tint val="15000"/>
                  <a:satMod val="20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dirty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8F8F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GS - CP</a:t>
            </a:r>
            <a:endParaRPr lang="fr-FR" sz="20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F8F8F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716387"/>
              </p:ext>
            </p:extLst>
          </p:nvPr>
        </p:nvGraphicFramePr>
        <p:xfrm>
          <a:off x="116632" y="683568"/>
          <a:ext cx="6624735" cy="374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/>
                <a:gridCol w="936104"/>
                <a:gridCol w="1584176"/>
                <a:gridCol w="1152128"/>
                <a:gridCol w="2088231"/>
              </a:tblGrid>
              <a:tr h="183005">
                <a:tc>
                  <a:txBody>
                    <a:bodyPr/>
                    <a:lstStyle/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élèves</a:t>
                      </a:r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Objectif(s)</a:t>
                      </a:r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  <a:p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Matériel</a:t>
                      </a:r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BILAN</a:t>
                      </a:r>
                      <a:endParaRPr lang="fr-FR" sz="1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6206">
                <a:tc>
                  <a:txBody>
                    <a:bodyPr/>
                    <a:lstStyle/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LUNDI</a:t>
                      </a:r>
                    </a:p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05">
                <a:tc>
                  <a:txBody>
                    <a:bodyPr/>
                    <a:lstStyle/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MARDI</a:t>
                      </a:r>
                    </a:p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82">
                <a:tc>
                  <a:txBody>
                    <a:bodyPr/>
                    <a:lstStyle/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JEUDI</a:t>
                      </a:r>
                    </a:p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29">
                <a:tc>
                  <a:txBody>
                    <a:bodyPr/>
                    <a:lstStyle/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VENDREDI</a:t>
                      </a:r>
                    </a:p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  <a:p>
                      <a:pPr algn="ctr"/>
                      <a:endParaRPr lang="fr-FR" sz="12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hampagne &amp; Limousines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1" name="Rectangle à coins arrondis 10"/>
          <p:cNvSpPr/>
          <p:nvPr/>
        </p:nvSpPr>
        <p:spPr>
          <a:xfrm>
            <a:off x="1844824" y="4499992"/>
            <a:ext cx="4896544" cy="4206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 w="31550" cmpd="sng">
                  <a:gradFill>
                    <a:gsLst>
                      <a:gs pos="70000">
                        <a:srgbClr val="4D4D4D">
                          <a:shade val="50000"/>
                          <a:satMod val="190000"/>
                        </a:srgbClr>
                      </a:gs>
                      <a:gs pos="0">
                        <a:srgbClr val="4D4D4D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4D4D4D">
                    <a:tint val="15000"/>
                    <a:satMod val="2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mpagne &amp; Limousines" pitchFamily="34" charset="0"/>
              </a:rPr>
              <a:t>BILAN   DE   LA   SEMAINE  - A  PRÉVOIR…</a:t>
            </a:r>
            <a:endParaRPr lang="fr-FR" b="1" dirty="0">
              <a:ln w="31550" cmpd="sng">
                <a:gradFill>
                  <a:gsLst>
                    <a:gs pos="70000">
                      <a:srgbClr val="4D4D4D">
                        <a:shade val="50000"/>
                        <a:satMod val="190000"/>
                      </a:srgbClr>
                    </a:gs>
                    <a:gs pos="0">
                      <a:srgbClr val="4D4D4D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4D4D4D">
                  <a:tint val="15000"/>
                  <a:satMod val="20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ampagne &amp; Limousines" pitchFamily="34" charset="0"/>
            </a:endParaRPr>
          </a:p>
        </p:txBody>
      </p:sp>
      <p:sp>
        <p:nvSpPr>
          <p:cNvPr id="3" name="Arrondir un rectangle avec un coin diagonal 2"/>
          <p:cNvSpPr/>
          <p:nvPr/>
        </p:nvSpPr>
        <p:spPr>
          <a:xfrm>
            <a:off x="116632" y="5037931"/>
            <a:ext cx="6624736" cy="1550293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844824" y="6715021"/>
            <a:ext cx="4896544" cy="4206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 w="31550" cmpd="sng">
                  <a:gradFill>
                    <a:gsLst>
                      <a:gs pos="70000">
                        <a:srgbClr val="4D4D4D">
                          <a:shade val="50000"/>
                          <a:satMod val="190000"/>
                        </a:srgbClr>
                      </a:gs>
                      <a:gs pos="0">
                        <a:srgbClr val="4D4D4D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4D4D4D">
                    <a:tint val="15000"/>
                    <a:satMod val="2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mpagne &amp; Limousines" pitchFamily="34" charset="0"/>
              </a:rPr>
              <a:t>DEVOIRS </a:t>
            </a:r>
            <a:endParaRPr lang="fr-FR" b="1" dirty="0">
              <a:ln w="31550" cmpd="sng">
                <a:gradFill>
                  <a:gsLst>
                    <a:gs pos="70000">
                      <a:srgbClr val="4D4D4D">
                        <a:shade val="50000"/>
                        <a:satMod val="190000"/>
                      </a:srgbClr>
                    </a:gs>
                    <a:gs pos="0">
                      <a:srgbClr val="4D4D4D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4D4D4D">
                  <a:tint val="15000"/>
                  <a:satMod val="20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ampagne &amp; Limousines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2794" y="7238401"/>
            <a:ext cx="1577677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1841029" y="7235400"/>
            <a:ext cx="1577677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3504257" y="7235400"/>
            <a:ext cx="1577677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5163690" y="7235400"/>
            <a:ext cx="1577677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600783" y="7228504"/>
            <a:ext cx="61587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lundi</a:t>
            </a:r>
            <a:endParaRPr lang="fr-FR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87915" y="7211627"/>
            <a:ext cx="68390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mardi</a:t>
            </a:r>
            <a:endParaRPr lang="fr-FR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87563" y="7189667"/>
            <a:ext cx="61106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jeudi</a:t>
            </a:r>
            <a:endParaRPr lang="fr-FR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83200" y="7207746"/>
            <a:ext cx="93865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vendredi</a:t>
            </a:r>
            <a:endParaRPr lang="fr-FR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294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LUNDI</a:t>
            </a:r>
            <a:r>
              <a:rPr lang="fr-F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  </a:t>
            </a:r>
            <a:r>
              <a:rPr lang="fr-F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hampagne &amp; Limousines" pitchFamily="34" charset="0"/>
              </a:rPr>
              <a:t>______________________________</a:t>
            </a:r>
            <a:endParaRPr lang="fr-FR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GS - CP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096228"/>
              </p:ext>
            </p:extLst>
          </p:nvPr>
        </p:nvGraphicFramePr>
        <p:xfrm>
          <a:off x="116632" y="640080"/>
          <a:ext cx="6674891" cy="8382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86"/>
                <a:gridCol w="1311272"/>
                <a:gridCol w="116840"/>
                <a:gridCol w="1384039"/>
                <a:gridCol w="1675473"/>
                <a:gridCol w="1773181"/>
              </a:tblGrid>
              <a:tr h="38401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8h35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GS</a:t>
                      </a:r>
                      <a:endParaRPr lang="fr-FR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447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8h45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Accueil</a:t>
                      </a:r>
                      <a:endParaRPr lang="fr-FR" sz="1200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Accueil dans la cour</a:t>
                      </a:r>
                      <a:endParaRPr kumimoji="0" lang="fr-FR" sz="1200" b="1" i="0" u="none" strike="noStrike" kern="1200" cap="none" spc="0" normalizeH="0" baseline="0" noProof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>
                  <a:txBody>
                    <a:bodyPr/>
                    <a:lstStyle/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r>
                        <a:rPr lang="fr-FR" sz="600" dirty="0" smtClean="0"/>
                        <a:t>9h15</a:t>
                      </a:r>
                      <a:endParaRPr lang="fr-FR" sz="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Rituels</a:t>
                      </a:r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3098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10h00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Ateliers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dominante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langue orale et écrite</a:t>
                      </a:r>
                      <a:endParaRPr lang="fr-FR" sz="1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Lecture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57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018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10h30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S’approprier le langage, découvrir l’écrit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Ecriture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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>
                  <a:txBody>
                    <a:bodyPr/>
                    <a:lstStyle/>
                    <a:p>
                      <a:pPr algn="ctr"/>
                      <a:endParaRPr lang="fr-FR" sz="6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mpagne &amp; Limousines" pitchFamily="34" charset="0"/>
                        </a:rPr>
                        <a:t>10h45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11h00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Découverte « mathématiques »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Dictée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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6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3098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11h45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Ateliers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dominante DDM</a:t>
                      </a:r>
                      <a:endParaRPr lang="fr-FR" sz="10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Mathématiques</a:t>
                      </a:r>
                    </a:p>
                    <a:p>
                      <a:endParaRPr lang="fr-FR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37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8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  <a:p>
                      <a:endParaRPr lang="fr-FR" sz="8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722">
                <a:tc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all" spc="0" normalizeH="0" baseline="0" noProof="0" dirty="0" smtClean="0">
                          <a:ln w="9000" cmpd="sng">
                            <a:solidFill>
                              <a:srgbClr val="808080">
                                <a:shade val="50000"/>
                                <a:satMod val="12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808080">
                                  <a:shade val="20000"/>
                                  <a:satMod val="245000"/>
                                </a:srgbClr>
                              </a:gs>
                              <a:gs pos="43000">
                                <a:srgbClr val="808080">
                                  <a:satMod val="255000"/>
                                </a:srgbClr>
                              </a:gs>
                              <a:gs pos="48000">
                                <a:srgbClr val="808080">
                                  <a:shade val="85000"/>
                                  <a:satMod val="255000"/>
                                </a:srgbClr>
                              </a:gs>
                              <a:gs pos="100000">
                                <a:srgbClr val="808080">
                                  <a:shade val="20000"/>
                                  <a:satMod val="24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uLnTx/>
                          <a:uFillTx/>
                          <a:latin typeface="Champagne &amp; Limousines" pitchFamily="34" charset="0"/>
                          <a:ea typeface="+mn-ea"/>
                          <a:cs typeface="+mn-cs"/>
                        </a:rPr>
                        <a:t>REPAS – Aide personnalisée de 12h50 à 13h20  -    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862" y="223747"/>
            <a:ext cx="1201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848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LUNDI ________   après –midi </a:t>
            </a:r>
            <a:endParaRPr lang="fr-FR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GS - CP</a:t>
            </a:r>
            <a:endParaRPr lang="fr-FR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973044"/>
              </p:ext>
            </p:extLst>
          </p:nvPr>
        </p:nvGraphicFramePr>
        <p:xfrm>
          <a:off x="116633" y="640080"/>
          <a:ext cx="6628829" cy="8362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31"/>
                <a:gridCol w="2764926"/>
                <a:gridCol w="1646117"/>
                <a:gridCol w="1810955"/>
              </a:tblGrid>
              <a:tr h="38401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13h30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GS</a:t>
                      </a:r>
                      <a:endParaRPr lang="fr-FR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4320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14h00</a:t>
                      </a:r>
                      <a:endParaRPr lang="fr-FR" sz="600" dirty="0" smtClean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Temps calme</a:t>
                      </a:r>
                    </a:p>
                    <a:p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fr-FR" sz="1200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Lecture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4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"/>
                        </a:rPr>
                        <a:t>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7024">
                <a:tc>
                  <a:txBody>
                    <a:bodyPr/>
                    <a:lstStyle/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r>
                        <a:rPr lang="fr-FR" sz="600" dirty="0" smtClean="0"/>
                        <a:t>14h15</a:t>
                      </a:r>
                      <a:endParaRPr lang="fr-FR" sz="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Lecture offerte</a:t>
                      </a:r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9864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15h00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Découverte du monde: Espace - Temps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>
                  <a:txBody>
                    <a:bodyPr/>
                    <a:lstStyle/>
                    <a:p>
                      <a:pPr algn="ctr"/>
                      <a:endParaRPr lang="fr-FR" sz="6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mpagne &amp; Limousines" pitchFamily="34" charset="0"/>
                        </a:rPr>
                        <a:t>15h15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15h30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BCD emprunt, lecture, recherche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Calcul mental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641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0960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16h00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Education musicale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37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5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1528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16h30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Poésie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1528">
                <a:tc vMerge="1"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152722">
                <a:tc vMerge="1"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551" y="179512"/>
            <a:ext cx="354061" cy="339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92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sz="2200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MARDI</a:t>
            </a:r>
            <a:r>
              <a:rPr lang="fr-FR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  </a:t>
            </a:r>
            <a:r>
              <a:rPr lang="fr-FR" b="1" dirty="0" smtClean="0">
                <a:ln w="900" cmpd="sng">
                  <a:solidFill>
                    <a:srgbClr val="DDDDD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DDDDD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DDDDDD">
                      <a:satMod val="190000"/>
                      <a:tint val="100000"/>
                      <a:alpha val="74000"/>
                    </a:srgbClr>
                  </a:innerShdw>
                </a:effectLst>
                <a:latin typeface="Champagne &amp; Limousines" pitchFamily="34" charset="0"/>
              </a:rPr>
              <a:t>______________________________</a:t>
            </a:r>
            <a:endParaRPr lang="fr-FR" b="1" dirty="0">
              <a:ln w="900" cmpd="sng">
                <a:solidFill>
                  <a:srgbClr val="DDDDDD">
                    <a:satMod val="190000"/>
                    <a:alpha val="55000"/>
                  </a:srgbClr>
                </a:solidFill>
                <a:prstDash val="solid"/>
              </a:ln>
              <a:solidFill>
                <a:srgbClr val="DDDDD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DDDDDD">
                    <a:satMod val="190000"/>
                    <a:tint val="100000"/>
                    <a:alpha val="74000"/>
                  </a:srgbClr>
                </a:inn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dirty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8F8F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GS - CP</a:t>
            </a:r>
            <a:endParaRPr lang="fr-FR" sz="20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F8F8F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838883"/>
              </p:ext>
            </p:extLst>
          </p:nvPr>
        </p:nvGraphicFramePr>
        <p:xfrm>
          <a:off x="116632" y="640080"/>
          <a:ext cx="6674891" cy="8328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86"/>
                <a:gridCol w="1311272"/>
                <a:gridCol w="116840"/>
                <a:gridCol w="1384039"/>
                <a:gridCol w="1675473"/>
                <a:gridCol w="1773181"/>
              </a:tblGrid>
              <a:tr h="38401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8h35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GS</a:t>
                      </a:r>
                      <a:endParaRPr lang="fr-FR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447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8h45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Accueil</a:t>
                      </a:r>
                      <a:endParaRPr lang="fr-FR" sz="1200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Accueil dans la cour</a:t>
                      </a:r>
                      <a:endParaRPr kumimoji="0" lang="fr-FR" sz="1200" b="1" i="0" u="none" strike="noStrike" kern="1200" cap="none" spc="0" normalizeH="0" baseline="0" noProof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>
                  <a:txBody>
                    <a:bodyPr/>
                    <a:lstStyle/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r>
                        <a:rPr lang="fr-FR" sz="600" dirty="0" smtClean="0"/>
                        <a:t>9h15</a:t>
                      </a:r>
                      <a:endParaRPr lang="fr-FR" sz="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Rituels</a:t>
                      </a:r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3098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10h00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Ateliers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dominante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langue orale et écrite</a:t>
                      </a:r>
                      <a:endParaRPr lang="fr-FR" sz="1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Lecture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57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018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10h30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S’approprier le langage</a:t>
                      </a:r>
                      <a:r>
                        <a:rPr kumimoji="0" lang="fr-FR" sz="800" b="0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album, compréhension…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Ecriture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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>
                  <a:txBody>
                    <a:bodyPr/>
                    <a:lstStyle/>
                    <a:p>
                      <a:pPr algn="ctr"/>
                      <a:endParaRPr lang="fr-FR" sz="6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mpagne &amp; Limousines" pitchFamily="34" charset="0"/>
                        </a:rPr>
                        <a:t>10h45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11h00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Dessin libre, cahier du bonhomme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Calcul mental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61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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96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3098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11h45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Ateliers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dominante DDM</a:t>
                      </a:r>
                      <a:endParaRPr lang="fr-FR" sz="10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Mathématiques</a:t>
                      </a:r>
                    </a:p>
                    <a:p>
                      <a:endParaRPr lang="fr-FR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37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8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  <a:p>
                      <a:endParaRPr lang="fr-FR" sz="800" dirty="0" smtClean="0"/>
                    </a:p>
                    <a:p>
                      <a:endParaRPr lang="fr-FR" sz="8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722">
                <a:tc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all" spc="0" normalizeH="0" baseline="0" noProof="0" dirty="0" smtClean="0">
                          <a:ln w="9000" cmpd="sng">
                            <a:solidFill>
                              <a:srgbClr val="808080">
                                <a:shade val="50000"/>
                                <a:satMod val="12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808080">
                                  <a:shade val="20000"/>
                                  <a:satMod val="245000"/>
                                </a:srgbClr>
                              </a:gs>
                              <a:gs pos="43000">
                                <a:srgbClr val="808080">
                                  <a:satMod val="255000"/>
                                </a:srgbClr>
                              </a:gs>
                              <a:gs pos="48000">
                                <a:srgbClr val="808080">
                                  <a:shade val="85000"/>
                                  <a:satMod val="255000"/>
                                </a:srgbClr>
                              </a:gs>
                              <a:gs pos="100000">
                                <a:srgbClr val="808080">
                                  <a:shade val="20000"/>
                                  <a:satMod val="24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uLnTx/>
                          <a:uFillTx/>
                          <a:latin typeface="Champagne &amp; Limousines" pitchFamily="34" charset="0"/>
                          <a:ea typeface="+mn-ea"/>
                          <a:cs typeface="+mn-cs"/>
                        </a:rPr>
                        <a:t>REPAS – Aide personnalisée de 12h50 à 13h20  -    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862" y="223747"/>
            <a:ext cx="1201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004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200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MARDI __________ </a:t>
            </a:r>
            <a:r>
              <a:rPr lang="fr-FR" sz="2200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après –midi </a:t>
            </a:r>
            <a:endParaRPr lang="fr-FR" b="1" dirty="0">
              <a:ln w="900" cmpd="sng">
                <a:solidFill>
                  <a:srgbClr val="DDDDDD">
                    <a:satMod val="190000"/>
                    <a:alpha val="55000"/>
                  </a:srgbClr>
                </a:solidFill>
                <a:prstDash val="solid"/>
              </a:ln>
              <a:solidFill>
                <a:srgbClr val="DDDDD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DDDDDD">
                    <a:satMod val="190000"/>
                    <a:tint val="100000"/>
                    <a:alpha val="74000"/>
                  </a:srgbClr>
                </a:inn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dirty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8F8F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GS - CP</a:t>
            </a:r>
            <a:endParaRPr lang="fr-FR" sz="20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F8F8F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498008"/>
              </p:ext>
            </p:extLst>
          </p:nvPr>
        </p:nvGraphicFramePr>
        <p:xfrm>
          <a:off x="116633" y="640080"/>
          <a:ext cx="6628829" cy="76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31"/>
                <a:gridCol w="2764926"/>
                <a:gridCol w="1646117"/>
                <a:gridCol w="1810955"/>
              </a:tblGrid>
              <a:tr h="38401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13h30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GS</a:t>
                      </a:r>
                      <a:endParaRPr lang="fr-FR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4320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14h00</a:t>
                      </a:r>
                      <a:endParaRPr lang="fr-FR" sz="600" dirty="0" smtClean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Temps calme</a:t>
                      </a:r>
                    </a:p>
                    <a:p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fr-FR" sz="1200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Lecture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4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"/>
                        </a:rPr>
                        <a:t>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9864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15h00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EPS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>
                  <a:txBody>
                    <a:bodyPr/>
                    <a:lstStyle/>
                    <a:p>
                      <a:pPr algn="ctr"/>
                      <a:endParaRPr lang="fr-FR" sz="6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mpagne &amp; Limousines" pitchFamily="34" charset="0"/>
                        </a:rPr>
                        <a:t>15h15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16h00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Projet de classe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641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>
                        <a:sym typeface="Wingdings 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81528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16h30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Anglais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1528">
                <a:tc vMerge="1"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152722">
                <a:tc vMerge="1"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312" y="148310"/>
            <a:ext cx="35401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sz="2200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JEUDI</a:t>
            </a:r>
            <a:r>
              <a:rPr lang="fr-FR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  </a:t>
            </a:r>
            <a:r>
              <a:rPr lang="fr-FR" b="1" dirty="0" smtClean="0">
                <a:ln w="900" cmpd="sng">
                  <a:solidFill>
                    <a:srgbClr val="DDDDD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DDDDD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DDDDDD">
                      <a:satMod val="190000"/>
                      <a:tint val="100000"/>
                      <a:alpha val="74000"/>
                    </a:srgbClr>
                  </a:innerShdw>
                </a:effectLst>
                <a:latin typeface="Champagne &amp; Limousines" pitchFamily="34" charset="0"/>
              </a:rPr>
              <a:t>______________________________</a:t>
            </a:r>
            <a:endParaRPr lang="fr-FR" b="1" dirty="0">
              <a:ln w="900" cmpd="sng">
                <a:solidFill>
                  <a:srgbClr val="DDDDDD">
                    <a:satMod val="190000"/>
                    <a:alpha val="55000"/>
                  </a:srgbClr>
                </a:solidFill>
                <a:prstDash val="solid"/>
              </a:ln>
              <a:solidFill>
                <a:srgbClr val="DDDDD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DDDDDD">
                    <a:satMod val="190000"/>
                    <a:tint val="100000"/>
                    <a:alpha val="74000"/>
                  </a:srgbClr>
                </a:inn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dirty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8F8F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GS - CP</a:t>
            </a:r>
            <a:endParaRPr lang="fr-FR" sz="20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F8F8F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917916"/>
              </p:ext>
            </p:extLst>
          </p:nvPr>
        </p:nvGraphicFramePr>
        <p:xfrm>
          <a:off x="116632" y="640080"/>
          <a:ext cx="6674891" cy="822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86"/>
                <a:gridCol w="1311272"/>
                <a:gridCol w="1500879"/>
                <a:gridCol w="1675473"/>
                <a:gridCol w="1773181"/>
              </a:tblGrid>
              <a:tr h="38401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8h35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GS</a:t>
                      </a:r>
                      <a:endParaRPr lang="fr-FR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447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8h45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Accueil</a:t>
                      </a:r>
                      <a:endParaRPr lang="fr-FR" sz="1200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Accueil dans la cour</a:t>
                      </a:r>
                      <a:endParaRPr kumimoji="0" lang="fr-FR" sz="1200" b="1" i="0" u="none" strike="noStrike" kern="1200" cap="none" spc="0" normalizeH="0" baseline="0" noProof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>
                  <a:txBody>
                    <a:bodyPr/>
                    <a:lstStyle/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r>
                        <a:rPr lang="fr-FR" sz="600" dirty="0" smtClean="0"/>
                        <a:t>9h15</a:t>
                      </a:r>
                      <a:endParaRPr lang="fr-FR" sz="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Rituels</a:t>
                      </a:r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3098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10h00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Ateliers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dominante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langue orale et écrite</a:t>
                      </a:r>
                      <a:endParaRPr lang="fr-FR" sz="1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Lecture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57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018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10h30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Graphisme - Ecriture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Ecriture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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>
                  <a:txBody>
                    <a:bodyPr/>
                    <a:lstStyle/>
                    <a:p>
                      <a:pPr algn="ctr"/>
                      <a:endParaRPr lang="fr-FR" sz="6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mpagne &amp; Limousines" pitchFamily="34" charset="0"/>
                        </a:rPr>
                        <a:t>10h45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Récréation</a:t>
                      </a:r>
                    </a:p>
                  </a:txBody>
                  <a:tcP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11h00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Dictée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61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96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3098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11h45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Ateliers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dominante DDM</a:t>
                      </a:r>
                      <a:endParaRPr lang="fr-FR" sz="10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Mathématiques</a:t>
                      </a:r>
                    </a:p>
                    <a:p>
                      <a:endParaRPr lang="fr-FR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37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8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  <a:p>
                      <a:endParaRPr lang="fr-FR" sz="800" dirty="0" smtClean="0"/>
                    </a:p>
                    <a:p>
                      <a:endParaRPr lang="fr-FR" sz="8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722">
                <a:tc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all" spc="0" normalizeH="0" baseline="0" noProof="0" dirty="0" smtClean="0">
                          <a:ln w="9000" cmpd="sng">
                            <a:solidFill>
                              <a:srgbClr val="808080">
                                <a:shade val="50000"/>
                                <a:satMod val="12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808080">
                                  <a:shade val="20000"/>
                                  <a:satMod val="245000"/>
                                </a:srgbClr>
                              </a:gs>
                              <a:gs pos="43000">
                                <a:srgbClr val="808080">
                                  <a:satMod val="255000"/>
                                </a:srgbClr>
                              </a:gs>
                              <a:gs pos="48000">
                                <a:srgbClr val="808080">
                                  <a:shade val="85000"/>
                                  <a:satMod val="255000"/>
                                </a:srgbClr>
                              </a:gs>
                              <a:gs pos="100000">
                                <a:srgbClr val="808080">
                                  <a:shade val="20000"/>
                                  <a:satMod val="24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uLnTx/>
                          <a:uFillTx/>
                          <a:latin typeface="Champagne &amp; Limousines" pitchFamily="34" charset="0"/>
                          <a:ea typeface="+mn-ea"/>
                          <a:cs typeface="+mn-cs"/>
                        </a:rPr>
                        <a:t>REPAS – Aide personnalisée de 12h50 à 13h20  -    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862" y="223747"/>
            <a:ext cx="1201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399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200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JEUDI ___________ après </a:t>
            </a:r>
            <a:r>
              <a:rPr lang="fr-FR" sz="2200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–midi </a:t>
            </a:r>
            <a:endParaRPr lang="fr-FR" b="1" dirty="0">
              <a:ln w="900" cmpd="sng">
                <a:solidFill>
                  <a:srgbClr val="DDDDDD">
                    <a:satMod val="190000"/>
                    <a:alpha val="55000"/>
                  </a:srgbClr>
                </a:solidFill>
                <a:prstDash val="solid"/>
              </a:ln>
              <a:solidFill>
                <a:srgbClr val="DDDDD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DDDDDD">
                    <a:satMod val="190000"/>
                    <a:tint val="100000"/>
                    <a:alpha val="74000"/>
                  </a:srgbClr>
                </a:inn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dirty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8F8F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GS - CP</a:t>
            </a:r>
            <a:endParaRPr lang="fr-FR" sz="20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F8F8F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600349"/>
              </p:ext>
            </p:extLst>
          </p:nvPr>
        </p:nvGraphicFramePr>
        <p:xfrm>
          <a:off x="116633" y="640080"/>
          <a:ext cx="6628829" cy="8292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31"/>
                <a:gridCol w="1382463"/>
                <a:gridCol w="1382463"/>
                <a:gridCol w="1646117"/>
                <a:gridCol w="1810955"/>
              </a:tblGrid>
              <a:tr h="38401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13h30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GS</a:t>
                      </a:r>
                      <a:endParaRPr lang="fr-FR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4320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14h00</a:t>
                      </a:r>
                      <a:endParaRPr lang="fr-FR" sz="600" dirty="0" smtClean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Temps calme</a:t>
                      </a:r>
                    </a:p>
                    <a:p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fr-FR" sz="1200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Lecture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4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"/>
                        </a:rPr>
                        <a:t>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9864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15h00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Histoire des arts et pratiques artistiques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>
                  <a:txBody>
                    <a:bodyPr/>
                    <a:lstStyle/>
                    <a:p>
                      <a:pPr algn="ctr"/>
                      <a:endParaRPr lang="fr-FR" sz="6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mpagne &amp; Limousines" pitchFamily="34" charset="0"/>
                        </a:rPr>
                        <a:t>15h15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15h30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Lecture offerte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Calcul mental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14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0960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16h00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Anglais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37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5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1528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16h30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Education musicale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1528">
                <a:tc vMerge="1"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152722">
                <a:tc vMerge="1"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551" y="179512"/>
            <a:ext cx="354061" cy="339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134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sz="2200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VENDREDI</a:t>
            </a:r>
            <a:r>
              <a:rPr lang="fr-FR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  </a:t>
            </a:r>
            <a:r>
              <a:rPr lang="fr-FR" b="1" dirty="0" smtClean="0">
                <a:ln w="900" cmpd="sng">
                  <a:solidFill>
                    <a:srgbClr val="DDDDD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DDDDD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DDDDDD">
                      <a:satMod val="190000"/>
                      <a:tint val="100000"/>
                      <a:alpha val="74000"/>
                    </a:srgbClr>
                  </a:innerShdw>
                </a:effectLst>
                <a:latin typeface="Champagne &amp; Limousines" pitchFamily="34" charset="0"/>
              </a:rPr>
              <a:t>______________________________</a:t>
            </a:r>
            <a:endParaRPr lang="fr-FR" b="1" dirty="0">
              <a:ln w="900" cmpd="sng">
                <a:solidFill>
                  <a:srgbClr val="DDDDDD">
                    <a:satMod val="190000"/>
                    <a:alpha val="55000"/>
                  </a:srgbClr>
                </a:solidFill>
                <a:prstDash val="solid"/>
              </a:ln>
              <a:solidFill>
                <a:srgbClr val="DDDDD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DDDDDD">
                    <a:satMod val="190000"/>
                    <a:tint val="100000"/>
                    <a:alpha val="74000"/>
                  </a:srgbClr>
                </a:inn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dirty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8F8F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GS - CP</a:t>
            </a:r>
            <a:endParaRPr lang="fr-FR" sz="20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F8F8F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8235"/>
              </p:ext>
            </p:extLst>
          </p:nvPr>
        </p:nvGraphicFramePr>
        <p:xfrm>
          <a:off x="116632" y="640080"/>
          <a:ext cx="6674891" cy="83317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86"/>
                <a:gridCol w="1311272"/>
                <a:gridCol w="1500879"/>
                <a:gridCol w="1675473"/>
                <a:gridCol w="1773181"/>
              </a:tblGrid>
              <a:tr h="38401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8h35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GS</a:t>
                      </a:r>
                      <a:endParaRPr lang="fr-FR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447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8h45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Accueil</a:t>
                      </a:r>
                      <a:endParaRPr lang="fr-FR" sz="1200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Accueil dans la cour</a:t>
                      </a:r>
                      <a:endParaRPr kumimoji="0" lang="fr-FR" sz="1200" b="1" i="0" u="none" strike="noStrike" kern="1200" cap="none" spc="0" normalizeH="0" baseline="0" noProof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>
                  <a:txBody>
                    <a:bodyPr/>
                    <a:lstStyle/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r>
                        <a:rPr lang="fr-FR" sz="600" dirty="0" smtClean="0"/>
                        <a:t>9h15</a:t>
                      </a:r>
                      <a:endParaRPr lang="fr-FR" sz="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Rituels</a:t>
                      </a:r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3098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10h00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Ateliers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dominante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langue orale et écrite</a:t>
                      </a:r>
                      <a:endParaRPr lang="fr-FR" sz="1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Lecture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57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018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10h30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S’approprier le langage et découvrir l’écrit: </a:t>
                      </a:r>
                      <a:r>
                        <a:rPr kumimoji="0" lang="fr-FR" sz="105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dictée à l’adulte, TICE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Ecriture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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>
                  <a:txBody>
                    <a:bodyPr/>
                    <a:lstStyle/>
                    <a:p>
                      <a:pPr algn="ctr"/>
                      <a:endParaRPr lang="fr-FR" sz="6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mpagne &amp; Limousines" pitchFamily="34" charset="0"/>
                        </a:rPr>
                        <a:t>10h45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Récréation</a:t>
                      </a:r>
                    </a:p>
                  </a:txBody>
                  <a:tcP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11h00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Calcul mental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61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96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3098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11h45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Ateliers </a:t>
                      </a:r>
                      <a:r>
                        <a:rPr kumimoji="0" lang="fr-FR" sz="10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dominante DDM</a:t>
                      </a:r>
                      <a:endParaRPr lang="fr-FR" sz="10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Mathématiques</a:t>
                      </a:r>
                    </a:p>
                    <a:p>
                      <a:endParaRPr lang="fr-FR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37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8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 smtClean="0"/>
                    </a:p>
                    <a:p>
                      <a:endParaRPr lang="fr-FR" sz="800" dirty="0" smtClean="0"/>
                    </a:p>
                    <a:p>
                      <a:endParaRPr lang="fr-FR" sz="8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722">
                <a:tc>
                  <a:txBody>
                    <a:bodyPr/>
                    <a:lstStyle/>
                    <a:p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all" spc="0" normalizeH="0" baseline="0" noProof="0" dirty="0" smtClean="0">
                          <a:ln w="9000" cmpd="sng">
                            <a:solidFill>
                              <a:srgbClr val="808080">
                                <a:shade val="50000"/>
                                <a:satMod val="12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808080">
                                  <a:shade val="20000"/>
                                  <a:satMod val="245000"/>
                                </a:srgbClr>
                              </a:gs>
                              <a:gs pos="43000">
                                <a:srgbClr val="808080">
                                  <a:satMod val="255000"/>
                                </a:srgbClr>
                              </a:gs>
                              <a:gs pos="48000">
                                <a:srgbClr val="808080">
                                  <a:shade val="85000"/>
                                  <a:satMod val="255000"/>
                                </a:srgbClr>
                              </a:gs>
                              <a:gs pos="100000">
                                <a:srgbClr val="808080">
                                  <a:shade val="20000"/>
                                  <a:satMod val="24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uLnTx/>
                          <a:uFillTx/>
                          <a:latin typeface="Champagne &amp; Limousines" pitchFamily="34" charset="0"/>
                          <a:ea typeface="+mn-ea"/>
                          <a:cs typeface="+mn-cs"/>
                        </a:rPr>
                        <a:t>REPAS – Aide personnalisée de 12h50 à 13h20  -    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862" y="223747"/>
            <a:ext cx="1201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0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e 6"/>
          <p:cNvSpPr/>
          <p:nvPr/>
        </p:nvSpPr>
        <p:spPr>
          <a:xfrm>
            <a:off x="116632" y="118912"/>
            <a:ext cx="1584176" cy="42064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844824" y="118912"/>
            <a:ext cx="4896544" cy="4206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200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VENDREDI </a:t>
            </a:r>
            <a:r>
              <a:rPr lang="fr-FR" sz="2200" b="1" dirty="0" smtClean="0">
                <a:ln w="11430"/>
                <a:gradFill>
                  <a:gsLst>
                    <a:gs pos="0">
                      <a:srgbClr val="4D4D4D">
                        <a:tint val="90000"/>
                        <a:satMod val="120000"/>
                      </a:srgbClr>
                    </a:gs>
                    <a:gs pos="25000">
                      <a:srgbClr val="4D4D4D">
                        <a:tint val="93000"/>
                        <a:satMod val="120000"/>
                      </a:srgbClr>
                    </a:gs>
                    <a:gs pos="50000">
                      <a:srgbClr val="4D4D4D">
                        <a:shade val="89000"/>
                        <a:satMod val="110000"/>
                      </a:srgbClr>
                    </a:gs>
                    <a:gs pos="75000">
                      <a:srgbClr val="4D4D4D">
                        <a:tint val="93000"/>
                        <a:satMod val="120000"/>
                      </a:srgbClr>
                    </a:gs>
                    <a:gs pos="100000">
                      <a:srgbClr val="4D4D4D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hampagne &amp; Limousines" pitchFamily="34" charset="0"/>
              </a:rPr>
              <a:t>________   après –midi </a:t>
            </a:r>
            <a:endParaRPr lang="fr-FR" b="1" dirty="0">
              <a:ln w="900" cmpd="sng">
                <a:solidFill>
                  <a:srgbClr val="DDDDDD">
                    <a:satMod val="190000"/>
                    <a:alpha val="55000"/>
                  </a:srgbClr>
                </a:solidFill>
                <a:prstDash val="solid"/>
              </a:ln>
              <a:solidFill>
                <a:srgbClr val="DDDDD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DDDDDD">
                    <a:satMod val="190000"/>
                    <a:tint val="100000"/>
                    <a:alpha val="74000"/>
                  </a:srgbClr>
                </a:innerShdw>
              </a:effectLst>
              <a:latin typeface="Champagne &amp; Limousine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118912"/>
            <a:ext cx="18722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000" b="1" dirty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8F8F8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GS - CP</a:t>
            </a:r>
            <a:endParaRPr lang="fr-FR" sz="20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F8F8F8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116902"/>
              </p:ext>
            </p:extLst>
          </p:nvPr>
        </p:nvGraphicFramePr>
        <p:xfrm>
          <a:off x="116633" y="640080"/>
          <a:ext cx="6628829" cy="76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31"/>
                <a:gridCol w="2764926"/>
                <a:gridCol w="1646117"/>
                <a:gridCol w="1810955"/>
              </a:tblGrid>
              <a:tr h="384018">
                <a:tc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13h30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GS</a:t>
                      </a:r>
                      <a:endParaRPr lang="fr-FR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4320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14h00</a:t>
                      </a:r>
                      <a:endParaRPr lang="fr-FR" sz="600" dirty="0" smtClean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Temps calme</a:t>
                      </a:r>
                    </a:p>
                    <a:p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fr-FR" sz="1200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Lecture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4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ym typeface="Wingdings"/>
                        </a:rPr>
                        <a:t>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7024">
                <a:tc>
                  <a:txBody>
                    <a:bodyPr/>
                    <a:lstStyle/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endParaRPr lang="fr-FR" sz="600" dirty="0" smtClean="0"/>
                    </a:p>
                    <a:p>
                      <a:pPr algn="r"/>
                      <a:r>
                        <a:rPr lang="fr-FR" sz="600" dirty="0" smtClean="0"/>
                        <a:t>14h15</a:t>
                      </a:r>
                      <a:endParaRPr lang="fr-FR" sz="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fr-FR" sz="1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Lecture offerte</a:t>
                      </a:r>
                      <a:endParaRPr lang="fr-FR" sz="1200" b="1" cap="none" spc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9864">
                <a:tc rowSpan="3">
                  <a:txBody>
                    <a:bodyPr/>
                    <a:lstStyle/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pPr algn="r"/>
                      <a:r>
                        <a:rPr lang="fr-FR" sz="600" dirty="0" smtClean="0">
                          <a:latin typeface="Champagne &amp; Limousines" pitchFamily="34" charset="0"/>
                        </a:rPr>
                        <a:t>15h00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Découverte du monde: Vivant – Matière - Objets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"/>
                        </a:rPr>
                        <a:t>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>
                  <a:txBody>
                    <a:bodyPr/>
                    <a:lstStyle/>
                    <a:p>
                      <a:pPr algn="ctr"/>
                      <a:endParaRPr lang="fr-FR" sz="6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hampagne &amp; Limousines" pitchFamily="34" charset="0"/>
                      </a:endParaRPr>
                    </a:p>
                    <a:p>
                      <a:pPr algn="ctr"/>
                      <a:r>
                        <a:rPr lang="fr-FR" sz="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mpagne &amp; Limousines" pitchFamily="34" charset="0"/>
                        </a:rPr>
                        <a:t>15h15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hampagne &amp; Limousines" pitchFamily="34" charset="0"/>
                        </a:rPr>
                        <a:t>Récréation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859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16h00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EPS</a:t>
                      </a: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641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0960">
                <a:tc rowSpan="3">
                  <a:txBody>
                    <a:bodyPr/>
                    <a:lstStyle/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endParaRPr lang="fr-FR" sz="600" dirty="0" smtClean="0">
                        <a:latin typeface="Champagne &amp; Limousines" pitchFamily="34" charset="0"/>
                      </a:endParaRPr>
                    </a:p>
                    <a:p>
                      <a:r>
                        <a:rPr lang="fr-FR" sz="600" dirty="0" smtClean="0">
                          <a:latin typeface="Champagne &amp; Limousines" pitchFamily="34" charset="0"/>
                        </a:rPr>
                        <a:t>16h30</a:t>
                      </a:r>
                      <a:endParaRPr lang="fr-FR" sz="600" dirty="0">
                        <a:latin typeface="Champagne &amp; Limousines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Vivre ensemble - Débat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2837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ym typeface="Wingdings 2"/>
                        </a:rPr>
                        <a:t></a:t>
                      </a:r>
                      <a:endParaRPr lang="fr-FR" sz="1200" dirty="0" smtClean="0"/>
                    </a:p>
                    <a:p>
                      <a:endParaRPr lang="fr-FR" sz="1200" dirty="0" smtClean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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5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551" y="179512"/>
            <a:ext cx="354061" cy="339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311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550</Words>
  <Application>Microsoft Office PowerPoint</Application>
  <PresentationFormat>Affichage à l'écran (4:3)</PresentationFormat>
  <Paragraphs>941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Fontaine</dc:creator>
  <cp:lastModifiedBy>Fontaine</cp:lastModifiedBy>
  <cp:revision>21</cp:revision>
  <dcterms:created xsi:type="dcterms:W3CDTF">2011-09-03T06:25:59Z</dcterms:created>
  <dcterms:modified xsi:type="dcterms:W3CDTF">2011-09-03T14:27:28Z</dcterms:modified>
</cp:coreProperties>
</file>