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6858000" cy="9144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Style moyen 2 - Accentuation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Style moyen 2 - Accentuation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90" d="100"/>
          <a:sy n="90" d="100"/>
        </p:scale>
        <p:origin x="-1680" y="1050"/>
      </p:cViewPr>
      <p:guideLst>
        <p:guide orient="horz" pos="2880"/>
        <p:guide pos="216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514350" y="2840568"/>
            <a:ext cx="5829300" cy="1960033"/>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A4E6755C-C6C4-4BFC-8E2C-62ED51B3905F}" type="datetimeFigureOut">
              <a:rPr lang="fr-FR" smtClean="0"/>
              <a:pPr/>
              <a:t>13/05/2016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66D3281-B7AE-4D54-A4C0-513D32866581}"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4E6755C-C6C4-4BFC-8E2C-62ED51B3905F}" type="datetimeFigureOut">
              <a:rPr lang="fr-FR" smtClean="0"/>
              <a:pPr/>
              <a:t>13/05/2016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66D3281-B7AE-4D54-A4C0-513D32866581}"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4972050" y="366185"/>
            <a:ext cx="1543050" cy="7802033"/>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342900" y="366185"/>
            <a:ext cx="4514850" cy="7802033"/>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4E6755C-C6C4-4BFC-8E2C-62ED51B3905F}" type="datetimeFigureOut">
              <a:rPr lang="fr-FR" smtClean="0"/>
              <a:pPr/>
              <a:t>13/05/2016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66D3281-B7AE-4D54-A4C0-513D32866581}"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4E6755C-C6C4-4BFC-8E2C-62ED51B3905F}" type="datetimeFigureOut">
              <a:rPr lang="fr-FR" smtClean="0"/>
              <a:pPr/>
              <a:t>13/05/2016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66D3281-B7AE-4D54-A4C0-513D32866581}"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541735" y="5875867"/>
            <a:ext cx="5829300" cy="1816100"/>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4E6755C-C6C4-4BFC-8E2C-62ED51B3905F}" type="datetimeFigureOut">
              <a:rPr lang="fr-FR" smtClean="0"/>
              <a:pPr/>
              <a:t>13/05/2016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66D3281-B7AE-4D54-A4C0-513D32866581}"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A4E6755C-C6C4-4BFC-8E2C-62ED51B3905F}" type="datetimeFigureOut">
              <a:rPr lang="fr-FR" smtClean="0"/>
              <a:pPr/>
              <a:t>13/05/2016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66D3281-B7AE-4D54-A4C0-513D32866581}"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A4E6755C-C6C4-4BFC-8E2C-62ED51B3905F}" type="datetimeFigureOut">
              <a:rPr lang="fr-FR" smtClean="0"/>
              <a:pPr/>
              <a:t>13/05/2016</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866D3281-B7AE-4D54-A4C0-513D32866581}"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A4E6755C-C6C4-4BFC-8E2C-62ED51B3905F}" type="datetimeFigureOut">
              <a:rPr lang="fr-FR" smtClean="0"/>
              <a:pPr/>
              <a:t>13/05/2016</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866D3281-B7AE-4D54-A4C0-513D32866581}"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4E6755C-C6C4-4BFC-8E2C-62ED51B3905F}" type="datetimeFigureOut">
              <a:rPr lang="fr-FR" smtClean="0"/>
              <a:pPr/>
              <a:t>13/05/2016</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866D3281-B7AE-4D54-A4C0-513D32866581}"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342900" y="364067"/>
            <a:ext cx="2256235" cy="154940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4E6755C-C6C4-4BFC-8E2C-62ED51B3905F}" type="datetimeFigureOut">
              <a:rPr lang="fr-FR" smtClean="0"/>
              <a:pPr/>
              <a:t>13/05/2016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66D3281-B7AE-4D54-A4C0-513D32866581}"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344216" y="6400800"/>
            <a:ext cx="4114800" cy="755651"/>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4E6755C-C6C4-4BFC-8E2C-62ED51B3905F}" type="datetimeFigureOut">
              <a:rPr lang="fr-FR" smtClean="0"/>
              <a:pPr/>
              <a:t>13/05/2016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66D3281-B7AE-4D54-A4C0-513D32866581}"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A4E6755C-C6C4-4BFC-8E2C-62ED51B3905F}" type="datetimeFigureOut">
              <a:rPr lang="fr-FR" smtClean="0"/>
              <a:pPr/>
              <a:t>13/05/2016</a:t>
            </a:fld>
            <a:endParaRPr lang="fr-FR"/>
          </a:p>
        </p:txBody>
      </p:sp>
      <p:sp>
        <p:nvSpPr>
          <p:cNvPr id="5" name="Espace réservé du pied de page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866D3281-B7AE-4D54-A4C0-513D32866581}"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14290" y="214282"/>
            <a:ext cx="2000264" cy="785818"/>
          </a:xfrm>
          <a:prstGeom prst="roundRect">
            <a:avLst/>
          </a:prstGeom>
        </p:spPr>
        <p:style>
          <a:lnRef idx="2">
            <a:schemeClr val="accent1"/>
          </a:lnRef>
          <a:fillRef idx="1">
            <a:schemeClr val="lt1"/>
          </a:fillRef>
          <a:effectRef idx="0">
            <a:schemeClr val="accent1"/>
          </a:effectRef>
          <a:fontRef idx="minor">
            <a:schemeClr val="dk1"/>
          </a:fontRef>
        </p:style>
        <p:txBody>
          <a:bodyPr>
            <a:normAutofit/>
          </a:bodyPr>
          <a:lstStyle/>
          <a:p>
            <a:r>
              <a:rPr lang="fr-FR" sz="1200" dirty="0" smtClean="0">
                <a:solidFill>
                  <a:schemeClr val="tx1"/>
                </a:solidFill>
              </a:rPr>
              <a:t>Prénom: …………….…………..</a:t>
            </a:r>
            <a:br>
              <a:rPr lang="fr-FR" sz="1200" dirty="0" smtClean="0">
                <a:solidFill>
                  <a:schemeClr val="tx1"/>
                </a:solidFill>
              </a:rPr>
            </a:br>
            <a:r>
              <a:rPr lang="fr-FR" sz="1200" dirty="0" smtClean="0">
                <a:solidFill>
                  <a:schemeClr val="tx1"/>
                </a:solidFill>
              </a:rPr>
              <a:t/>
            </a:r>
            <a:br>
              <a:rPr lang="fr-FR" sz="1200" dirty="0" smtClean="0">
                <a:solidFill>
                  <a:schemeClr val="tx1"/>
                </a:solidFill>
              </a:rPr>
            </a:br>
            <a:r>
              <a:rPr lang="fr-FR" sz="1200" dirty="0" smtClean="0">
                <a:solidFill>
                  <a:schemeClr val="tx1"/>
                </a:solidFill>
              </a:rPr>
              <a:t>Date: ………………….………….</a:t>
            </a:r>
            <a:endParaRPr lang="fr-FR" sz="1200" dirty="0">
              <a:solidFill>
                <a:schemeClr val="tx1"/>
              </a:solidFill>
            </a:endParaRPr>
          </a:p>
        </p:txBody>
      </p:sp>
      <p:sp>
        <p:nvSpPr>
          <p:cNvPr id="4" name="ZoneTexte 3"/>
          <p:cNvSpPr txBox="1"/>
          <p:nvPr/>
        </p:nvSpPr>
        <p:spPr>
          <a:xfrm>
            <a:off x="2714620" y="357158"/>
            <a:ext cx="2214578" cy="408623"/>
          </a:xfrm>
          <a:prstGeom prst="roundRect">
            <a:avLst/>
          </a:prstGeom>
          <a:solidFill>
            <a:schemeClr val="tx2">
              <a:lumMod val="40000"/>
              <a:lumOff val="60000"/>
            </a:schemeClr>
          </a:solidFill>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fr-FR" b="1" dirty="0" smtClean="0">
                <a:solidFill>
                  <a:srgbClr val="002060"/>
                </a:solidFill>
                <a:latin typeface="Jokerman" pitchFamily="82" charset="0"/>
              </a:rPr>
              <a:t>Rallye romans</a:t>
            </a:r>
            <a:endParaRPr lang="fr-FR" b="1" dirty="0">
              <a:solidFill>
                <a:srgbClr val="002060"/>
              </a:solidFill>
              <a:latin typeface="Jokerman" pitchFamily="82" charset="0"/>
            </a:endParaRPr>
          </a:p>
        </p:txBody>
      </p:sp>
      <p:sp>
        <p:nvSpPr>
          <p:cNvPr id="6" name="ZoneTexte 5"/>
          <p:cNvSpPr txBox="1"/>
          <p:nvPr/>
        </p:nvSpPr>
        <p:spPr>
          <a:xfrm>
            <a:off x="857232" y="1214414"/>
            <a:ext cx="3786214" cy="817245"/>
          </a:xfrm>
          <a:prstGeom prst="round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nSpc>
                <a:spcPct val="150000"/>
              </a:lnSpc>
            </a:pPr>
            <a:r>
              <a:rPr lang="fr-FR" sz="1400" dirty="0" smtClean="0"/>
              <a:t>Titre: ………………………………………………………….……</a:t>
            </a:r>
          </a:p>
          <a:p>
            <a:pPr>
              <a:lnSpc>
                <a:spcPct val="150000"/>
              </a:lnSpc>
            </a:pPr>
            <a:r>
              <a:rPr lang="fr-FR" sz="1400" dirty="0" smtClean="0"/>
              <a:t>Auteur: ……………………………………………………………</a:t>
            </a:r>
            <a:endParaRPr lang="fr-FR" sz="1400" dirty="0"/>
          </a:p>
        </p:txBody>
      </p:sp>
      <p:graphicFrame>
        <p:nvGraphicFramePr>
          <p:cNvPr id="7" name="Tableau 6"/>
          <p:cNvGraphicFramePr>
            <a:graphicFrameLocks noGrp="1"/>
          </p:cNvGraphicFramePr>
          <p:nvPr/>
        </p:nvGraphicFramePr>
        <p:xfrm>
          <a:off x="714356" y="2285984"/>
          <a:ext cx="5616000" cy="6237224"/>
        </p:xfrm>
        <a:graphic>
          <a:graphicData uri="http://schemas.openxmlformats.org/drawingml/2006/table">
            <a:tbl>
              <a:tblPr firstRow="1" bandRow="1">
                <a:tableStyleId>{5C22544A-7EE6-4342-B048-85BDC9FD1C3A}</a:tableStyleId>
              </a:tblPr>
              <a:tblGrid>
                <a:gridCol w="4320000"/>
                <a:gridCol w="648000"/>
                <a:gridCol w="648000"/>
              </a:tblGrid>
              <a:tr h="399464">
                <a:tc>
                  <a:txBody>
                    <a:bodyPr/>
                    <a:lstStyle/>
                    <a:p>
                      <a:pPr algn="ctr"/>
                      <a:endParaRPr lang="fr-FR" sz="1200" dirty="0"/>
                    </a:p>
                  </a:txBody>
                  <a:tcPr anchor="ctr"/>
                </a:tc>
                <a:tc>
                  <a:txBody>
                    <a:bodyPr/>
                    <a:lstStyle/>
                    <a:p>
                      <a:pPr algn="ctr"/>
                      <a:r>
                        <a:rPr lang="fr-FR" dirty="0" smtClean="0"/>
                        <a:t>Vrai</a:t>
                      </a:r>
                      <a:endParaRPr lang="fr-FR" dirty="0"/>
                    </a:p>
                  </a:txBody>
                  <a:tcPr/>
                </a:tc>
                <a:tc>
                  <a:txBody>
                    <a:bodyPr/>
                    <a:lstStyle/>
                    <a:p>
                      <a:pPr algn="ctr"/>
                      <a:r>
                        <a:rPr lang="fr-FR" dirty="0" smtClean="0"/>
                        <a:t>Faux</a:t>
                      </a:r>
                      <a:endParaRPr lang="fr-FR" dirty="0"/>
                    </a:p>
                  </a:txBody>
                  <a:tcPr/>
                </a:tc>
              </a:tr>
              <a:tr h="504000">
                <a:tc>
                  <a:txBody>
                    <a:bodyPr/>
                    <a:lstStyle/>
                    <a:p>
                      <a:pPr marL="342900" lvl="0" indent="-342900" algn="l">
                        <a:lnSpc>
                          <a:spcPct val="115000"/>
                        </a:lnSpc>
                        <a:spcAft>
                          <a:spcPts val="0"/>
                        </a:spcAft>
                        <a:buFont typeface="+mj-lt"/>
                        <a:buNone/>
                      </a:pPr>
                      <a:r>
                        <a:rPr lang="fr-FR" sz="1100" dirty="0" smtClean="0">
                          <a:latin typeface="Calibri"/>
                          <a:ea typeface="Calibri"/>
                          <a:cs typeface="Times New Roman"/>
                        </a:rPr>
                        <a:t>1)     Mystère </a:t>
                      </a:r>
                      <a:r>
                        <a:rPr lang="fr-FR" sz="1100" dirty="0">
                          <a:latin typeface="Calibri"/>
                          <a:ea typeface="Calibri"/>
                          <a:cs typeface="Times New Roman"/>
                        </a:rPr>
                        <a:t>est la première fille du roi et de la reine et ils l’aiment de tout leur cœur.</a:t>
                      </a:r>
                    </a:p>
                  </a:txBody>
                  <a:tcPr marL="68580" marR="68580" marT="0" marB="0" anchor="ctr"/>
                </a:tc>
                <a:tc>
                  <a:txBody>
                    <a:bodyPr/>
                    <a:lstStyle/>
                    <a:p>
                      <a:pPr algn="ctr"/>
                      <a:endParaRPr lang="fr-FR" dirty="0"/>
                    </a:p>
                  </a:txBody>
                  <a:tcPr anchor="ctr"/>
                </a:tc>
                <a:tc>
                  <a:txBody>
                    <a:bodyPr/>
                    <a:lstStyle/>
                    <a:p>
                      <a:pPr algn="ctr"/>
                      <a:r>
                        <a:rPr lang="fr-FR" dirty="0" smtClean="0"/>
                        <a:t>X</a:t>
                      </a:r>
                      <a:endParaRPr lang="fr-FR" dirty="0"/>
                    </a:p>
                  </a:txBody>
                  <a:tcPr anchor="ctr"/>
                </a:tc>
              </a:tr>
              <a:tr h="504000">
                <a:tc>
                  <a:txBody>
                    <a:bodyPr/>
                    <a:lstStyle/>
                    <a:p>
                      <a:pPr marL="342900" lvl="0" indent="-342900" algn="l">
                        <a:lnSpc>
                          <a:spcPct val="115000"/>
                        </a:lnSpc>
                        <a:spcAft>
                          <a:spcPts val="0"/>
                        </a:spcAft>
                        <a:buFont typeface="+mj-lt"/>
                        <a:buNone/>
                      </a:pPr>
                      <a:r>
                        <a:rPr lang="fr-FR" sz="1100" dirty="0" smtClean="0">
                          <a:latin typeface="Calibri"/>
                          <a:ea typeface="Calibri"/>
                          <a:cs typeface="Times New Roman"/>
                        </a:rPr>
                        <a:t>2)     Mystère </a:t>
                      </a:r>
                      <a:r>
                        <a:rPr lang="fr-FR" sz="1100" dirty="0">
                          <a:latin typeface="Calibri"/>
                          <a:ea typeface="Calibri"/>
                          <a:cs typeface="Times New Roman"/>
                        </a:rPr>
                        <a:t>a ceci de particulier que lorsque ses cheveux poussent, ils sont rouges</a:t>
                      </a:r>
                      <a:r>
                        <a:rPr lang="fr-FR" sz="1100" dirty="0" smtClean="0">
                          <a:latin typeface="Calibri"/>
                          <a:ea typeface="Calibri"/>
                          <a:cs typeface="Times New Roman"/>
                        </a:rPr>
                        <a:t>.</a:t>
                      </a:r>
                      <a:endParaRPr lang="fr-FR" sz="1100" dirty="0">
                        <a:latin typeface="Calibri"/>
                        <a:ea typeface="Calibri"/>
                        <a:cs typeface="Times New Roman"/>
                      </a:endParaRPr>
                    </a:p>
                  </a:txBody>
                  <a:tcPr marL="68580" marR="68580" marT="0" marB="0" anchor="ctr"/>
                </a:tc>
                <a:tc>
                  <a:txBody>
                    <a:bodyPr/>
                    <a:lstStyle/>
                    <a:p>
                      <a:pPr algn="ctr"/>
                      <a:endParaRPr lang="fr-FR" dirty="0"/>
                    </a:p>
                  </a:txBody>
                  <a:tcPr anchor="ctr"/>
                </a:tc>
                <a:tc>
                  <a:txBody>
                    <a:bodyPr/>
                    <a:lstStyle/>
                    <a:p>
                      <a:pPr algn="ctr"/>
                      <a:r>
                        <a:rPr lang="fr-FR" dirty="0" smtClean="0"/>
                        <a:t>X</a:t>
                      </a:r>
                      <a:endParaRPr lang="fr-FR" dirty="0"/>
                    </a:p>
                  </a:txBody>
                  <a:tcPr anchor="ctr"/>
                </a:tc>
              </a:tr>
              <a:tr h="828000">
                <a:tc>
                  <a:txBody>
                    <a:bodyPr/>
                    <a:lstStyle/>
                    <a:p>
                      <a:pPr marL="342900" lvl="0" indent="-342900" algn="l">
                        <a:lnSpc>
                          <a:spcPct val="115000"/>
                        </a:lnSpc>
                        <a:spcAft>
                          <a:spcPts val="0"/>
                        </a:spcAft>
                        <a:buFont typeface="+mj-lt"/>
                        <a:buNone/>
                      </a:pPr>
                      <a:r>
                        <a:rPr lang="fr-FR" sz="1100" dirty="0" smtClean="0">
                          <a:latin typeface="Calibri"/>
                          <a:ea typeface="Calibri"/>
                          <a:cs typeface="Times New Roman"/>
                        </a:rPr>
                        <a:t>3)     Lorsqu’elle </a:t>
                      </a:r>
                      <a:r>
                        <a:rPr lang="fr-FR" sz="1100" dirty="0">
                          <a:latin typeface="Calibri"/>
                          <a:ea typeface="Calibri"/>
                          <a:cs typeface="Times New Roman"/>
                        </a:rPr>
                        <a:t>habite dans le château de ses parents, Mystère adore grimper aux arbres, jouer avec l’eau,  manger au chenil en compagnie des chiens, rire et c’est une petite fille finalement très heureuse.</a:t>
                      </a:r>
                    </a:p>
                  </a:txBody>
                  <a:tcPr marL="68580" marR="68580" marT="0" marB="0" anchor="ctr"/>
                </a:tc>
                <a:tc>
                  <a:txBody>
                    <a:bodyPr/>
                    <a:lstStyle/>
                    <a:p>
                      <a:pPr algn="ctr"/>
                      <a:r>
                        <a:rPr lang="fr-FR" dirty="0" smtClean="0"/>
                        <a:t>X</a:t>
                      </a:r>
                      <a:endParaRPr lang="fr-FR" dirty="0"/>
                    </a:p>
                  </a:txBody>
                  <a:tcPr anchor="ctr"/>
                </a:tc>
                <a:tc>
                  <a:txBody>
                    <a:bodyPr/>
                    <a:lstStyle/>
                    <a:p>
                      <a:pPr algn="ctr"/>
                      <a:endParaRPr lang="fr-FR" dirty="0"/>
                    </a:p>
                  </a:txBody>
                  <a:tcPr anchor="ctr"/>
                </a:tc>
              </a:tr>
              <a:tr h="612000">
                <a:tc>
                  <a:txBody>
                    <a:bodyPr/>
                    <a:lstStyle/>
                    <a:p>
                      <a:pPr marL="342900" lvl="0" indent="-342900" algn="l">
                        <a:lnSpc>
                          <a:spcPct val="115000"/>
                        </a:lnSpc>
                        <a:spcAft>
                          <a:spcPts val="0"/>
                        </a:spcAft>
                        <a:buFont typeface="+mj-lt"/>
                        <a:buNone/>
                      </a:pPr>
                      <a:r>
                        <a:rPr lang="fr-FR" sz="1100" dirty="0" smtClean="0">
                          <a:latin typeface="Calibri"/>
                          <a:ea typeface="Calibri"/>
                          <a:cs typeface="Times New Roman"/>
                        </a:rPr>
                        <a:t>4)     Le </a:t>
                      </a:r>
                      <a:r>
                        <a:rPr lang="fr-FR" sz="1100" dirty="0">
                          <a:latin typeface="Calibri"/>
                          <a:ea typeface="Calibri"/>
                          <a:cs typeface="Times New Roman"/>
                        </a:rPr>
                        <a:t>roi et la reine veulent se débarrasser de Mystère car tout le monde la trouve ravissante et que les parents craignent que leurs trois premières filles ne trouvent pas de mari.</a:t>
                      </a:r>
                    </a:p>
                  </a:txBody>
                  <a:tcPr marL="68580" marR="68580" marT="0" marB="0" anchor="ctr"/>
                </a:tc>
                <a:tc>
                  <a:txBody>
                    <a:bodyPr/>
                    <a:lstStyle/>
                    <a:p>
                      <a:pPr algn="ctr"/>
                      <a:r>
                        <a:rPr lang="fr-FR" dirty="0" smtClean="0"/>
                        <a:t>X</a:t>
                      </a:r>
                      <a:endParaRPr lang="fr-FR" dirty="0"/>
                    </a:p>
                  </a:txBody>
                  <a:tcPr anchor="ctr"/>
                </a:tc>
                <a:tc>
                  <a:txBody>
                    <a:bodyPr/>
                    <a:lstStyle/>
                    <a:p>
                      <a:pPr algn="ctr"/>
                      <a:endParaRPr lang="fr-FR" dirty="0"/>
                    </a:p>
                  </a:txBody>
                  <a:tcPr anchor="ctr"/>
                </a:tc>
              </a:tr>
              <a:tr h="504000">
                <a:tc>
                  <a:txBody>
                    <a:bodyPr/>
                    <a:lstStyle/>
                    <a:p>
                      <a:pPr marL="342900" lvl="0" indent="-342900" algn="l">
                        <a:lnSpc>
                          <a:spcPct val="115000"/>
                        </a:lnSpc>
                        <a:spcAft>
                          <a:spcPts val="0"/>
                        </a:spcAft>
                        <a:buFont typeface="+mj-lt"/>
                        <a:buNone/>
                      </a:pPr>
                      <a:r>
                        <a:rPr lang="fr-FR" sz="1100" dirty="0" smtClean="0">
                          <a:latin typeface="Calibri"/>
                          <a:ea typeface="Calibri"/>
                          <a:cs typeface="Times New Roman"/>
                        </a:rPr>
                        <a:t>5)     Un </a:t>
                      </a:r>
                      <a:r>
                        <a:rPr lang="fr-FR" sz="1100" dirty="0">
                          <a:latin typeface="Calibri"/>
                          <a:ea typeface="Calibri"/>
                          <a:cs typeface="Times New Roman"/>
                        </a:rPr>
                        <a:t>vieux loup s’approche pour dévorer Mystère abandonnée dans les bois mais il ne la mange pas car elle lui promet beaucoup d’or.</a:t>
                      </a:r>
                    </a:p>
                  </a:txBody>
                  <a:tcPr marL="68580" marR="68580" marT="0" marB="0" anchor="ctr"/>
                </a:tc>
                <a:tc>
                  <a:txBody>
                    <a:bodyPr/>
                    <a:lstStyle/>
                    <a:p>
                      <a:pPr algn="ctr"/>
                      <a:endParaRPr lang="fr-FR" dirty="0"/>
                    </a:p>
                  </a:txBody>
                  <a:tcPr anchor="ctr"/>
                </a:tc>
                <a:tc>
                  <a:txBody>
                    <a:bodyPr/>
                    <a:lstStyle/>
                    <a:p>
                      <a:pPr algn="ctr"/>
                      <a:r>
                        <a:rPr lang="fr-FR" dirty="0" smtClean="0"/>
                        <a:t>X</a:t>
                      </a:r>
                      <a:endParaRPr lang="fr-FR" dirty="0"/>
                    </a:p>
                  </a:txBody>
                  <a:tcPr anchor="ctr"/>
                </a:tc>
              </a:tr>
              <a:tr h="504000">
                <a:tc>
                  <a:txBody>
                    <a:bodyPr/>
                    <a:lstStyle/>
                    <a:p>
                      <a:pPr marL="342900" lvl="0" indent="-342900" algn="l">
                        <a:lnSpc>
                          <a:spcPct val="115000"/>
                        </a:lnSpc>
                        <a:spcAft>
                          <a:spcPts val="0"/>
                        </a:spcAft>
                        <a:buFont typeface="+mj-lt"/>
                        <a:buNone/>
                      </a:pPr>
                      <a:r>
                        <a:rPr lang="fr-FR" sz="1100" dirty="0" smtClean="0">
                          <a:latin typeface="Calibri"/>
                          <a:ea typeface="Calibri"/>
                          <a:cs typeface="Times New Roman"/>
                        </a:rPr>
                        <a:t>6)     Mystère </a:t>
                      </a:r>
                      <a:r>
                        <a:rPr lang="fr-FR" sz="1100" dirty="0">
                          <a:latin typeface="Calibri"/>
                          <a:ea typeface="Calibri"/>
                          <a:cs typeface="Times New Roman"/>
                        </a:rPr>
                        <a:t>n’est pas dévorée par l’ogre car elle le persuade qu’il faut être végétarien pour rester en bonne santé.</a:t>
                      </a:r>
                    </a:p>
                  </a:txBody>
                  <a:tcPr marL="68580" marR="68580" marT="0" marB="0" anchor="ctr"/>
                </a:tc>
                <a:tc>
                  <a:txBody>
                    <a:bodyPr/>
                    <a:lstStyle/>
                    <a:p>
                      <a:pPr algn="ctr"/>
                      <a:r>
                        <a:rPr lang="fr-FR" dirty="0" smtClean="0"/>
                        <a:t>X</a:t>
                      </a:r>
                      <a:endParaRPr lang="fr-FR" dirty="0"/>
                    </a:p>
                  </a:txBody>
                  <a:tcPr anchor="ctr"/>
                </a:tc>
                <a:tc>
                  <a:txBody>
                    <a:bodyPr/>
                    <a:lstStyle/>
                    <a:p>
                      <a:pPr algn="ctr"/>
                      <a:endParaRPr lang="fr-FR" dirty="0"/>
                    </a:p>
                  </a:txBody>
                  <a:tcPr anchor="ctr"/>
                </a:tc>
              </a:tr>
              <a:tr h="504000">
                <a:tc>
                  <a:txBody>
                    <a:bodyPr/>
                    <a:lstStyle/>
                    <a:p>
                      <a:pPr marL="342900" lvl="0" indent="-342900" algn="l">
                        <a:lnSpc>
                          <a:spcPct val="115000"/>
                        </a:lnSpc>
                        <a:spcAft>
                          <a:spcPts val="0"/>
                        </a:spcAft>
                        <a:buFont typeface="+mj-lt"/>
                        <a:buNone/>
                      </a:pPr>
                      <a:r>
                        <a:rPr lang="fr-FR" sz="1100" dirty="0" smtClean="0">
                          <a:latin typeface="Calibri"/>
                          <a:ea typeface="Calibri"/>
                          <a:cs typeface="Times New Roman"/>
                        </a:rPr>
                        <a:t>7)     Mystère </a:t>
                      </a:r>
                      <a:r>
                        <a:rPr lang="fr-FR" sz="1100" dirty="0">
                          <a:latin typeface="Calibri"/>
                          <a:ea typeface="Calibri"/>
                          <a:cs typeface="Times New Roman"/>
                        </a:rPr>
                        <a:t>rencontre une sorcière qui l’ensorcelle et la fait engraisser pour la manger.</a:t>
                      </a:r>
                    </a:p>
                  </a:txBody>
                  <a:tcPr marL="68580" marR="68580" marT="0" marB="0" anchor="ctr"/>
                </a:tc>
                <a:tc>
                  <a:txBody>
                    <a:bodyPr/>
                    <a:lstStyle/>
                    <a:p>
                      <a:pPr algn="ctr"/>
                      <a:endParaRPr lang="fr-FR" dirty="0"/>
                    </a:p>
                  </a:txBody>
                  <a:tcPr anchor="ctr"/>
                </a:tc>
                <a:tc>
                  <a:txBody>
                    <a:bodyPr/>
                    <a:lstStyle/>
                    <a:p>
                      <a:pPr algn="ctr"/>
                      <a:r>
                        <a:rPr lang="fr-FR" dirty="0" smtClean="0"/>
                        <a:t>X</a:t>
                      </a:r>
                      <a:endParaRPr lang="fr-FR" dirty="0"/>
                    </a:p>
                  </a:txBody>
                  <a:tcPr anchor="ctr"/>
                </a:tc>
              </a:tr>
              <a:tr h="360000">
                <a:tc>
                  <a:txBody>
                    <a:bodyPr/>
                    <a:lstStyle/>
                    <a:p>
                      <a:pPr marL="342900" lvl="0" indent="-342900" algn="l">
                        <a:lnSpc>
                          <a:spcPct val="115000"/>
                        </a:lnSpc>
                        <a:spcAft>
                          <a:spcPts val="0"/>
                        </a:spcAft>
                        <a:buFont typeface="+mj-lt"/>
                        <a:buNone/>
                      </a:pPr>
                      <a:r>
                        <a:rPr lang="fr-FR" sz="1100" dirty="0" smtClean="0">
                          <a:latin typeface="Calibri"/>
                          <a:ea typeface="Calibri"/>
                          <a:cs typeface="Times New Roman"/>
                        </a:rPr>
                        <a:t>8)     Mystère </a:t>
                      </a:r>
                      <a:r>
                        <a:rPr lang="fr-FR" sz="1100" dirty="0">
                          <a:latin typeface="Calibri"/>
                          <a:ea typeface="Calibri"/>
                          <a:cs typeface="Times New Roman"/>
                        </a:rPr>
                        <a:t>devient l’amie de la sorcière.</a:t>
                      </a:r>
                    </a:p>
                  </a:txBody>
                  <a:tcPr marL="68580" marR="68580" marT="0" marB="0" anchor="ctr"/>
                </a:tc>
                <a:tc>
                  <a:txBody>
                    <a:bodyPr/>
                    <a:lstStyle/>
                    <a:p>
                      <a:pPr algn="ctr"/>
                      <a:r>
                        <a:rPr lang="fr-FR" dirty="0" smtClean="0"/>
                        <a:t>X</a:t>
                      </a:r>
                      <a:endParaRPr lang="fr-FR" dirty="0"/>
                    </a:p>
                  </a:txBody>
                  <a:tcPr anchor="ctr"/>
                </a:tc>
                <a:tc>
                  <a:txBody>
                    <a:bodyPr/>
                    <a:lstStyle/>
                    <a:p>
                      <a:pPr algn="ctr"/>
                      <a:endParaRPr lang="fr-FR" dirty="0"/>
                    </a:p>
                  </a:txBody>
                  <a:tcPr anchor="ctr"/>
                </a:tc>
              </a:tr>
              <a:tr h="504000">
                <a:tc>
                  <a:txBody>
                    <a:bodyPr/>
                    <a:lstStyle/>
                    <a:p>
                      <a:pPr marL="342900" lvl="0" indent="-342900" algn="l">
                        <a:lnSpc>
                          <a:spcPct val="115000"/>
                        </a:lnSpc>
                        <a:spcAft>
                          <a:spcPts val="0"/>
                        </a:spcAft>
                        <a:buFont typeface="+mj-lt"/>
                        <a:buNone/>
                      </a:pPr>
                      <a:r>
                        <a:rPr lang="fr-FR" sz="1100" dirty="0" smtClean="0">
                          <a:latin typeface="Calibri"/>
                          <a:ea typeface="Calibri"/>
                          <a:cs typeface="Times New Roman"/>
                        </a:rPr>
                        <a:t>9)     Un </a:t>
                      </a:r>
                      <a:r>
                        <a:rPr lang="fr-FR" sz="1100" dirty="0">
                          <a:latin typeface="Calibri"/>
                          <a:ea typeface="Calibri"/>
                          <a:cs typeface="Times New Roman"/>
                        </a:rPr>
                        <a:t>prince vient à la rencontre de Mystère et lui propose de l’épouser et de l’emmener dans son château.</a:t>
                      </a:r>
                    </a:p>
                  </a:txBody>
                  <a:tcPr marL="68580" marR="68580" marT="0" marB="0" anchor="ctr"/>
                </a:tc>
                <a:tc>
                  <a:txBody>
                    <a:bodyPr/>
                    <a:lstStyle/>
                    <a:p>
                      <a:pPr algn="ctr"/>
                      <a:r>
                        <a:rPr lang="fr-FR" dirty="0" smtClean="0"/>
                        <a:t>X</a:t>
                      </a:r>
                      <a:endParaRPr lang="fr-FR" dirty="0"/>
                    </a:p>
                  </a:txBody>
                  <a:tcPr anchor="ctr"/>
                </a:tc>
                <a:tc>
                  <a:txBody>
                    <a:bodyPr/>
                    <a:lstStyle/>
                    <a:p>
                      <a:pPr algn="ctr"/>
                      <a:endParaRPr lang="fr-FR" dirty="0"/>
                    </a:p>
                  </a:txBody>
                  <a:tcPr anchor="ctr"/>
                </a:tc>
              </a:tr>
              <a:tr h="504000">
                <a:tc>
                  <a:txBody>
                    <a:bodyPr/>
                    <a:lstStyle/>
                    <a:p>
                      <a:pPr marL="342900" lvl="0" indent="-342900" algn="l">
                        <a:lnSpc>
                          <a:spcPct val="115000"/>
                        </a:lnSpc>
                        <a:spcAft>
                          <a:spcPts val="0"/>
                        </a:spcAft>
                        <a:buFont typeface="+mj-lt"/>
                        <a:buNone/>
                      </a:pPr>
                      <a:r>
                        <a:rPr lang="fr-FR" sz="1100" dirty="0" smtClean="0">
                          <a:latin typeface="Calibri"/>
                          <a:ea typeface="Calibri"/>
                          <a:cs typeface="Times New Roman"/>
                        </a:rPr>
                        <a:t>10)</a:t>
                      </a:r>
                      <a:r>
                        <a:rPr lang="fr-FR" sz="1100" baseline="0" dirty="0" smtClean="0">
                          <a:latin typeface="Calibri"/>
                          <a:ea typeface="Calibri"/>
                          <a:cs typeface="Times New Roman"/>
                        </a:rPr>
                        <a:t>    </a:t>
                      </a:r>
                      <a:r>
                        <a:rPr lang="fr-FR" sz="1100" dirty="0" smtClean="0">
                          <a:latin typeface="Calibri"/>
                          <a:ea typeface="Calibri"/>
                          <a:cs typeface="Times New Roman"/>
                        </a:rPr>
                        <a:t>Mystère</a:t>
                      </a:r>
                      <a:r>
                        <a:rPr lang="fr-FR" sz="1100" dirty="0">
                          <a:latin typeface="Calibri"/>
                          <a:ea typeface="Calibri"/>
                          <a:cs typeface="Times New Roman"/>
                        </a:rPr>
                        <a:t>, très heureuse et amoureuse du beau prince, accepte le mariage et suis son prince dans son château.</a:t>
                      </a:r>
                    </a:p>
                  </a:txBody>
                  <a:tcPr marL="68580" marR="68580" marT="0" marB="0" anchor="ctr"/>
                </a:tc>
                <a:tc>
                  <a:txBody>
                    <a:bodyPr/>
                    <a:lstStyle/>
                    <a:p>
                      <a:pPr algn="ctr"/>
                      <a:endParaRPr lang="fr-FR" dirty="0"/>
                    </a:p>
                  </a:txBody>
                  <a:tcPr anchor="ctr"/>
                </a:tc>
                <a:tc>
                  <a:txBody>
                    <a:bodyPr/>
                    <a:lstStyle/>
                    <a:p>
                      <a:pPr algn="ctr"/>
                      <a:r>
                        <a:rPr lang="fr-FR" dirty="0" smtClean="0"/>
                        <a:t>X</a:t>
                      </a:r>
                      <a:endParaRPr lang="fr-FR" dirty="0"/>
                    </a:p>
                  </a:txBody>
                  <a:tcPr anchor="ctr"/>
                </a:tc>
              </a:tr>
              <a:tr h="504000">
                <a:tc>
                  <a:txBody>
                    <a:bodyPr/>
                    <a:lstStyle/>
                    <a:p>
                      <a:pPr marL="342900" lvl="0" indent="-342900" algn="l">
                        <a:lnSpc>
                          <a:spcPct val="115000"/>
                        </a:lnSpc>
                        <a:spcAft>
                          <a:spcPts val="0"/>
                        </a:spcAft>
                        <a:buFont typeface="+mj-lt"/>
                        <a:buNone/>
                      </a:pPr>
                      <a:endParaRPr lang="fr-FR" sz="1100" dirty="0">
                        <a:latin typeface="Calibri"/>
                        <a:ea typeface="Calibri"/>
                        <a:cs typeface="Times New Roman"/>
                      </a:endParaRPr>
                    </a:p>
                  </a:txBody>
                  <a:tcPr marL="68580" marR="68580" marT="0" marB="0" anchor="ctr"/>
                </a:tc>
                <a:tc>
                  <a:txBody>
                    <a:bodyPr/>
                    <a:lstStyle/>
                    <a:p>
                      <a:endParaRPr lang="fr-FR"/>
                    </a:p>
                  </a:txBody>
                  <a:tcPr/>
                </a:tc>
                <a:tc>
                  <a:txBody>
                    <a:bodyPr/>
                    <a:lstStyle/>
                    <a:p>
                      <a:endParaRPr lang="fr-FR" dirty="0"/>
                    </a:p>
                  </a:txBody>
                  <a:tcPr/>
                </a:tc>
              </a:tr>
            </a:tbl>
          </a:graphicData>
        </a:graphic>
      </p:graphicFrame>
      <p:graphicFrame>
        <p:nvGraphicFramePr>
          <p:cNvPr id="10" name="Tableau 9"/>
          <p:cNvGraphicFramePr>
            <a:graphicFrameLocks noGrp="1"/>
          </p:cNvGraphicFramePr>
          <p:nvPr/>
        </p:nvGraphicFramePr>
        <p:xfrm>
          <a:off x="785794" y="8072462"/>
          <a:ext cx="5500726" cy="370840"/>
        </p:xfrm>
        <a:graphic>
          <a:graphicData uri="http://schemas.openxmlformats.org/drawingml/2006/table">
            <a:tbl>
              <a:tblPr firstRow="1" bandRow="1">
                <a:tableStyleId>{5C22544A-7EE6-4342-B048-85BDC9FD1C3A}</a:tableStyleId>
              </a:tblPr>
              <a:tblGrid>
                <a:gridCol w="5500726"/>
              </a:tblGrid>
              <a:tr h="370840">
                <a:tc>
                  <a:txBody>
                    <a:bodyPr/>
                    <a:lstStyle/>
                    <a:p>
                      <a:r>
                        <a:rPr lang="fr-FR" sz="1200" dirty="0" smtClean="0"/>
                        <a:t>          Qu’as-tu pensé</a:t>
                      </a:r>
                      <a:r>
                        <a:rPr lang="fr-FR" sz="1200" baseline="0" dirty="0" smtClean="0"/>
                        <a:t> de ce livre?           </a:t>
                      </a:r>
                      <a:r>
                        <a:rPr lang="fr-FR" sz="1200" baseline="0" dirty="0" smtClean="0">
                          <a:sym typeface="Wingdings"/>
                        </a:rPr>
                        <a:t>                  </a:t>
                      </a:r>
                      <a:endParaRPr lang="fr-FR" sz="1200" b="0" dirty="0"/>
                    </a:p>
                  </a:txBody>
                  <a:tcPr/>
                </a:tc>
              </a:tr>
            </a:tbl>
          </a:graphicData>
        </a:graphic>
      </p:graphicFrame>
      <p:sp>
        <p:nvSpPr>
          <p:cNvPr id="11268" name="Text Box 4"/>
          <p:cNvSpPr txBox="1">
            <a:spLocks noChangeArrowheads="1"/>
          </p:cNvSpPr>
          <p:nvPr/>
        </p:nvSpPr>
        <p:spPr bwMode="auto">
          <a:xfrm>
            <a:off x="6429375" y="6819900"/>
            <a:ext cx="428625" cy="2324100"/>
          </a:xfrm>
          <a:prstGeom prst="rect">
            <a:avLst/>
          </a:prstGeom>
          <a:solidFill>
            <a:srgbClr val="FFFFFF"/>
          </a:solidFill>
          <a:ln w="9525">
            <a:noFill/>
            <a:miter lim="800000"/>
            <a:headEnd/>
            <a:tailEnd/>
          </a:ln>
        </p:spPr>
        <p:txBody>
          <a:bodyPr vert="vert"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1100" b="0" i="0" u="none" strike="noStrike" cap="none" normalizeH="0" baseline="0" dirty="0" smtClean="0">
                <a:ln>
                  <a:noFill/>
                </a:ln>
                <a:solidFill>
                  <a:schemeClr val="tx1"/>
                </a:solidFill>
                <a:effectLst/>
                <a:latin typeface="Calibri" pitchFamily="34" charset="0"/>
                <a:cs typeface="Arial" pitchFamily="34" charset="0"/>
              </a:rPr>
              <a:t>http://tousmesclasseurs.eklablog.com/</a:t>
            </a: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3" name="Picture 2" descr="Afficher l'image d'origine"/>
          <p:cNvPicPr>
            <a:picLocks noChangeAspect="1" noChangeArrowheads="1"/>
          </p:cNvPicPr>
          <p:nvPr/>
        </p:nvPicPr>
        <p:blipFill>
          <a:blip r:embed="rId2" cstate="print"/>
          <a:srcRect/>
          <a:stretch>
            <a:fillRect/>
          </a:stretch>
        </p:blipFill>
        <p:spPr bwMode="auto">
          <a:xfrm>
            <a:off x="5429264" y="142844"/>
            <a:ext cx="1301989" cy="1800000"/>
          </a:xfrm>
          <a:prstGeom prst="rect">
            <a:avLst/>
          </a:prstGeom>
          <a:noFill/>
        </p:spPr>
      </p:pic>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TotalTime>
  <Words>268</Words>
  <Application>Microsoft Office PowerPoint</Application>
  <PresentationFormat>Affichage à l'écran (4:3)</PresentationFormat>
  <Paragraphs>28</Paragraphs>
  <Slides>1</Slides>
  <Notes>0</Notes>
  <HiddenSlides>0</HiddenSlides>
  <MMClips>0</MMClips>
  <ScaleCrop>false</ScaleCrop>
  <HeadingPairs>
    <vt:vector size="4" baseType="variant">
      <vt:variant>
        <vt:lpstr>Thème</vt:lpstr>
      </vt:variant>
      <vt:variant>
        <vt:i4>1</vt:i4>
      </vt:variant>
      <vt:variant>
        <vt:lpstr>Titres des diapositives</vt:lpstr>
      </vt:variant>
      <vt:variant>
        <vt:i4>1</vt:i4>
      </vt:variant>
    </vt:vector>
  </HeadingPairs>
  <TitlesOfParts>
    <vt:vector size="2" baseType="lpstr">
      <vt:lpstr>Thème Office</vt:lpstr>
      <vt:lpstr>Prénom: …………….…………..  Date: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Prénom: ……………………..  Date: ………………………….</dc:title>
  <dc:creator>Sylvie</dc:creator>
  <cp:lastModifiedBy>Sylvie</cp:lastModifiedBy>
  <cp:revision>10</cp:revision>
  <dcterms:created xsi:type="dcterms:W3CDTF">2016-05-10T12:14:10Z</dcterms:created>
  <dcterms:modified xsi:type="dcterms:W3CDTF">2016-05-13T21:12:32Z</dcterms:modified>
</cp:coreProperties>
</file>