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4A76-DDBE-4F1E-BAAB-915847B53ADC}" type="datetimeFigureOut">
              <a:rPr lang="fr-BE" smtClean="0"/>
              <a:t>05-09-16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2F97-8EE3-488D-B1F1-03008A4984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679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4A76-DDBE-4F1E-BAAB-915847B53ADC}" type="datetimeFigureOut">
              <a:rPr lang="fr-BE" smtClean="0"/>
              <a:t>05-09-16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2F97-8EE3-488D-B1F1-03008A4984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376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4A76-DDBE-4F1E-BAAB-915847B53ADC}" type="datetimeFigureOut">
              <a:rPr lang="fr-BE" smtClean="0"/>
              <a:t>05-09-16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2F97-8EE3-488D-B1F1-03008A4984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160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4A76-DDBE-4F1E-BAAB-915847B53ADC}" type="datetimeFigureOut">
              <a:rPr lang="fr-BE" smtClean="0"/>
              <a:t>05-09-16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2F97-8EE3-488D-B1F1-03008A4984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171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4A76-DDBE-4F1E-BAAB-915847B53ADC}" type="datetimeFigureOut">
              <a:rPr lang="fr-BE" smtClean="0"/>
              <a:t>05-09-16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2F97-8EE3-488D-B1F1-03008A4984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39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4A76-DDBE-4F1E-BAAB-915847B53ADC}" type="datetimeFigureOut">
              <a:rPr lang="fr-BE" smtClean="0"/>
              <a:t>05-09-16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2F97-8EE3-488D-B1F1-03008A4984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106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4A76-DDBE-4F1E-BAAB-915847B53ADC}" type="datetimeFigureOut">
              <a:rPr lang="fr-BE" smtClean="0"/>
              <a:t>05-09-16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2F97-8EE3-488D-B1F1-03008A4984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954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4A76-DDBE-4F1E-BAAB-915847B53ADC}" type="datetimeFigureOut">
              <a:rPr lang="fr-BE" smtClean="0"/>
              <a:t>05-09-16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2F97-8EE3-488D-B1F1-03008A4984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498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4A76-DDBE-4F1E-BAAB-915847B53ADC}" type="datetimeFigureOut">
              <a:rPr lang="fr-BE" smtClean="0"/>
              <a:t>05-09-16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2F97-8EE3-488D-B1F1-03008A4984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577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4A76-DDBE-4F1E-BAAB-915847B53ADC}" type="datetimeFigureOut">
              <a:rPr lang="fr-BE" smtClean="0"/>
              <a:t>05-09-16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2F97-8EE3-488D-B1F1-03008A4984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614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4A76-DDBE-4F1E-BAAB-915847B53ADC}" type="datetimeFigureOut">
              <a:rPr lang="fr-BE" smtClean="0"/>
              <a:t>05-09-16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2F97-8EE3-488D-B1F1-03008A4984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715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4A76-DDBE-4F1E-BAAB-915847B53ADC}" type="datetimeFigureOut">
              <a:rPr lang="fr-BE" smtClean="0"/>
              <a:t>05-09-16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C2F97-8EE3-488D-B1F1-03008A49840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280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26" Type="http://schemas.microsoft.com/office/2007/relationships/hdphoto" Target="../media/hdphoto10.wdp"/><Relationship Id="rId3" Type="http://schemas.openxmlformats.org/officeDocument/2006/relationships/image" Target="../media/image2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jpe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9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26" Type="http://schemas.openxmlformats.org/officeDocument/2006/relationships/image" Target="../media/image20.png"/><Relationship Id="rId3" Type="http://schemas.microsoft.com/office/2007/relationships/hdphoto" Target="../media/hdphoto10.wdp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5" Type="http://schemas.microsoft.com/office/2007/relationships/hdphoto" Target="../media/hdphoto13.wdp"/><Relationship Id="rId2" Type="http://schemas.openxmlformats.org/officeDocument/2006/relationships/image" Target="../media/image15.png"/><Relationship Id="rId16" Type="http://schemas.openxmlformats.org/officeDocument/2006/relationships/image" Target="../media/image8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11.wdp"/><Relationship Id="rId24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2.png"/><Relationship Id="rId10" Type="http://schemas.openxmlformats.org/officeDocument/2006/relationships/image" Target="../media/image17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7.wdp"/><Relationship Id="rId27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26" Type="http://schemas.openxmlformats.org/officeDocument/2006/relationships/image" Target="../media/image23.png"/><Relationship Id="rId3" Type="http://schemas.microsoft.com/office/2007/relationships/hdphoto" Target="../media/hdphoto10.wdp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5" Type="http://schemas.microsoft.com/office/2007/relationships/hdphoto" Target="../media/hdphoto13.wdp"/><Relationship Id="rId2" Type="http://schemas.openxmlformats.org/officeDocument/2006/relationships/image" Target="../media/image15.png"/><Relationship Id="rId16" Type="http://schemas.openxmlformats.org/officeDocument/2006/relationships/image" Target="../media/image8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1.wdp"/><Relationship Id="rId24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2.png"/><Relationship Id="rId10" Type="http://schemas.openxmlformats.org/officeDocument/2006/relationships/image" Target="../media/image17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3" Type="http://schemas.microsoft.com/office/2007/relationships/hdphoto" Target="../media/hdphoto10.wdp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5" Type="http://schemas.microsoft.com/office/2007/relationships/hdphoto" Target="../media/hdphoto13.wdp"/><Relationship Id="rId2" Type="http://schemas.openxmlformats.org/officeDocument/2006/relationships/image" Target="../media/image15.png"/><Relationship Id="rId16" Type="http://schemas.openxmlformats.org/officeDocument/2006/relationships/image" Target="../media/image8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1.wdp"/><Relationship Id="rId24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2.png"/><Relationship Id="rId10" Type="http://schemas.openxmlformats.org/officeDocument/2006/relationships/image" Target="../media/image17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00"/>
            <a:ext cx="9018775" cy="676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5" y="568336"/>
            <a:ext cx="994857" cy="1356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90" b="991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1677">
            <a:off x="3326271" y="565499"/>
            <a:ext cx="152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45" y="776727"/>
            <a:ext cx="999555" cy="99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08" y="2350602"/>
            <a:ext cx="888348" cy="79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91" b="89899" l="4040" r="100000">
                        <a14:foregroundMark x1="30303" y1="33333" x2="30303" y2="33333"/>
                        <a14:foregroundMark x1="75758" y1="47475" x2="75758" y2="47475"/>
                        <a14:foregroundMark x1="90909" y1="39394" x2="90909" y2="39394"/>
                        <a14:foregroundMark x1="82828" y1="68687" x2="82828" y2="68687"/>
                        <a14:foregroundMark x1="18182" y1="56566" x2="18182" y2="56566"/>
                        <a14:foregroundMark x1="14141" y1="29293" x2="14141" y2="29293"/>
                        <a14:foregroundMark x1="50505" y1="30303" x2="50505" y2="30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94" y="3539142"/>
            <a:ext cx="1519039" cy="151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4390">
            <a:off x="5550049" y="2224474"/>
            <a:ext cx="774578" cy="99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7268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41" y="2265292"/>
            <a:ext cx="1552162" cy="102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2138255" y="13321"/>
            <a:ext cx="6470823" cy="749450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dirty="0">
                <a:latin typeface="Cursive standard" pitchFamily="2" charset="0"/>
              </a:rPr>
              <a:t>Voici la ²liste de ²ton matériel</a:t>
            </a:r>
            <a:endParaRPr lang="fr-BE" sz="2000" dirty="0">
              <a:latin typeface="Cursive standard" pitchFamily="2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115616" y="5713594"/>
            <a:ext cx="7699239" cy="809874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800" dirty="0">
                <a:latin typeface="PlumBAL" pitchFamily="2" charset="0"/>
              </a:rPr>
              <a:t> Ta mallette doit toujours être en ordre!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056" y="5794362"/>
            <a:ext cx="595946" cy="6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http://us.cdn4.123rf.com/168nwm/tropper2000/tropper20001310/tropper2000131000020/22829526-nahaufnahme-von-farbstiften-auf-weissem-hintergrund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1781" y="746637"/>
            <a:ext cx="1272896" cy="1000133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3929058" y="6581001"/>
            <a:ext cx="128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urlz MT" pitchFamily="82" charset="0"/>
              </a:rPr>
              <a:t>Dys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urlz MT" pitchFamily="82" charset="0"/>
              </a:rPr>
              <a:t> é moi zazou id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6768914" y="4031561"/>
            <a:ext cx="1962539" cy="614138"/>
            <a:chOff x="6768914" y="4031561"/>
            <a:chExt cx="1962539" cy="614138"/>
          </a:xfrm>
        </p:grpSpPr>
        <p:pic>
          <p:nvPicPr>
            <p:cNvPr id="8" name="Picture 4" descr="Résultat de recherche d'images pour &quot;crayon triangulaire bic&quot;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312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" t="42208" r="1953" b="43222"/>
            <a:stretch/>
          </p:blipFill>
          <p:spPr bwMode="auto">
            <a:xfrm rot="2228479">
              <a:off x="6871009" y="4466216"/>
              <a:ext cx="1601615" cy="17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Résultat de recherche d'images pour &quot;crayon triangulaire bic&quot;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312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" t="42208" r="1953" b="43222"/>
            <a:stretch/>
          </p:blipFill>
          <p:spPr bwMode="auto">
            <a:xfrm rot="2228479">
              <a:off x="6768914" y="4031561"/>
              <a:ext cx="1601615" cy="17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Résultat de recherche d'images pour &quot;crayon triangulaire bic&quot;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312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" t="42208" r="1953" b="43222"/>
            <a:stretch/>
          </p:blipFill>
          <p:spPr bwMode="auto">
            <a:xfrm rot="1154771">
              <a:off x="7129838" y="4090166"/>
              <a:ext cx="1601615" cy="17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 descr="Résultat de recherche d'images pour &quot;feuilles de plastification a4&quot;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667" b="95667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4" b="21949"/>
          <a:stretch/>
        </p:blipFill>
        <p:spPr bwMode="auto">
          <a:xfrm>
            <a:off x="1435667" y="3606315"/>
            <a:ext cx="1897948" cy="120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ésultat de recherche d'images pour &quot;boites de mouchoirs en papier&quot;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3091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5" t="16162" r="505" b="17866"/>
          <a:stretch/>
        </p:blipFill>
        <p:spPr bwMode="auto">
          <a:xfrm>
            <a:off x="7145013" y="664749"/>
            <a:ext cx="1535719" cy="10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688" b="94792" l="1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317">
            <a:off x="7501899" y="2342952"/>
            <a:ext cx="1036513" cy="75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88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52556" y="370984"/>
            <a:ext cx="2088232" cy="371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dirty="0">
                <a:latin typeface="Cursive standard" pitchFamily="2" charset="0"/>
              </a:rPr>
              <a:t>3 tubes de colle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987824" y="214291"/>
            <a:ext cx="2088232" cy="5511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dirty="0">
                <a:latin typeface="Cursive standard" pitchFamily="2" charset="0"/>
              </a:rPr>
              <a:t>1 ²latte 30 cm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5572132" y="285728"/>
            <a:ext cx="2312236" cy="6225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>
                <a:latin typeface="Cursive standard" pitchFamily="2" charset="0"/>
              </a:rPr>
              <a:t>crayon$ de couleur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812596" y="1028386"/>
            <a:ext cx="1368152" cy="4908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dirty="0">
                <a:latin typeface="Cursive standard" pitchFamily="2" charset="0"/>
              </a:rPr>
              <a:t>gomme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452556" y="370984"/>
            <a:ext cx="2088232" cy="4676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dirty="0">
                <a:latin typeface="Cursive standard" pitchFamily="2" charset="0"/>
              </a:rPr>
              <a:t>3 ²tube$ de colle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411556" y="1040309"/>
            <a:ext cx="2464700" cy="4908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>
                <a:latin typeface="Cursive standard" pitchFamily="2" charset="0"/>
              </a:rPr>
              <a:t>3 crayon$ ordinaire$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29444" y="1709062"/>
            <a:ext cx="3702496" cy="425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dirty="0">
                <a:latin typeface="Cursive standard" pitchFamily="2" charset="0"/>
              </a:rPr>
              <a:t>20 feuille$ ²pour ²plastifier</a:t>
            </a:r>
            <a:endParaRPr lang="fr-BE" dirty="0">
              <a:latin typeface="Cursive standard" pitchFamily="2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676100" y="1105731"/>
            <a:ext cx="1296144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dirty="0">
                <a:latin typeface="Cursive standard" pitchFamily="2" charset="0"/>
              </a:rPr>
              <a:t>ciseaux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228688" y="2399737"/>
            <a:ext cx="2647568" cy="4685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dirty="0">
                <a:latin typeface="Cursive standard" pitchFamily="2" charset="0"/>
              </a:rPr>
              <a:t>²boîte de mouchoir$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5076056" y="1767312"/>
            <a:ext cx="2088232" cy="5399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dirty="0">
                <a:latin typeface="Cursive standard" pitchFamily="2" charset="0"/>
              </a:rPr>
              <a:t>²taille-crayon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7527101" y="1857280"/>
            <a:ext cx="1362605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dirty="0">
                <a:latin typeface="Cursive standard" pitchFamily="2" charset="0"/>
              </a:rPr>
              <a:t>²trousse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753296" y="2307288"/>
            <a:ext cx="3175762" cy="5686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400" dirty="0">
                <a:latin typeface="Cursive standard" pitchFamily="2" charset="0"/>
              </a:rPr>
              <a:t> 2 ²farde$ à élastique</a:t>
            </a:r>
          </a:p>
        </p:txBody>
      </p:sp>
      <p:graphicFrame>
        <p:nvGraphicFramePr>
          <p:cNvPr id="38" name="Tableau 37"/>
          <p:cNvGraphicFramePr>
            <a:graphicFrameLocks noGrp="1"/>
          </p:cNvGraphicFramePr>
          <p:nvPr>
            <p:extLst/>
          </p:nvPr>
        </p:nvGraphicFramePr>
        <p:xfrm>
          <a:off x="642910" y="3214686"/>
          <a:ext cx="2071702" cy="3417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0195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crayon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195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gomme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195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ln>
                            <a:solidFill>
                              <a:srgbClr val="0091FE"/>
                            </a:solidFill>
                          </a:ln>
                          <a:latin typeface="Cursive standard" pitchFamily="2" charset="0"/>
                        </a:rPr>
                        <a:t>²latte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894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²stylo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" name="Tableau 38"/>
          <p:cNvGraphicFramePr>
            <a:graphicFrameLocks noGrp="1"/>
          </p:cNvGraphicFramePr>
          <p:nvPr>
            <p:extLst/>
          </p:nvPr>
        </p:nvGraphicFramePr>
        <p:xfrm>
          <a:off x="3643306" y="3214686"/>
          <a:ext cx="2071702" cy="34174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0195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effaceur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195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ardoise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195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ln>
                            <a:solidFill>
                              <a:srgbClr val="0091FE"/>
                            </a:solidFill>
                          </a:ln>
                          <a:latin typeface="Cursive standard" pitchFamily="2" charset="0"/>
                        </a:rPr>
                        <a:t>²farde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894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colle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leau 39"/>
          <p:cNvGraphicFramePr>
            <a:graphicFrameLocks noGrp="1"/>
          </p:cNvGraphicFramePr>
          <p:nvPr>
            <p:extLst/>
          </p:nvPr>
        </p:nvGraphicFramePr>
        <p:xfrm>
          <a:off x="6500826" y="3571876"/>
          <a:ext cx="2071702" cy="2460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0195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²trousse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195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²taille-crayon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195">
                <a:tc>
                  <a:txBody>
                    <a:bodyPr/>
                    <a:lstStyle/>
                    <a:p>
                      <a:pPr algn="ctr"/>
                      <a:r>
                        <a:rPr lang="fr-FR" sz="4000" dirty="0">
                          <a:ln>
                            <a:solidFill>
                              <a:srgbClr val="0091FE"/>
                            </a:solidFill>
                          </a:ln>
                          <a:latin typeface="Cursive standard" pitchFamily="2" charset="0"/>
                        </a:rPr>
                        <a:t>ciseaux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1FE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3929058" y="6581001"/>
            <a:ext cx="128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urlz MT" pitchFamily="82" charset="0"/>
              </a:rPr>
              <a:t>Dys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urlz MT" pitchFamily="82" charset="0"/>
              </a:rPr>
              <a:t> é moi zazou id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105940" y="2310840"/>
            <a:ext cx="241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A coller sous la première page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426227" y="6089731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A coller dans associe</a:t>
            </a:r>
          </a:p>
        </p:txBody>
      </p:sp>
    </p:spTree>
    <p:extLst>
      <p:ext uri="{BB962C8B-B14F-4D97-AF65-F5344CB8AC3E}">
        <p14:creationId xmlns:p14="http://schemas.microsoft.com/office/powerpoint/2010/main" val="291784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4786314" y="1000108"/>
          <a:ext cx="4143404" cy="55721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433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91FE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433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91FE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433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91FE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433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433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357158" y="985798"/>
          <a:ext cx="4143404" cy="5586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5915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91FE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915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91FE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915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91FE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900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915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5915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4792" l="1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317">
            <a:off x="975965" y="4771671"/>
            <a:ext cx="1036513" cy="75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90" b="991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1677">
            <a:off x="677355" y="1800472"/>
            <a:ext cx="152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071546"/>
            <a:ext cx="785818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857628"/>
            <a:ext cx="888348" cy="79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778" l="0" r="100000">
                        <a14:foregroundMark x1="11111" y1="86667" x2="11111" y2="86667"/>
                        <a14:foregroundMark x1="20000" y1="80000" x2="20000" y2="80000"/>
                        <a14:foregroundMark x1="28889" y1="70000" x2="28889" y2="70000"/>
                        <a14:foregroundMark x1="35556" y1="63333" x2="35556" y2="63333"/>
                        <a14:foregroundMark x1="22222" y1="76667" x2="22222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9024">
            <a:off x="877986" y="5664341"/>
            <a:ext cx="1137874" cy="113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899" l="4040" r="100000">
                        <a14:foregroundMark x1="30303" y1="33333" x2="30303" y2="33333"/>
                        <a14:foregroundMark x1="75758" y1="47475" x2="75758" y2="47475"/>
                        <a14:foregroundMark x1="90909" y1="39394" x2="90909" y2="39394"/>
                        <a14:foregroundMark x1="82828" y1="68687" x2="82828" y2="68687"/>
                        <a14:foregroundMark x1="18182" y1="56566" x2="18182" y2="56566"/>
                        <a14:foregroundMark x1="14141" y1="29293" x2="14141" y2="29293"/>
                        <a14:foregroundMark x1="50505" y1="30303" x2="50505" y2="30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1" y="2571745"/>
            <a:ext cx="1428760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5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4390">
            <a:off x="5526167" y="2054744"/>
            <a:ext cx="774578" cy="99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268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429132"/>
            <a:ext cx="1285884" cy="85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à coins arrondis 18"/>
          <p:cNvSpPr/>
          <p:nvPr/>
        </p:nvSpPr>
        <p:spPr>
          <a:xfrm>
            <a:off x="2071670" y="214290"/>
            <a:ext cx="5214942" cy="595584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BE" sz="2800" dirty="0">
                <a:latin typeface="Cursive standard" pitchFamily="2" charset="0"/>
              </a:rPr>
              <a:t> Associe ²le$ mot$ et ²le$ ²image$ 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4546" y="142852"/>
            <a:ext cx="524508" cy="57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24" b="94643" l="4348" r="95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5643578"/>
            <a:ext cx="1536592" cy="86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3929058" y="6581001"/>
            <a:ext cx="128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urlz MT" pitchFamily="82" charset="0"/>
              </a:rPr>
              <a:t>Dys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urlz MT" pitchFamily="82" charset="0"/>
              </a:rPr>
              <a:t> é moi zazou id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5083776" y="1345551"/>
            <a:ext cx="1476778" cy="487994"/>
            <a:chOff x="6768914" y="4031561"/>
            <a:chExt cx="1962539" cy="614138"/>
          </a:xfrm>
        </p:grpSpPr>
        <p:pic>
          <p:nvPicPr>
            <p:cNvPr id="24" name="Picture 4" descr="Résultat de recherche d'images pour &quot;crayon triangulaire bic&quot;"/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312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" t="42208" r="1953" b="43222"/>
            <a:stretch/>
          </p:blipFill>
          <p:spPr bwMode="auto">
            <a:xfrm rot="2228479">
              <a:off x="6871009" y="4466216"/>
              <a:ext cx="1601615" cy="17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Résultat de recherche d'images pour &quot;crayon triangulaire bic&quot;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312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" t="42208" r="1953" b="43222"/>
            <a:stretch/>
          </p:blipFill>
          <p:spPr bwMode="auto">
            <a:xfrm rot="2228479">
              <a:off x="6768914" y="4031561"/>
              <a:ext cx="1601615" cy="17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Résultat de recherche d'images pour &quot;crayon triangulaire bic&quot;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312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" t="42208" r="1953" b="43222"/>
            <a:stretch/>
          </p:blipFill>
          <p:spPr bwMode="auto">
            <a:xfrm rot="1154771">
              <a:off x="7129838" y="4090166"/>
              <a:ext cx="1601615" cy="17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29" b="99429" l="35857" r="65000">
                        <a14:foregroundMark x1="49143" y1="3571" x2="50429" y2="19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047593" y="2869902"/>
            <a:ext cx="1728413" cy="17284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88" y="28396"/>
            <a:ext cx="806932" cy="9677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94" y="54980"/>
            <a:ext cx="738903" cy="9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7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928794" y="1142984"/>
          <a:ext cx="4929220" cy="4000530"/>
        </p:xfrm>
        <a:graphic>
          <a:graphicData uri="http://schemas.openxmlformats.org/drawingml/2006/table">
            <a:tbl>
              <a:tblPr/>
              <a:tblGrid>
                <a:gridCol w="492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29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29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G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O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M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M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E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F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A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R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D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E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T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R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O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U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S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S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E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P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Z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F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W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A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G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C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O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L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L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E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K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A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X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H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J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C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I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S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E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A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U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X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A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R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D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O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I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S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E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B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A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D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V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L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A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T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T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E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J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W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R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E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A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Q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G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S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T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Y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L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O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C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K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B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E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F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F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A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C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E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U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R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S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B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X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B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C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R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A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Y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O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N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S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T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A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I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L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L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E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Ç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I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OpenDyslexic" pitchFamily="50" charset="0"/>
                        </a:rPr>
                        <a:t>J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OpenDyslexic" pitchFamily="50" charset="0"/>
                        </a:rPr>
                        <a:t>B</a:t>
                      </a:r>
                    </a:p>
                  </a:txBody>
                  <a:tcPr marL="104775" marR="104775" anchor="ctr">
                    <a:lnL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1714480" y="214290"/>
            <a:ext cx="6601936" cy="595584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800" dirty="0">
                <a:latin typeface="Cursive standard" pitchFamily="2" charset="0"/>
              </a:rPr>
              <a:t>    </a:t>
            </a:r>
            <a:r>
              <a:rPr lang="fr-BE" sz="2400" dirty="0">
                <a:latin typeface="Cursive standard" pitchFamily="2" charset="0"/>
              </a:rPr>
              <a:t>Colorie ²le$ mot$ que ²tu ²trouve$ et ²barre-²le$</a:t>
            </a:r>
            <a:endParaRPr lang="fr-BE" sz="2800" dirty="0">
              <a:latin typeface="Cursive standard" pitchFamily="2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7356" y="214290"/>
            <a:ext cx="524508" cy="57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57422" y="5072074"/>
            <a:ext cx="4572000" cy="1200329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285852" y="5357826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trike="sngStrike" dirty="0"/>
                        <a:t>ARDOISE</a:t>
                      </a:r>
                      <a:endParaRPr lang="fr-FR" b="1" dirty="0">
                        <a:solidFill>
                          <a:sysClr val="windowText" lastClr="000000"/>
                        </a:solidFill>
                        <a:latin typeface="OpenDyslexic" pitchFamily="50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CRAYON</a:t>
                      </a:r>
                      <a:endParaRPr lang="fr-FR" b="1" dirty="0">
                        <a:solidFill>
                          <a:sysClr val="windowText" lastClr="000000"/>
                        </a:solidFill>
                        <a:latin typeface="OpenDyslexic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GOMME</a:t>
                      </a:r>
                      <a:endParaRPr lang="fr-FR" b="1" dirty="0">
                        <a:solidFill>
                          <a:sysClr val="windowText" lastClr="000000"/>
                        </a:solidFill>
                        <a:latin typeface="OpenDyslexic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TAILLE</a:t>
                      </a:r>
                      <a:endParaRPr lang="fr-FR" b="1" dirty="0">
                        <a:solidFill>
                          <a:sysClr val="windowText" lastClr="000000"/>
                        </a:solidFill>
                        <a:latin typeface="OpenDyslexic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CISEAUX</a:t>
                      </a:r>
                      <a:endParaRPr lang="fr-FR" b="1" dirty="0">
                        <a:solidFill>
                          <a:sysClr val="windowText" lastClr="000000"/>
                        </a:solidFill>
                        <a:latin typeface="OpenDyslexic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EFFACEUR</a:t>
                      </a:r>
                      <a:endParaRPr lang="fr-FR" b="1" dirty="0">
                        <a:solidFill>
                          <a:sysClr val="windowText" lastClr="000000"/>
                        </a:solidFill>
                        <a:latin typeface="OpenDyslexic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LATTE</a:t>
                      </a:r>
                      <a:endParaRPr lang="fr-FR" b="1" dirty="0">
                        <a:solidFill>
                          <a:sysClr val="windowText" lastClr="000000"/>
                        </a:solidFill>
                        <a:latin typeface="OpenDyslexic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ysClr val="windowText" lastClr="000000"/>
                        </a:solidFill>
                        <a:latin typeface="OpenDyslexic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COLLE</a:t>
                      </a:r>
                      <a:endParaRPr lang="fr-FR" b="1" dirty="0">
                        <a:solidFill>
                          <a:sysClr val="windowText" lastClr="000000"/>
                        </a:solidFill>
                        <a:latin typeface="OpenDyslexic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FARDE</a:t>
                      </a:r>
                      <a:endParaRPr lang="fr-FR" b="1" dirty="0">
                        <a:solidFill>
                          <a:sysClr val="windowText" lastClr="000000"/>
                        </a:solidFill>
                        <a:latin typeface="OpenDyslexic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STYLO</a:t>
                      </a:r>
                      <a:endParaRPr lang="fr-FR" b="1" dirty="0">
                        <a:solidFill>
                          <a:sysClr val="windowText" lastClr="000000"/>
                        </a:solidFill>
                        <a:latin typeface="OpenDyslexic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TROUSSE</a:t>
                      </a:r>
                      <a:endParaRPr lang="fr-FR" b="1" dirty="0">
                        <a:solidFill>
                          <a:sysClr val="windowText" lastClr="000000"/>
                        </a:solidFill>
                        <a:latin typeface="OpenDyslexic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929058" y="6581001"/>
            <a:ext cx="128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urlz MT" pitchFamily="82" charset="0"/>
              </a:rPr>
              <a:t>Dys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urlz MT" pitchFamily="82" charset="0"/>
              </a:rPr>
              <a:t> é moi zazou id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4" y="65855"/>
            <a:ext cx="583357" cy="74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0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786314" y="1000108"/>
          <a:ext cx="4143404" cy="55721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433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91FE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……rayon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433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91FE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……</a:t>
                      </a:r>
                      <a:r>
                        <a:rPr lang="fr-FR" sz="2500" dirty="0" err="1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iseaux</a:t>
                      </a:r>
                      <a:endParaRPr lang="fr-FR" sz="2500" dirty="0">
                        <a:ln>
                          <a:solidFill>
                            <a:srgbClr val="0070C0"/>
                          </a:solidFill>
                        </a:ln>
                        <a:latin typeface="Cursive standard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433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91FE"/>
                            </a:solidFill>
                          </a:ln>
                          <a:latin typeface="Cursive standard" pitchFamily="2" charset="0"/>
                        </a:rPr>
                        <a:t>……</a:t>
                      </a:r>
                      <a:r>
                        <a:rPr lang="fr-FR" sz="2500" dirty="0" err="1">
                          <a:ln>
                            <a:solidFill>
                              <a:srgbClr val="0091FE"/>
                            </a:solidFill>
                          </a:ln>
                          <a:latin typeface="Cursive standard" pitchFamily="2" charset="0"/>
                        </a:rPr>
                        <a:t>tylo</a:t>
                      </a:r>
                      <a:endParaRPr lang="fr-FR" sz="2500" dirty="0">
                        <a:ln>
                          <a:solidFill>
                            <a:srgbClr val="0091FE"/>
                          </a:solidFill>
                        </a:ln>
                        <a:latin typeface="Cursive standard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433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……arde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433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……</a:t>
                      </a:r>
                      <a:r>
                        <a:rPr lang="fr-FR" sz="2500" dirty="0" err="1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rdoise</a:t>
                      </a:r>
                      <a:endParaRPr lang="fr-FR" sz="2500" dirty="0">
                        <a:ln>
                          <a:solidFill>
                            <a:srgbClr val="0070C0"/>
                          </a:solidFill>
                        </a:ln>
                        <a:latin typeface="Cursive standard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57158" y="985798"/>
          <a:ext cx="4143404" cy="5586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5915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91FE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….…</a:t>
                      </a:r>
                      <a:r>
                        <a:rPr lang="fr-FR" sz="2500" dirty="0" err="1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aille-crayon</a:t>
                      </a:r>
                      <a:endParaRPr lang="fr-FR" sz="25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915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91FE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……atte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915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91FE"/>
                            </a:solidFill>
                          </a:ln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……rousse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900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……</a:t>
                      </a:r>
                      <a:r>
                        <a:rPr lang="fr-FR" sz="2500" dirty="0" err="1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omme</a:t>
                      </a:r>
                      <a:endParaRPr lang="fr-FR" sz="25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915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……</a:t>
                      </a:r>
                      <a:r>
                        <a:rPr lang="fr-FR" sz="2500" dirty="0" err="1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olle</a:t>
                      </a:r>
                      <a:endParaRPr lang="fr-FR" sz="25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5915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……</a:t>
                      </a:r>
                      <a:r>
                        <a:rPr lang="fr-FR" sz="2500" dirty="0" err="1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ffaceur</a:t>
                      </a:r>
                      <a:endParaRPr lang="fr-FR" sz="25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  <a:latin typeface="Cursive standard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4792" l="1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317">
            <a:off x="1015109" y="4775661"/>
            <a:ext cx="1036513" cy="75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90" b="991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1677">
            <a:off x="677355" y="1800472"/>
            <a:ext cx="152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071546"/>
            <a:ext cx="785818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857628"/>
            <a:ext cx="888348" cy="79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778" l="0" r="100000">
                        <a14:foregroundMark x1="11111" y1="86667" x2="11111" y2="86667"/>
                        <a14:foregroundMark x1="20000" y1="80000" x2="20000" y2="80000"/>
                        <a14:foregroundMark x1="28889" y1="70000" x2="28889" y2="70000"/>
                        <a14:foregroundMark x1="35556" y1="63333" x2="35556" y2="63333"/>
                        <a14:foregroundMark x1="22222" y1="76667" x2="22222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9024">
            <a:off x="877986" y="5664341"/>
            <a:ext cx="1137874" cy="113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899" l="4040" r="100000">
                        <a14:foregroundMark x1="30303" y1="33333" x2="30303" y2="33333"/>
                        <a14:foregroundMark x1="75758" y1="47475" x2="75758" y2="47475"/>
                        <a14:foregroundMark x1="90909" y1="39394" x2="90909" y2="39394"/>
                        <a14:foregroundMark x1="82828" y1="68687" x2="82828" y2="68687"/>
                        <a14:foregroundMark x1="18182" y1="56566" x2="18182" y2="56566"/>
                        <a14:foregroundMark x1="14141" y1="29293" x2="14141" y2="29293"/>
                        <a14:foregroundMark x1="50505" y1="30303" x2="50505" y2="30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1" y="2571745"/>
            <a:ext cx="1428760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5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4390">
            <a:off x="5526167" y="2054744"/>
            <a:ext cx="774578" cy="99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268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429132"/>
            <a:ext cx="1285884" cy="85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2071670" y="214290"/>
            <a:ext cx="5429288" cy="595584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BE" sz="2800" dirty="0">
                <a:latin typeface="Cursive standard" pitchFamily="2" charset="0"/>
              </a:rPr>
              <a:t> </a:t>
            </a:r>
            <a:r>
              <a:rPr lang="fr-BE" sz="2400" dirty="0" err="1">
                <a:latin typeface="Cursive standard" pitchFamily="2" charset="0"/>
              </a:rPr>
              <a:t>Écri</a:t>
            </a:r>
            <a:r>
              <a:rPr lang="fr-BE" sz="2400" dirty="0">
                <a:latin typeface="Cursive standard" pitchFamily="2" charset="0"/>
              </a:rPr>
              <a:t>$ la première lettre de chaque mot </a:t>
            </a:r>
            <a:endParaRPr lang="fr-BE" sz="2800" dirty="0">
              <a:latin typeface="Cursive standard" pitchFamily="2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4546" y="142852"/>
            <a:ext cx="524508" cy="57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24" b="94643" l="4348" r="95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5643578"/>
            <a:ext cx="1536592" cy="86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3929058" y="6581001"/>
            <a:ext cx="128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urlz MT" pitchFamily="82" charset="0"/>
              </a:rPr>
              <a:t>Dys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urlz MT" pitchFamily="82" charset="0"/>
              </a:rPr>
              <a:t> é moi zazou id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5083776" y="1322955"/>
            <a:ext cx="1476778" cy="487994"/>
            <a:chOff x="6768914" y="4031561"/>
            <a:chExt cx="1962539" cy="614138"/>
          </a:xfrm>
        </p:grpSpPr>
        <p:pic>
          <p:nvPicPr>
            <p:cNvPr id="23" name="Picture 4" descr="Résultat de recherche d'images pour &quot;crayon triangulaire bic&quot;"/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312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" t="42208" r="1953" b="43222"/>
            <a:stretch/>
          </p:blipFill>
          <p:spPr bwMode="auto">
            <a:xfrm rot="2228479">
              <a:off x="6871009" y="4466216"/>
              <a:ext cx="1601615" cy="17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Résultat de recherche d'images pour &quot;crayon triangulaire bic&quot;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312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" t="42208" r="1953" b="43222"/>
            <a:stretch/>
          </p:blipFill>
          <p:spPr bwMode="auto">
            <a:xfrm rot="2228479">
              <a:off x="6768914" y="4031561"/>
              <a:ext cx="1601615" cy="17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Résultat de recherche d'images pour &quot;crayon triangulaire bic&quot;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312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" t="42208" r="1953" b="43222"/>
            <a:stretch/>
          </p:blipFill>
          <p:spPr bwMode="auto">
            <a:xfrm rot="1154771">
              <a:off x="7129838" y="4090166"/>
              <a:ext cx="1601615" cy="17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29" b="99429" l="35857" r="65000">
                        <a14:foregroundMark x1="49143" y1="3571" x2="50429" y2="19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047593" y="2869902"/>
            <a:ext cx="1728413" cy="172841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7" y="78095"/>
            <a:ext cx="760060" cy="90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847265"/>
              </p:ext>
            </p:extLst>
          </p:nvPr>
        </p:nvGraphicFramePr>
        <p:xfrm>
          <a:off x="4786314" y="1000108"/>
          <a:ext cx="4143404" cy="55721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433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91FE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crayon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433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91FE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ciseaux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433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91FE"/>
                            </a:solidFill>
                          </a:ln>
                          <a:latin typeface="Cursive standard" pitchFamily="2" charset="0"/>
                        </a:rPr>
                        <a:t>²stylo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433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²farde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433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latin typeface="Cursive standard" pitchFamily="2" charset="0"/>
                        </a:rPr>
                        <a:t>²ardoise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37459"/>
              </p:ext>
            </p:extLst>
          </p:nvPr>
        </p:nvGraphicFramePr>
        <p:xfrm>
          <a:off x="357158" y="985798"/>
          <a:ext cx="4143404" cy="5586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5915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91FE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²taille-crayon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915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91FE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²latte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915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91FE"/>
                            </a:solidFill>
                          </a:ln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²trousse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900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gomme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915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colle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5915">
                <a:tc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  <a:latin typeface="Cursive standard" pitchFamily="2" charset="0"/>
                        </a:rPr>
                        <a:t>effaceur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4792" l="1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317">
            <a:off x="1015109" y="4775661"/>
            <a:ext cx="1036513" cy="75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90" b="991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1677">
            <a:off x="677355" y="1800472"/>
            <a:ext cx="152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071546"/>
            <a:ext cx="785818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857628"/>
            <a:ext cx="888348" cy="79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778" l="0" r="100000">
                        <a14:foregroundMark x1="11111" y1="86667" x2="11111" y2="86667"/>
                        <a14:foregroundMark x1="20000" y1="80000" x2="20000" y2="80000"/>
                        <a14:foregroundMark x1="28889" y1="70000" x2="28889" y2="70000"/>
                        <a14:foregroundMark x1="35556" y1="63333" x2="35556" y2="63333"/>
                        <a14:foregroundMark x1="22222" y1="76667" x2="22222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9024">
            <a:off x="877986" y="5664341"/>
            <a:ext cx="1137874" cy="113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91" b="89899" l="4040" r="100000">
                        <a14:foregroundMark x1="30303" y1="33333" x2="30303" y2="33333"/>
                        <a14:foregroundMark x1="75758" y1="47475" x2="75758" y2="47475"/>
                        <a14:foregroundMark x1="90909" y1="39394" x2="90909" y2="39394"/>
                        <a14:foregroundMark x1="82828" y1="68687" x2="82828" y2="68687"/>
                        <a14:foregroundMark x1="18182" y1="56566" x2="18182" y2="56566"/>
                        <a14:foregroundMark x1="14141" y1="29293" x2="14141" y2="29293"/>
                        <a14:foregroundMark x1="50505" y1="30303" x2="50505" y2="30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1" y="2571745"/>
            <a:ext cx="1428760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5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4390">
            <a:off x="5526167" y="2054744"/>
            <a:ext cx="774578" cy="99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268" l="9783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429132"/>
            <a:ext cx="1285884" cy="85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2071670" y="214290"/>
            <a:ext cx="5429288" cy="595584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800" dirty="0">
                <a:latin typeface="Cursive standard" pitchFamily="2" charset="0"/>
              </a:rPr>
              <a:t> </a:t>
            </a:r>
            <a:r>
              <a:rPr lang="fr-BE" sz="2400" dirty="0">
                <a:latin typeface="Cursive standard" pitchFamily="2" charset="0"/>
              </a:rPr>
              <a:t>Référentiel </a:t>
            </a:r>
            <a:endParaRPr lang="fr-BE" sz="2800" dirty="0">
              <a:latin typeface="Cursive standard" pitchFamily="2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4546" y="142852"/>
            <a:ext cx="524508" cy="57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24" b="94643" l="4348" r="95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5643578"/>
            <a:ext cx="1536592" cy="86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3929058" y="6581001"/>
            <a:ext cx="128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urlz MT" pitchFamily="82" charset="0"/>
              </a:rPr>
              <a:t>Dys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urlz MT" pitchFamily="82" charset="0"/>
              </a:rPr>
              <a:t> é moi zazou id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5083776" y="1322955"/>
            <a:ext cx="1476778" cy="487994"/>
            <a:chOff x="6768914" y="4031561"/>
            <a:chExt cx="1962539" cy="614138"/>
          </a:xfrm>
        </p:grpSpPr>
        <p:pic>
          <p:nvPicPr>
            <p:cNvPr id="23" name="Picture 4" descr="Résultat de recherche d'images pour &quot;crayon triangulaire bic&quot;"/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312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" t="42208" r="1953" b="43222"/>
            <a:stretch/>
          </p:blipFill>
          <p:spPr bwMode="auto">
            <a:xfrm rot="2228479">
              <a:off x="6871009" y="4466216"/>
              <a:ext cx="1601615" cy="17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Résultat de recherche d'images pour &quot;crayon triangulaire bic&quot;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312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" t="42208" r="1953" b="43222"/>
            <a:stretch/>
          </p:blipFill>
          <p:spPr bwMode="auto">
            <a:xfrm rot="2228479">
              <a:off x="6768914" y="4031561"/>
              <a:ext cx="1601615" cy="17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Résultat de recherche d'images pour &quot;crayon triangulaire bic&quot;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3125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" t="42208" r="1953" b="43222"/>
            <a:stretch/>
          </p:blipFill>
          <p:spPr bwMode="auto">
            <a:xfrm rot="1154771">
              <a:off x="7129838" y="4090166"/>
              <a:ext cx="1601615" cy="17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29" b="99429" l="35857" r="65000">
                        <a14:foregroundMark x1="49143" y1="3571" x2="50429" y2="19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047593" y="2869902"/>
            <a:ext cx="1728413" cy="172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426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286</Words>
  <Application>Microsoft Office PowerPoint</Application>
  <PresentationFormat>Affichage à l'écran (4:3)</PresentationFormat>
  <Paragraphs>171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Curlz MT</vt:lpstr>
      <vt:lpstr>Cursive standard</vt:lpstr>
      <vt:lpstr>OpenDyslexic</vt:lpstr>
      <vt:lpstr>PlumBAL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Lisa Delahaut</dc:creator>
  <cp:lastModifiedBy>Lisa Delahaut</cp:lastModifiedBy>
  <cp:revision>5</cp:revision>
  <dcterms:created xsi:type="dcterms:W3CDTF">2016-09-05T16:17:23Z</dcterms:created>
  <dcterms:modified xsi:type="dcterms:W3CDTF">2016-09-05T20:13:13Z</dcterms:modified>
</cp:coreProperties>
</file>