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274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F2B7-DFCD-4648-A5E2-4FCDEEAD701C}" type="datetimeFigureOut">
              <a:rPr lang="fr-FR" smtClean="0"/>
              <a:t>12/08/2014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A8C0-5DDF-442C-B377-76A24835FC1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5441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F2B7-DFCD-4648-A5E2-4FCDEEAD701C}" type="datetimeFigureOut">
              <a:rPr lang="fr-FR" smtClean="0"/>
              <a:t>12/08/2014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A8C0-5DDF-442C-B377-76A24835FC1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645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F2B7-DFCD-4648-A5E2-4FCDEEAD701C}" type="datetimeFigureOut">
              <a:rPr lang="fr-FR" smtClean="0"/>
              <a:t>12/08/2014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A8C0-5DDF-442C-B377-76A24835FC1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4775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F2B7-DFCD-4648-A5E2-4FCDEEAD701C}" type="datetimeFigureOut">
              <a:rPr lang="fr-FR" smtClean="0"/>
              <a:t>12/08/2014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A8C0-5DDF-442C-B377-76A24835FC1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2024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F2B7-DFCD-4648-A5E2-4FCDEEAD701C}" type="datetimeFigureOut">
              <a:rPr lang="fr-FR" smtClean="0"/>
              <a:t>12/08/2014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A8C0-5DDF-442C-B377-76A24835FC1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745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F2B7-DFCD-4648-A5E2-4FCDEEAD701C}" type="datetimeFigureOut">
              <a:rPr lang="fr-FR" smtClean="0"/>
              <a:t>12/08/2014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A8C0-5DDF-442C-B377-76A24835FC1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8955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F2B7-DFCD-4648-A5E2-4FCDEEAD701C}" type="datetimeFigureOut">
              <a:rPr lang="fr-FR" smtClean="0"/>
              <a:t>12/08/2014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A8C0-5DDF-442C-B377-76A24835FC1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2807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F2B7-DFCD-4648-A5E2-4FCDEEAD701C}" type="datetimeFigureOut">
              <a:rPr lang="fr-FR" smtClean="0"/>
              <a:t>12/08/2014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A8C0-5DDF-442C-B377-76A24835FC1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802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F2B7-DFCD-4648-A5E2-4FCDEEAD701C}" type="datetimeFigureOut">
              <a:rPr lang="fr-FR" smtClean="0"/>
              <a:t>12/08/2014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A8C0-5DDF-442C-B377-76A24835FC1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539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F2B7-DFCD-4648-A5E2-4FCDEEAD701C}" type="datetimeFigureOut">
              <a:rPr lang="fr-FR" smtClean="0"/>
              <a:t>12/08/2014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A8C0-5DDF-442C-B377-76A24835FC1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4276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F2B7-DFCD-4648-A5E2-4FCDEEAD701C}" type="datetimeFigureOut">
              <a:rPr lang="fr-FR" smtClean="0"/>
              <a:t>12/08/2014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A8C0-5DDF-442C-B377-76A24835FC1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2925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2F2B7-DFCD-4648-A5E2-4FCDEEAD701C}" type="datetimeFigureOut">
              <a:rPr lang="fr-FR" smtClean="0"/>
              <a:t>12/08/2014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7A8C0-5DDF-442C-B377-76A24835FC1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122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patrick.straub.pagesperso-orange.fr/images/images_2011/stage/AS.jpg" TargetMode="External"/><Relationship Id="rId7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81890" y="2267744"/>
            <a:ext cx="3600400" cy="45000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  <a:latin typeface="Anjelika Rose" panose="02000603000000000000" pitchFamily="2" charset="0"/>
                <a:ea typeface="Anjelika Rose" panose="02000603000000000000" pitchFamily="2" charset="0"/>
              </a:rPr>
              <a:t>Cartel d’identification de l’œuvre</a:t>
            </a:r>
            <a:endParaRPr lang="fr-FR" sz="2400" dirty="0">
              <a:latin typeface="Anjelika Rose" panose="02000603000000000000" pitchFamily="2" charset="0"/>
              <a:ea typeface="Anjelika Rose" panose="02000603000000000000" pitchFamily="2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52860" y="4427984"/>
            <a:ext cx="2249524" cy="45000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  <a:latin typeface="Anjelika Rose" panose="02000603000000000000" pitchFamily="2" charset="0"/>
                <a:ea typeface="Anjelika Rose" panose="02000603000000000000" pitchFamily="2" charset="0"/>
              </a:rPr>
              <a:t>Repères historiques</a:t>
            </a:r>
            <a:endParaRPr lang="fr-FR" sz="2400" dirty="0">
              <a:latin typeface="Anjelika Rose" panose="02000603000000000000" pitchFamily="2" charset="0"/>
              <a:ea typeface="Anjelika Rose" panose="02000603000000000000" pitchFamily="2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52860" y="6444208"/>
            <a:ext cx="5328592" cy="45000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tx1"/>
                </a:solidFill>
                <a:latin typeface="Anjelika Rose" panose="02000603000000000000" pitchFamily="2" charset="0"/>
                <a:ea typeface="Anjelika Rose" panose="02000603000000000000" pitchFamily="2" charset="0"/>
              </a:rPr>
              <a:t>A propos de l’œuvre, de l’artiste, du contexte de création</a:t>
            </a:r>
            <a:endParaRPr lang="fr-FR" sz="2000" dirty="0">
              <a:latin typeface="Anjelika Rose" panose="02000603000000000000" pitchFamily="2" charset="0"/>
              <a:ea typeface="Anjelika Rose" panose="02000603000000000000" pitchFamily="2" charset="0"/>
            </a:endParaRPr>
          </a:p>
        </p:txBody>
      </p:sp>
      <p:pic>
        <p:nvPicPr>
          <p:cNvPr id="15" name="Image 14" descr="http://patrick.straub.pagesperso-orange.fr/images/images_2011/stage/AS.jpg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360" y="113723"/>
            <a:ext cx="720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ZoneTexte 23"/>
          <p:cNvSpPr txBox="1"/>
          <p:nvPr/>
        </p:nvSpPr>
        <p:spPr>
          <a:xfrm>
            <a:off x="52860" y="2888233"/>
            <a:ext cx="46474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Comic Sans MS" panose="030F0702030302020204" pitchFamily="66" charset="0"/>
              </a:rPr>
              <a:t>Auteur </a:t>
            </a:r>
            <a:r>
              <a:rPr lang="fr-FR" sz="1200" smtClean="0">
                <a:latin typeface="Comic Sans MS" panose="030F0702030302020204" pitchFamily="66" charset="0"/>
              </a:rPr>
              <a:t>: </a:t>
            </a:r>
            <a:r>
              <a:rPr lang="fr-FR" sz="1200" smtClean="0">
                <a:latin typeface="Comic Sans MS" panose="030F0702030302020204" pitchFamily="66" charset="0"/>
              </a:rPr>
              <a:t>Musiciens grecs</a:t>
            </a:r>
            <a:endParaRPr lang="fr-FR" sz="1200" dirty="0" smtClean="0">
              <a:latin typeface="Comic Sans MS" panose="030F0702030302020204" pitchFamily="66" charset="0"/>
            </a:endParaRPr>
          </a:p>
          <a:p>
            <a:r>
              <a:rPr lang="fr-FR" sz="1200" dirty="0" smtClean="0">
                <a:latin typeface="Comic Sans MS" panose="030F0702030302020204" pitchFamily="66" charset="0"/>
              </a:rPr>
              <a:t>Période d’activité : Antiquité grecque</a:t>
            </a:r>
          </a:p>
          <a:p>
            <a:r>
              <a:rPr lang="fr-FR" sz="1200" dirty="0" smtClean="0">
                <a:latin typeface="Comic Sans MS" panose="030F0702030302020204" pitchFamily="66" charset="0"/>
              </a:rPr>
              <a:t>Titre : Hymnes de Delphes</a:t>
            </a:r>
          </a:p>
          <a:p>
            <a:r>
              <a:rPr lang="fr-FR" sz="1200" dirty="0" smtClean="0">
                <a:latin typeface="Comic Sans MS" panose="030F0702030302020204" pitchFamily="66" charset="0"/>
              </a:rPr>
              <a:t>Date de création : II</a:t>
            </a:r>
            <a:r>
              <a:rPr lang="fr-FR" sz="1200" baseline="30000" dirty="0" smtClean="0">
                <a:latin typeface="Comic Sans MS" panose="030F0702030302020204" pitchFamily="66" charset="0"/>
              </a:rPr>
              <a:t>ème </a:t>
            </a:r>
            <a:r>
              <a:rPr lang="fr-FR" sz="1200" dirty="0" smtClean="0">
                <a:latin typeface="Comic Sans MS" panose="030F0702030302020204" pitchFamily="66" charset="0"/>
              </a:rPr>
              <a:t>siècle avant JC</a:t>
            </a:r>
          </a:p>
          <a:p>
            <a:r>
              <a:rPr lang="fr-FR" sz="1200" dirty="0" smtClean="0">
                <a:latin typeface="Comic Sans MS" panose="030F0702030302020204" pitchFamily="66" charset="0"/>
              </a:rPr>
              <a:t>Technique : Partition musicale</a:t>
            </a:r>
          </a:p>
          <a:p>
            <a:r>
              <a:rPr lang="fr-FR" sz="1200" dirty="0">
                <a:latin typeface="Comic Sans MS" panose="030F0702030302020204" pitchFamily="66" charset="0"/>
              </a:rPr>
              <a:t>En écoute : https://www.youtube.com/watch?v=6yhmYbuIEPM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81890" y="7092280"/>
            <a:ext cx="66594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>
                <a:latin typeface="Comic Sans MS" panose="030F0702030302020204" pitchFamily="66" charset="0"/>
                <a:sym typeface="Wingdings"/>
              </a:rPr>
              <a:t> </a:t>
            </a:r>
            <a:r>
              <a:rPr lang="fr-FR" sz="1200" dirty="0">
                <a:latin typeface="Comic Sans MS" panose="030F0702030302020204" pitchFamily="66" charset="0"/>
              </a:rPr>
              <a:t>C’est la première partition musicale quasi-complète de musique grecque antique, gravée sur la pierre du Trésor des Athéniens, à Delphes, au II</a:t>
            </a:r>
            <a:r>
              <a:rPr lang="fr-FR" sz="1200" baseline="30000" dirty="0">
                <a:latin typeface="Comic Sans MS" panose="030F0702030302020204" pitchFamily="66" charset="0"/>
              </a:rPr>
              <a:t>ème </a:t>
            </a:r>
            <a:r>
              <a:rPr lang="fr-FR" sz="1200" dirty="0">
                <a:latin typeface="Comic Sans MS" panose="030F0702030302020204" pitchFamily="66" charset="0"/>
              </a:rPr>
              <a:t>siècle avant J-C.</a:t>
            </a:r>
          </a:p>
          <a:p>
            <a:pPr algn="just"/>
            <a:r>
              <a:rPr lang="fr-FR" sz="12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Comic Sans MS" panose="030F0702030302020204" pitchFamily="66" charset="0"/>
                <a:sym typeface="Wingdings"/>
              </a:rPr>
              <a:t> </a:t>
            </a:r>
            <a:r>
              <a:rPr lang="fr-FR" sz="1200" dirty="0" smtClean="0">
                <a:latin typeface="Comic Sans MS" panose="030F0702030302020204" pitchFamily="66" charset="0"/>
              </a:rPr>
              <a:t>Ce </a:t>
            </a:r>
            <a:r>
              <a:rPr lang="fr-FR" sz="1200" dirty="0">
                <a:latin typeface="Comic Sans MS" panose="030F0702030302020204" pitchFamily="66" charset="0"/>
              </a:rPr>
              <a:t>petit édifice servait autrefois de lieu de réunion aux ambassadeurs et aux pèlerins d’Athènes, lors des fêtes delphiques.</a:t>
            </a:r>
          </a:p>
          <a:p>
            <a:pPr algn="just"/>
            <a:r>
              <a:rPr lang="fr-FR" sz="1200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  <a:sym typeface="Wingdings"/>
              </a:rPr>
              <a:t> </a:t>
            </a:r>
            <a:r>
              <a:rPr lang="fr-FR" sz="1200" dirty="0" smtClean="0">
                <a:latin typeface="Comic Sans MS" panose="030F0702030302020204" pitchFamily="66" charset="0"/>
              </a:rPr>
              <a:t>Le </a:t>
            </a:r>
            <a:r>
              <a:rPr lang="fr-FR" sz="1200" dirty="0">
                <a:latin typeface="Comic Sans MS" panose="030F0702030302020204" pitchFamily="66" charset="0"/>
              </a:rPr>
              <a:t>Trésor des Athéniens étaient, à la fois sacristie, archives, musée du temple d’Apollon, fut découvert en 1893 lors de fouilles archéologiques.</a:t>
            </a:r>
          </a:p>
          <a:p>
            <a:pPr algn="just"/>
            <a:r>
              <a:rPr lang="fr-FR" sz="1200" dirty="0" smtClean="0">
                <a:latin typeface="Comic Sans MS" panose="030F0702030302020204" pitchFamily="66" charset="0"/>
              </a:rPr>
              <a:t>Le </a:t>
            </a:r>
            <a:r>
              <a:rPr lang="fr-FR" sz="1200" dirty="0">
                <a:latin typeface="Comic Sans MS" panose="030F0702030302020204" pitchFamily="66" charset="0"/>
              </a:rPr>
              <a:t>premier hymne est composé de quatre strophes et le second de dix.</a:t>
            </a:r>
          </a:p>
          <a:p>
            <a:pPr algn="just"/>
            <a:r>
              <a:rPr lang="fr-FR" sz="1200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latin typeface="Comic Sans MS" panose="030F0702030302020204" pitchFamily="66" charset="0"/>
                <a:sym typeface="Wingdings"/>
              </a:rPr>
              <a:t> </a:t>
            </a:r>
            <a:r>
              <a:rPr lang="fr-FR" sz="1200" dirty="0" smtClean="0">
                <a:latin typeface="Comic Sans MS" panose="030F0702030302020204" pitchFamily="66" charset="0"/>
              </a:rPr>
              <a:t>Les </a:t>
            </a:r>
            <a:r>
              <a:rPr lang="fr-FR" sz="1200" dirty="0">
                <a:latin typeface="Comic Sans MS" panose="030F0702030302020204" pitchFamily="66" charset="0"/>
              </a:rPr>
              <a:t>murs étaient couverts d’inscriptions tels des décrets honorifiques, catalogues d’ambassades et poèmes de circonstance. Ces hymnes étaient donc gravés sur un pan de mur</a:t>
            </a:r>
            <a:r>
              <a:rPr lang="fr-FR" sz="1200" dirty="0" smtClean="0">
                <a:latin typeface="Comic Sans MS" panose="030F0702030302020204" pitchFamily="66" charset="0"/>
              </a:rPr>
              <a:t>.</a:t>
            </a:r>
            <a:endParaRPr lang="fr-FR" sz="1200" dirty="0">
              <a:latin typeface="Comic Sans MS" panose="030F0702030302020204" pitchFamily="66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5733256" y="5076056"/>
            <a:ext cx="9973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700" dirty="0" smtClean="0">
                <a:latin typeface="Comic Sans MS"/>
              </a:rPr>
              <a:t>ÉPOQUE</a:t>
            </a:r>
          </a:p>
          <a:p>
            <a:pPr algn="ctr"/>
            <a:r>
              <a:rPr lang="fr-FR" sz="700" dirty="0" smtClean="0">
                <a:latin typeface="Comic Sans MS"/>
              </a:rPr>
              <a:t>CONTEMPORAINE</a:t>
            </a:r>
            <a:endParaRPr lang="fr-FR" sz="700" dirty="0"/>
          </a:p>
        </p:txBody>
      </p:sp>
      <p:cxnSp>
        <p:nvCxnSpPr>
          <p:cNvPr id="1037" name="Connecteur droit 1036"/>
          <p:cNvCxnSpPr>
            <a:stCxn id="23" idx="1"/>
            <a:endCxn id="23" idx="1"/>
          </p:cNvCxnSpPr>
          <p:nvPr/>
        </p:nvCxnSpPr>
        <p:spPr>
          <a:xfrm>
            <a:off x="158168" y="6130618"/>
            <a:ext cx="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Connecteur droit 1038"/>
          <p:cNvCxnSpPr/>
          <p:nvPr/>
        </p:nvCxnSpPr>
        <p:spPr>
          <a:xfrm flipV="1">
            <a:off x="188640" y="6048184"/>
            <a:ext cx="0" cy="180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e 1"/>
          <p:cNvGrpSpPr/>
          <p:nvPr/>
        </p:nvGrpSpPr>
        <p:grpSpPr>
          <a:xfrm>
            <a:off x="81890" y="4932040"/>
            <a:ext cx="6669360" cy="1152128"/>
            <a:chOff x="81890" y="5076056"/>
            <a:chExt cx="6669360" cy="1152128"/>
          </a:xfrm>
        </p:grpSpPr>
        <p:grpSp>
          <p:nvGrpSpPr>
            <p:cNvPr id="22" name="Groupe 21"/>
            <p:cNvGrpSpPr/>
            <p:nvPr/>
          </p:nvGrpSpPr>
          <p:grpSpPr>
            <a:xfrm>
              <a:off x="81890" y="5076056"/>
              <a:ext cx="6669360" cy="607293"/>
              <a:chOff x="188640" y="2123728"/>
              <a:chExt cx="6669360" cy="607293"/>
            </a:xfrm>
          </p:grpSpPr>
          <p:sp>
            <p:nvSpPr>
              <p:cNvPr id="17" name="Pentagone 16"/>
              <p:cNvSpPr/>
              <p:nvPr/>
            </p:nvSpPr>
            <p:spPr>
              <a:xfrm>
                <a:off x="188640" y="2267744"/>
                <a:ext cx="6669360" cy="288032"/>
              </a:xfrm>
              <a:prstGeom prst="homePlat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fr-FR" sz="900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         PR</a:t>
                </a:r>
                <a:r>
                  <a:rPr lang="fr-FR" sz="900" dirty="0" smtClean="0">
                    <a:solidFill>
                      <a:schemeClr val="tx1"/>
                    </a:solidFill>
                    <a:latin typeface="Comic Sans MS"/>
                  </a:rPr>
                  <a:t>É</a:t>
                </a:r>
                <a:r>
                  <a:rPr lang="fr-FR" sz="900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HISTOIRE                     ANTIQUIT</a:t>
                </a:r>
                <a:r>
                  <a:rPr lang="fr-FR" sz="900" dirty="0" smtClean="0">
                    <a:solidFill>
                      <a:schemeClr val="tx1"/>
                    </a:solidFill>
                    <a:latin typeface="Comic Sans MS"/>
                  </a:rPr>
                  <a:t>É                    </a:t>
                </a:r>
                <a:r>
                  <a:rPr lang="fr-FR" sz="900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MOYEN ÂGE             TEMPS MODERNES       </a:t>
                </a:r>
                <a:endParaRPr lang="fr-FR" sz="700" dirty="0" smtClean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8" name="Éclair 17"/>
              <p:cNvSpPr/>
              <p:nvPr/>
            </p:nvSpPr>
            <p:spPr>
              <a:xfrm>
                <a:off x="1808820" y="2154957"/>
                <a:ext cx="180020" cy="576064"/>
              </a:xfrm>
              <a:prstGeom prst="lightningBol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Éclair 18"/>
              <p:cNvSpPr/>
              <p:nvPr/>
            </p:nvSpPr>
            <p:spPr>
              <a:xfrm>
                <a:off x="3187441" y="2148752"/>
                <a:ext cx="180020" cy="576064"/>
              </a:xfrm>
              <a:prstGeom prst="lightningBol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" name="Éclair 19"/>
              <p:cNvSpPr/>
              <p:nvPr/>
            </p:nvSpPr>
            <p:spPr>
              <a:xfrm>
                <a:off x="4583832" y="2123728"/>
                <a:ext cx="180020" cy="576064"/>
              </a:xfrm>
              <a:prstGeom prst="lightningBol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" name="Éclair 20"/>
              <p:cNvSpPr/>
              <p:nvPr/>
            </p:nvSpPr>
            <p:spPr>
              <a:xfrm>
                <a:off x="5767998" y="2154957"/>
                <a:ext cx="180020" cy="576064"/>
              </a:xfrm>
              <a:prstGeom prst="lightningBol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cxnSp>
          <p:nvCxnSpPr>
            <p:cNvPr id="1027" name="Connecteur droit 1026"/>
            <p:cNvCxnSpPr>
              <a:stCxn id="19" idx="3"/>
            </p:cNvCxnSpPr>
            <p:nvPr/>
          </p:nvCxnSpPr>
          <p:spPr>
            <a:xfrm>
              <a:off x="3164134" y="5498858"/>
              <a:ext cx="3423854" cy="513302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>
              <a:stCxn id="18" idx="3"/>
            </p:cNvCxnSpPr>
            <p:nvPr/>
          </p:nvCxnSpPr>
          <p:spPr>
            <a:xfrm flipH="1">
              <a:off x="320871" y="5505063"/>
              <a:ext cx="1464642" cy="507097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Groupe 35"/>
            <p:cNvGrpSpPr/>
            <p:nvPr/>
          </p:nvGrpSpPr>
          <p:grpSpPr>
            <a:xfrm>
              <a:off x="154308" y="5842586"/>
              <a:ext cx="6587060" cy="385598"/>
              <a:chOff x="-27384" y="6948264"/>
              <a:chExt cx="6587060" cy="385598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39179" y="7138730"/>
                <a:ext cx="6267117" cy="1951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6" name="ZoneTexte 115"/>
              <p:cNvSpPr txBox="1"/>
              <p:nvPr/>
            </p:nvSpPr>
            <p:spPr>
              <a:xfrm>
                <a:off x="-27384" y="6948264"/>
                <a:ext cx="6587060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600" dirty="0" smtClean="0">
                    <a:latin typeface="Comic Sans MS" panose="030F0702030302020204" pitchFamily="66" charset="0"/>
                  </a:rPr>
                  <a:t>-3 000                                                                   - 2 000                                                                   - 1 000                                                                            0    100  200  300  400 476</a:t>
                </a:r>
                <a:endParaRPr lang="fr-FR" sz="6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35" name="Groupe 34"/>
              <p:cNvGrpSpPr/>
              <p:nvPr/>
            </p:nvGrpSpPr>
            <p:grpSpPr>
              <a:xfrm>
                <a:off x="332656" y="7138730"/>
                <a:ext cx="1606523" cy="195132"/>
                <a:chOff x="332656" y="7138730"/>
                <a:chExt cx="1606523" cy="195132"/>
              </a:xfrm>
            </p:grpSpPr>
            <p:cxnSp>
              <p:nvCxnSpPr>
                <p:cNvPr id="85" name="Connecteur droit 84"/>
                <p:cNvCxnSpPr/>
                <p:nvPr/>
              </p:nvCxnSpPr>
              <p:spPr>
                <a:xfrm>
                  <a:off x="332656" y="7145246"/>
                  <a:ext cx="0" cy="36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Connecteur droit 85"/>
                <p:cNvCxnSpPr/>
                <p:nvPr/>
              </p:nvCxnSpPr>
              <p:spPr>
                <a:xfrm>
                  <a:off x="515236" y="7144528"/>
                  <a:ext cx="0" cy="36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Connecteur droit 86"/>
                <p:cNvCxnSpPr/>
                <p:nvPr/>
              </p:nvCxnSpPr>
              <p:spPr>
                <a:xfrm>
                  <a:off x="708570" y="7144528"/>
                  <a:ext cx="0" cy="36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Connecteur droit 87"/>
                <p:cNvCxnSpPr/>
                <p:nvPr/>
              </p:nvCxnSpPr>
              <p:spPr>
                <a:xfrm>
                  <a:off x="892426" y="7144528"/>
                  <a:ext cx="0" cy="36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Connecteur droit 88"/>
                <p:cNvCxnSpPr/>
                <p:nvPr/>
              </p:nvCxnSpPr>
              <p:spPr>
                <a:xfrm>
                  <a:off x="1060748" y="7138730"/>
                  <a:ext cx="0" cy="108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Connecteur droit 89"/>
                <p:cNvCxnSpPr/>
                <p:nvPr/>
              </p:nvCxnSpPr>
              <p:spPr>
                <a:xfrm>
                  <a:off x="1240748" y="7144528"/>
                  <a:ext cx="0" cy="36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Connecteur droit 90"/>
                <p:cNvCxnSpPr/>
                <p:nvPr/>
              </p:nvCxnSpPr>
              <p:spPr>
                <a:xfrm>
                  <a:off x="1436636" y="7146568"/>
                  <a:ext cx="0" cy="36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Connecteur droit 91"/>
                <p:cNvCxnSpPr/>
                <p:nvPr/>
              </p:nvCxnSpPr>
              <p:spPr>
                <a:xfrm>
                  <a:off x="1795576" y="7146734"/>
                  <a:ext cx="0" cy="36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Connecteur droit 92"/>
                <p:cNvCxnSpPr/>
                <p:nvPr/>
              </p:nvCxnSpPr>
              <p:spPr>
                <a:xfrm>
                  <a:off x="1611744" y="7144528"/>
                  <a:ext cx="0" cy="36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necteur droit 33"/>
                <p:cNvCxnSpPr/>
                <p:nvPr/>
              </p:nvCxnSpPr>
              <p:spPr>
                <a:xfrm>
                  <a:off x="1939179" y="7144528"/>
                  <a:ext cx="0" cy="18933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2" name="Groupe 121"/>
              <p:cNvGrpSpPr/>
              <p:nvPr/>
            </p:nvGrpSpPr>
            <p:grpSpPr>
              <a:xfrm>
                <a:off x="2110509" y="7138730"/>
                <a:ext cx="1606523" cy="195132"/>
                <a:chOff x="332656" y="7138730"/>
                <a:chExt cx="1606523" cy="195132"/>
              </a:xfrm>
            </p:grpSpPr>
            <p:cxnSp>
              <p:nvCxnSpPr>
                <p:cNvPr id="123" name="Connecteur droit 122"/>
                <p:cNvCxnSpPr/>
                <p:nvPr/>
              </p:nvCxnSpPr>
              <p:spPr>
                <a:xfrm>
                  <a:off x="332656" y="7145246"/>
                  <a:ext cx="0" cy="36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Connecteur droit 123"/>
                <p:cNvCxnSpPr/>
                <p:nvPr/>
              </p:nvCxnSpPr>
              <p:spPr>
                <a:xfrm>
                  <a:off x="515236" y="7144528"/>
                  <a:ext cx="0" cy="36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Connecteur droit 124"/>
                <p:cNvCxnSpPr/>
                <p:nvPr/>
              </p:nvCxnSpPr>
              <p:spPr>
                <a:xfrm>
                  <a:off x="708570" y="7144528"/>
                  <a:ext cx="0" cy="36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Connecteur droit 125"/>
                <p:cNvCxnSpPr/>
                <p:nvPr/>
              </p:nvCxnSpPr>
              <p:spPr>
                <a:xfrm>
                  <a:off x="892426" y="7144528"/>
                  <a:ext cx="0" cy="36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Connecteur droit 126"/>
                <p:cNvCxnSpPr/>
                <p:nvPr/>
              </p:nvCxnSpPr>
              <p:spPr>
                <a:xfrm>
                  <a:off x="1060748" y="7138730"/>
                  <a:ext cx="0" cy="108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Connecteur droit 127"/>
                <p:cNvCxnSpPr/>
                <p:nvPr/>
              </p:nvCxnSpPr>
              <p:spPr>
                <a:xfrm>
                  <a:off x="1240748" y="7144528"/>
                  <a:ext cx="0" cy="36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Connecteur droit 128"/>
                <p:cNvCxnSpPr/>
                <p:nvPr/>
              </p:nvCxnSpPr>
              <p:spPr>
                <a:xfrm>
                  <a:off x="1436636" y="7146568"/>
                  <a:ext cx="0" cy="36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Connecteur droit 129"/>
                <p:cNvCxnSpPr/>
                <p:nvPr/>
              </p:nvCxnSpPr>
              <p:spPr>
                <a:xfrm>
                  <a:off x="1795576" y="7146734"/>
                  <a:ext cx="0" cy="36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Connecteur droit 130"/>
                <p:cNvCxnSpPr/>
                <p:nvPr/>
              </p:nvCxnSpPr>
              <p:spPr>
                <a:xfrm>
                  <a:off x="1611744" y="7144528"/>
                  <a:ext cx="0" cy="36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Connecteur droit 131"/>
                <p:cNvCxnSpPr/>
                <p:nvPr/>
              </p:nvCxnSpPr>
              <p:spPr>
                <a:xfrm>
                  <a:off x="1939179" y="7144528"/>
                  <a:ext cx="0" cy="18933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" name="Groupe 132"/>
              <p:cNvGrpSpPr/>
              <p:nvPr/>
            </p:nvGrpSpPr>
            <p:grpSpPr>
              <a:xfrm>
                <a:off x="3890691" y="7132930"/>
                <a:ext cx="1606523" cy="195132"/>
                <a:chOff x="332656" y="7138730"/>
                <a:chExt cx="1606523" cy="195132"/>
              </a:xfrm>
            </p:grpSpPr>
            <p:cxnSp>
              <p:nvCxnSpPr>
                <p:cNvPr id="134" name="Connecteur droit 133"/>
                <p:cNvCxnSpPr/>
                <p:nvPr/>
              </p:nvCxnSpPr>
              <p:spPr>
                <a:xfrm>
                  <a:off x="332656" y="7145246"/>
                  <a:ext cx="0" cy="36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Connecteur droit 134"/>
                <p:cNvCxnSpPr/>
                <p:nvPr/>
              </p:nvCxnSpPr>
              <p:spPr>
                <a:xfrm>
                  <a:off x="515236" y="7144528"/>
                  <a:ext cx="0" cy="36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Connecteur droit 135"/>
                <p:cNvCxnSpPr/>
                <p:nvPr/>
              </p:nvCxnSpPr>
              <p:spPr>
                <a:xfrm>
                  <a:off x="708570" y="7144528"/>
                  <a:ext cx="0" cy="36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Connecteur droit 136"/>
                <p:cNvCxnSpPr/>
                <p:nvPr/>
              </p:nvCxnSpPr>
              <p:spPr>
                <a:xfrm>
                  <a:off x="892426" y="7144528"/>
                  <a:ext cx="0" cy="36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Connecteur droit 137"/>
                <p:cNvCxnSpPr/>
                <p:nvPr/>
              </p:nvCxnSpPr>
              <p:spPr>
                <a:xfrm>
                  <a:off x="1060748" y="7138730"/>
                  <a:ext cx="0" cy="108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Connecteur droit 138"/>
                <p:cNvCxnSpPr/>
                <p:nvPr/>
              </p:nvCxnSpPr>
              <p:spPr>
                <a:xfrm>
                  <a:off x="1240748" y="7144528"/>
                  <a:ext cx="0" cy="36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Connecteur droit 139"/>
                <p:cNvCxnSpPr/>
                <p:nvPr/>
              </p:nvCxnSpPr>
              <p:spPr>
                <a:xfrm>
                  <a:off x="1436636" y="7146568"/>
                  <a:ext cx="0" cy="36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Connecteur droit 140"/>
                <p:cNvCxnSpPr/>
                <p:nvPr/>
              </p:nvCxnSpPr>
              <p:spPr>
                <a:xfrm>
                  <a:off x="1795576" y="7146734"/>
                  <a:ext cx="0" cy="36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Connecteur droit 141"/>
                <p:cNvCxnSpPr/>
                <p:nvPr/>
              </p:nvCxnSpPr>
              <p:spPr>
                <a:xfrm>
                  <a:off x="1611744" y="7144528"/>
                  <a:ext cx="0" cy="36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Connecteur droit 142"/>
                <p:cNvCxnSpPr/>
                <p:nvPr/>
              </p:nvCxnSpPr>
              <p:spPr>
                <a:xfrm>
                  <a:off x="1939179" y="7144528"/>
                  <a:ext cx="0" cy="18933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4" name="Groupe 143"/>
              <p:cNvGrpSpPr/>
              <p:nvPr/>
            </p:nvGrpSpPr>
            <p:grpSpPr>
              <a:xfrm>
                <a:off x="5678204" y="7138730"/>
                <a:ext cx="728092" cy="42516"/>
                <a:chOff x="332656" y="7138730"/>
                <a:chExt cx="728092" cy="42516"/>
              </a:xfrm>
            </p:grpSpPr>
            <p:cxnSp>
              <p:nvCxnSpPr>
                <p:cNvPr id="145" name="Connecteur droit 144"/>
                <p:cNvCxnSpPr/>
                <p:nvPr/>
              </p:nvCxnSpPr>
              <p:spPr>
                <a:xfrm>
                  <a:off x="332656" y="7145246"/>
                  <a:ext cx="0" cy="36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Connecteur droit 145"/>
                <p:cNvCxnSpPr/>
                <p:nvPr/>
              </p:nvCxnSpPr>
              <p:spPr>
                <a:xfrm>
                  <a:off x="515236" y="7144528"/>
                  <a:ext cx="0" cy="36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Connecteur droit 146"/>
                <p:cNvCxnSpPr/>
                <p:nvPr/>
              </p:nvCxnSpPr>
              <p:spPr>
                <a:xfrm>
                  <a:off x="708570" y="7144528"/>
                  <a:ext cx="0" cy="36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Connecteur droit 147"/>
                <p:cNvCxnSpPr/>
                <p:nvPr/>
              </p:nvCxnSpPr>
              <p:spPr>
                <a:xfrm>
                  <a:off x="892426" y="7144528"/>
                  <a:ext cx="0" cy="36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Connecteur droit 148"/>
                <p:cNvCxnSpPr/>
                <p:nvPr/>
              </p:nvCxnSpPr>
              <p:spPr>
                <a:xfrm>
                  <a:off x="1060748" y="7138730"/>
                  <a:ext cx="0" cy="36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8" name="Rectangle à coins arrondis 67"/>
          <p:cNvSpPr/>
          <p:nvPr/>
        </p:nvSpPr>
        <p:spPr>
          <a:xfrm>
            <a:off x="136839" y="107504"/>
            <a:ext cx="899265" cy="45000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  <a:latin typeface="Anjelika Rose" panose="02000603000000000000" pitchFamily="2" charset="0"/>
                <a:ea typeface="Anjelika Rose" panose="02000603000000000000" pitchFamily="2" charset="0"/>
              </a:rPr>
              <a:t>Visuel</a:t>
            </a:r>
            <a:endParaRPr lang="fr-FR" sz="2400" dirty="0">
              <a:latin typeface="Anjelika Rose" panose="02000603000000000000" pitchFamily="2" charset="0"/>
              <a:ea typeface="Anjelika Rose" panose="02000603000000000000" pitchFamily="2" charset="0"/>
            </a:endParaRPr>
          </a:p>
        </p:txBody>
      </p:sp>
      <p:pic>
        <p:nvPicPr>
          <p:cNvPr id="3" name="Picture 2" descr="http://static.skynetblogs.be/media/127560/310383548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39" y="621786"/>
            <a:ext cx="1396581" cy="1587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lespierresquiparlent.free.fr/imag-hymne/hymAp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393" y="113723"/>
            <a:ext cx="3759575" cy="19151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4" descr="http://upload.wikimedia.org/wikipedia/commons/7/72/Aulos_player_MAR_Palermo_NI2271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043" y="937477"/>
            <a:ext cx="2073689" cy="311053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43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42646" y="251520"/>
            <a:ext cx="6426714" cy="124813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spc="150" dirty="0" smtClean="0">
                <a:solidFill>
                  <a:schemeClr val="tx1"/>
                </a:solidFill>
                <a:latin typeface="cursive" panose="02000000000000000000" pitchFamily="2" charset="0"/>
              </a:rPr>
              <a:t>Dictée - Hymne de Delphes</a:t>
            </a:r>
            <a:endParaRPr lang="fr-FR" sz="4400" b="1" spc="150" dirty="0">
              <a:solidFill>
                <a:schemeClr val="tx1"/>
              </a:solidFill>
              <a:latin typeface="cursive" panose="02000000000000000000" pitchFamily="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1898993"/>
            <a:ext cx="1495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omic Sans MS" panose="030F0702030302020204" pitchFamily="66" charset="0"/>
              </a:rPr>
              <a:t>Groupe blanc</a:t>
            </a:r>
          </a:p>
          <a:p>
            <a:r>
              <a:rPr lang="fr-FR" sz="1600" dirty="0" smtClean="0">
                <a:latin typeface="Comic Sans MS" panose="030F0702030302020204" pitchFamily="66" charset="0"/>
              </a:rPr>
              <a:t>27 mots / 110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3665" y="3707904"/>
            <a:ext cx="1495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omic Sans MS" panose="030F0702030302020204" pitchFamily="66" charset="0"/>
              </a:rPr>
              <a:t>Groupe jaune</a:t>
            </a:r>
            <a:endParaRPr lang="fr-FR" sz="1600" dirty="0">
              <a:latin typeface="Comic Sans MS" panose="030F0702030302020204" pitchFamily="66" charset="0"/>
            </a:endParaRPr>
          </a:p>
          <a:p>
            <a:r>
              <a:rPr lang="fr-FR" sz="1600" dirty="0" smtClean="0">
                <a:latin typeface="Comic Sans MS" panose="030F0702030302020204" pitchFamily="66" charset="0"/>
              </a:rPr>
              <a:t>47 mots </a:t>
            </a:r>
            <a:r>
              <a:rPr lang="fr-FR" sz="1600" dirty="0">
                <a:latin typeface="Comic Sans MS" panose="030F0702030302020204" pitchFamily="66" charset="0"/>
              </a:rPr>
              <a:t>/ </a:t>
            </a:r>
            <a:r>
              <a:rPr lang="fr-FR" sz="1600" dirty="0" smtClean="0">
                <a:latin typeface="Comic Sans MS" panose="030F0702030302020204" pitchFamily="66" charset="0"/>
              </a:rPr>
              <a:t>110</a:t>
            </a:r>
            <a:endParaRPr lang="fr-FR" sz="1600" dirty="0">
              <a:latin typeface="Comic Sans MS" panose="030F0702030302020204" pitchFamily="66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0001" y="5211361"/>
            <a:ext cx="16209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omic Sans MS" panose="030F0702030302020204" pitchFamily="66" charset="0"/>
              </a:rPr>
              <a:t>Groupe orange</a:t>
            </a:r>
            <a:endParaRPr lang="fr-FR" sz="1600" dirty="0">
              <a:latin typeface="Comic Sans MS" panose="030F0702030302020204" pitchFamily="66" charset="0"/>
            </a:endParaRPr>
          </a:p>
          <a:p>
            <a:r>
              <a:rPr lang="fr-FR" sz="1600" dirty="0" smtClean="0">
                <a:latin typeface="Comic Sans MS" panose="030F0702030302020204" pitchFamily="66" charset="0"/>
              </a:rPr>
              <a:t>83 mots </a:t>
            </a:r>
            <a:r>
              <a:rPr lang="fr-FR" sz="1600" dirty="0">
                <a:latin typeface="Comic Sans MS" panose="030F0702030302020204" pitchFamily="66" charset="0"/>
              </a:rPr>
              <a:t>/ </a:t>
            </a:r>
            <a:r>
              <a:rPr lang="fr-FR" sz="1600" dirty="0" smtClean="0">
                <a:latin typeface="Comic Sans MS" panose="030F0702030302020204" pitchFamily="66" charset="0"/>
              </a:rPr>
              <a:t>110</a:t>
            </a:r>
            <a:endParaRPr lang="fr-FR" sz="1600" dirty="0">
              <a:latin typeface="Comic Sans MS" panose="030F0702030302020204" pitchFamily="66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11036" y="7380312"/>
            <a:ext cx="13276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omic Sans MS" panose="030F0702030302020204" pitchFamily="66" charset="0"/>
              </a:rPr>
              <a:t>Groupe vert</a:t>
            </a:r>
            <a:endParaRPr lang="fr-FR" sz="1600" dirty="0">
              <a:latin typeface="Comic Sans MS" panose="030F0702030302020204" pitchFamily="66" charset="0"/>
            </a:endParaRPr>
          </a:p>
          <a:p>
            <a:r>
              <a:rPr lang="fr-FR" sz="1600" dirty="0" smtClean="0">
                <a:latin typeface="Comic Sans MS" panose="030F0702030302020204" pitchFamily="66" charset="0"/>
              </a:rPr>
              <a:t>110 mots </a:t>
            </a:r>
            <a:endParaRPr lang="fr-FR" sz="1600" dirty="0">
              <a:latin typeface="Comic Sans MS" panose="030F0702030302020204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585087" y="1763688"/>
            <a:ext cx="5207245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>
                <a:latin typeface="Comic Sans MS" panose="030F0702030302020204" pitchFamily="66" charset="0"/>
              </a:rPr>
              <a:t>C’est la </a:t>
            </a:r>
            <a:r>
              <a:rPr lang="fr-FR" sz="2000" dirty="0">
                <a:latin typeface="Comic Sans MS" panose="030F0702030302020204" pitchFamily="66" charset="0"/>
              </a:rPr>
              <a:t>première partition musicale quasi-complète de musique grecque antique</a:t>
            </a:r>
            <a:r>
              <a:rPr lang="fr-FR" sz="2000" dirty="0" smtClean="0">
                <a:latin typeface="Comic Sans MS" panose="030F0702030302020204" pitchFamily="66" charset="0"/>
              </a:rPr>
              <a:t>, gravée </a:t>
            </a:r>
            <a:r>
              <a:rPr lang="fr-FR" sz="2000" dirty="0">
                <a:latin typeface="Comic Sans MS" panose="030F0702030302020204" pitchFamily="66" charset="0"/>
              </a:rPr>
              <a:t>sur la pierre du Trésor des Athéniens, à Delphes, au </a:t>
            </a:r>
            <a:r>
              <a:rPr lang="fr-FR" sz="2000" dirty="0" smtClean="0">
                <a:latin typeface="Comic Sans MS" panose="030F0702030302020204" pitchFamily="66" charset="0"/>
              </a:rPr>
              <a:t>II</a:t>
            </a:r>
            <a:r>
              <a:rPr lang="fr-FR" sz="2000" baseline="30000" dirty="0" smtClean="0">
                <a:latin typeface="Comic Sans MS" panose="030F0702030302020204" pitchFamily="66" charset="0"/>
              </a:rPr>
              <a:t>ème </a:t>
            </a:r>
            <a:r>
              <a:rPr lang="fr-FR" sz="2000" dirty="0" smtClean="0">
                <a:latin typeface="Comic Sans MS" panose="030F0702030302020204" pitchFamily="66" charset="0"/>
              </a:rPr>
              <a:t>siècle </a:t>
            </a:r>
            <a:r>
              <a:rPr lang="fr-FR" sz="2000" dirty="0">
                <a:latin typeface="Comic Sans MS" panose="030F0702030302020204" pitchFamily="66" charset="0"/>
              </a:rPr>
              <a:t>avant </a:t>
            </a:r>
            <a:r>
              <a:rPr lang="fr-FR" sz="2000" dirty="0" smtClean="0">
                <a:latin typeface="Comic Sans MS" panose="030F0702030302020204" pitchFamily="66" charset="0"/>
              </a:rPr>
              <a:t>J-C.</a:t>
            </a:r>
          </a:p>
          <a:p>
            <a:pPr algn="just"/>
            <a:r>
              <a:rPr lang="fr-FR" sz="2000" dirty="0" smtClean="0">
                <a:latin typeface="Comic Sans MS" panose="030F0702030302020204" pitchFamily="66" charset="0"/>
              </a:rPr>
              <a:t> </a:t>
            </a:r>
          </a:p>
          <a:p>
            <a:pPr algn="just"/>
            <a:r>
              <a:rPr lang="fr-FR" sz="2000" dirty="0" smtClean="0">
                <a:latin typeface="Comic Sans MS" panose="030F0702030302020204" pitchFamily="66" charset="0"/>
              </a:rPr>
              <a:t>Ce petit édifice servait </a:t>
            </a:r>
            <a:r>
              <a:rPr lang="fr-FR" sz="2000" dirty="0">
                <a:latin typeface="Comic Sans MS" panose="030F0702030302020204" pitchFamily="66" charset="0"/>
              </a:rPr>
              <a:t>autrefois de lieu de réunion aux ambassadeurs et aux pèlerins d’Athènes, lors des fêtes </a:t>
            </a:r>
            <a:r>
              <a:rPr lang="fr-FR" sz="2000" dirty="0" smtClean="0">
                <a:latin typeface="Comic Sans MS" panose="030F0702030302020204" pitchFamily="66" charset="0"/>
              </a:rPr>
              <a:t>delphiques.</a:t>
            </a:r>
          </a:p>
          <a:p>
            <a:pPr algn="just"/>
            <a:endParaRPr lang="fr-FR" sz="2000" dirty="0" smtClean="0">
              <a:latin typeface="Comic Sans MS" panose="030F0702030302020204" pitchFamily="66" charset="0"/>
            </a:endParaRPr>
          </a:p>
          <a:p>
            <a:pPr algn="just"/>
            <a:r>
              <a:rPr lang="fr-FR" sz="2000" dirty="0" smtClean="0">
                <a:latin typeface="Comic Sans MS" panose="030F0702030302020204" pitchFamily="66" charset="0"/>
              </a:rPr>
              <a:t>Le Trésor des Athéniens étaient, à </a:t>
            </a:r>
            <a:r>
              <a:rPr lang="fr-FR" sz="2000" dirty="0">
                <a:latin typeface="Comic Sans MS" panose="030F0702030302020204" pitchFamily="66" charset="0"/>
              </a:rPr>
              <a:t>la fois sacristie, archives, musée du temple d’Apollon, </a:t>
            </a:r>
            <a:r>
              <a:rPr lang="fr-FR" sz="2000" dirty="0" smtClean="0">
                <a:latin typeface="Comic Sans MS" panose="030F0702030302020204" pitchFamily="66" charset="0"/>
              </a:rPr>
              <a:t>fut découvert en </a:t>
            </a:r>
            <a:r>
              <a:rPr lang="fr-FR" sz="2000" dirty="0">
                <a:latin typeface="Comic Sans MS" panose="030F0702030302020204" pitchFamily="66" charset="0"/>
              </a:rPr>
              <a:t>1893 </a:t>
            </a:r>
            <a:r>
              <a:rPr lang="fr-FR" sz="2000" dirty="0" smtClean="0">
                <a:latin typeface="Comic Sans MS" panose="030F0702030302020204" pitchFamily="66" charset="0"/>
              </a:rPr>
              <a:t>lors de fouilles archéologiques.</a:t>
            </a:r>
          </a:p>
          <a:p>
            <a:pPr algn="just"/>
            <a:r>
              <a:rPr lang="fr-FR" sz="2000" dirty="0" smtClean="0">
                <a:latin typeface="Comic Sans MS" panose="030F0702030302020204" pitchFamily="66" charset="0"/>
              </a:rPr>
              <a:t>Le premier hymne est composé de quatre strophes et le second de dix.</a:t>
            </a:r>
          </a:p>
          <a:p>
            <a:pPr algn="just"/>
            <a:endParaRPr lang="fr-FR" sz="2000" dirty="0" smtClean="0">
              <a:latin typeface="Comic Sans MS" panose="030F0702030302020204" pitchFamily="66" charset="0"/>
            </a:endParaRPr>
          </a:p>
          <a:p>
            <a:pPr algn="just"/>
            <a:r>
              <a:rPr lang="fr-FR" sz="2000" dirty="0" smtClean="0">
                <a:latin typeface="Comic Sans MS" panose="030F0702030302020204" pitchFamily="66" charset="0"/>
              </a:rPr>
              <a:t>Les </a:t>
            </a:r>
            <a:r>
              <a:rPr lang="fr-FR" sz="2000" dirty="0">
                <a:latin typeface="Comic Sans MS" panose="030F0702030302020204" pitchFamily="66" charset="0"/>
              </a:rPr>
              <a:t>murs étaient couverts d’inscriptions tels des décrets honorifiques, catalogues d’ambassades et poèmes de circonstance. Ces hymnes étaient donc gravés sur un pan de </a:t>
            </a:r>
            <a:r>
              <a:rPr lang="fr-FR" sz="2000" dirty="0" smtClean="0">
                <a:latin typeface="Comic Sans MS" panose="030F0702030302020204" pitchFamily="66" charset="0"/>
              </a:rPr>
              <a:t>mur.</a:t>
            </a:r>
            <a:endParaRPr lang="fr-FR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62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88640" y="35496"/>
            <a:ext cx="64807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atin typeface="Comic Sans MS" panose="030F0702030302020204" pitchFamily="66" charset="0"/>
              </a:rPr>
              <a:t>TRAVAIL À FAIRE POUR LA PROCHAINE FOIS</a:t>
            </a:r>
          </a:p>
          <a:p>
            <a:pPr algn="just"/>
            <a:endParaRPr lang="fr-FR" sz="14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fr-FR" sz="1200" b="1" dirty="0" smtClean="0">
                <a:latin typeface="Comic Sans MS" panose="030F0702030302020204" pitchFamily="66" charset="0"/>
              </a:rPr>
              <a:t>Classe </a:t>
            </a:r>
            <a:r>
              <a:rPr lang="fr-FR" sz="1200" b="1" dirty="0">
                <a:latin typeface="Comic Sans MS" panose="030F0702030302020204" pitchFamily="66" charset="0"/>
              </a:rPr>
              <a:t>ces mots dans le tableau selon </a:t>
            </a:r>
            <a:r>
              <a:rPr lang="fr-FR" sz="1200" b="1" dirty="0" smtClean="0">
                <a:latin typeface="Comic Sans MS" panose="030F0702030302020204" pitchFamily="66" charset="0"/>
              </a:rPr>
              <a:t>la nature qu’ils ont dans la phrase du jour </a:t>
            </a:r>
            <a:r>
              <a:rPr lang="fr-FR" sz="1200" b="1" dirty="0">
                <a:latin typeface="Comic Sans MS" panose="030F0702030302020204" pitchFamily="66" charset="0"/>
              </a:rPr>
              <a:t>:</a:t>
            </a: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fr-FR" sz="1100" dirty="0">
                <a:latin typeface="Comic Sans MS" panose="030F0702030302020204" pitchFamily="66" charset="0"/>
              </a:rPr>
              <a:t>à - </a:t>
            </a:r>
            <a:r>
              <a:rPr lang="fr-FR" sz="1100" dirty="0" smtClean="0">
                <a:latin typeface="Comic Sans MS" panose="030F0702030302020204" pitchFamily="66" charset="0"/>
              </a:rPr>
              <a:t>antique </a:t>
            </a:r>
            <a:r>
              <a:rPr lang="fr-FR" sz="1100" dirty="0">
                <a:latin typeface="Comic Sans MS" panose="030F0702030302020204" pitchFamily="66" charset="0"/>
              </a:rPr>
              <a:t>- Athéniens - au - avant - </a:t>
            </a:r>
            <a:r>
              <a:rPr lang="fr-FR" sz="1100" dirty="0" smtClean="0">
                <a:latin typeface="Comic Sans MS" panose="030F0702030302020204" pitchFamily="66" charset="0"/>
              </a:rPr>
              <a:t>Delphes </a:t>
            </a:r>
            <a:r>
              <a:rPr lang="fr-FR" sz="1100" dirty="0">
                <a:latin typeface="Comic Sans MS" panose="030F0702030302020204" pitchFamily="66" charset="0"/>
              </a:rPr>
              <a:t>- </a:t>
            </a:r>
            <a:r>
              <a:rPr lang="fr-FR" sz="1100" dirty="0" smtClean="0">
                <a:latin typeface="Comic Sans MS" panose="030F0702030302020204" pitchFamily="66" charset="0"/>
              </a:rPr>
              <a:t>du </a:t>
            </a:r>
            <a:r>
              <a:rPr lang="fr-FR" sz="1100" dirty="0">
                <a:latin typeface="Comic Sans MS" panose="030F0702030302020204" pitchFamily="66" charset="0"/>
              </a:rPr>
              <a:t>- </a:t>
            </a:r>
            <a:r>
              <a:rPr lang="fr-FR" sz="1100" dirty="0" smtClean="0">
                <a:latin typeface="Comic Sans MS" panose="030F0702030302020204" pitchFamily="66" charset="0"/>
              </a:rPr>
              <a:t>être - </a:t>
            </a:r>
            <a:r>
              <a:rPr lang="fr-FR" sz="1100" dirty="0">
                <a:latin typeface="Comic Sans MS" panose="030F0702030302020204" pitchFamily="66" charset="0"/>
              </a:rPr>
              <a:t>graver - </a:t>
            </a:r>
            <a:r>
              <a:rPr lang="fr-FR" sz="1100" dirty="0" smtClean="0">
                <a:latin typeface="Comic Sans MS" panose="030F0702030302020204" pitchFamily="66" charset="0"/>
              </a:rPr>
              <a:t>grec </a:t>
            </a:r>
            <a:r>
              <a:rPr lang="fr-FR" sz="1100" dirty="0">
                <a:latin typeface="Comic Sans MS" panose="030F0702030302020204" pitchFamily="66" charset="0"/>
              </a:rPr>
              <a:t>- J-C - </a:t>
            </a:r>
            <a:r>
              <a:rPr lang="fr-FR" sz="1100" dirty="0" smtClean="0">
                <a:latin typeface="Comic Sans MS" panose="030F0702030302020204" pitchFamily="66" charset="0"/>
              </a:rPr>
              <a:t>musical </a:t>
            </a:r>
            <a:r>
              <a:rPr lang="fr-FR" sz="1100" dirty="0">
                <a:latin typeface="Comic Sans MS" panose="030F0702030302020204" pitchFamily="66" charset="0"/>
              </a:rPr>
              <a:t>- musique - </a:t>
            </a:r>
            <a:r>
              <a:rPr lang="fr-FR" sz="1100" dirty="0" smtClean="0">
                <a:latin typeface="Comic Sans MS" panose="030F0702030302020204" pitchFamily="66" charset="0"/>
              </a:rPr>
              <a:t>partition </a:t>
            </a:r>
            <a:r>
              <a:rPr lang="fr-FR" sz="1100" dirty="0">
                <a:latin typeface="Comic Sans MS" panose="030F0702030302020204" pitchFamily="66" charset="0"/>
              </a:rPr>
              <a:t>- pierre - </a:t>
            </a:r>
            <a:r>
              <a:rPr lang="fr-FR" sz="1100" dirty="0" smtClean="0">
                <a:latin typeface="Comic Sans MS" panose="030F0702030302020204" pitchFamily="66" charset="0"/>
              </a:rPr>
              <a:t>première - quasi-complète - </a:t>
            </a:r>
            <a:r>
              <a:rPr lang="fr-FR" sz="1100" dirty="0">
                <a:latin typeface="Comic Sans MS" panose="030F0702030302020204" pitchFamily="66" charset="0"/>
              </a:rPr>
              <a:t>siècle - </a:t>
            </a:r>
            <a:r>
              <a:rPr lang="fr-FR" sz="1100" dirty="0" smtClean="0">
                <a:latin typeface="Comic Sans MS" panose="030F0702030302020204" pitchFamily="66" charset="0"/>
              </a:rPr>
              <a:t>sur - Trésor - </a:t>
            </a:r>
            <a:r>
              <a:rPr lang="fr-FR" sz="1100" dirty="0">
                <a:latin typeface="Comic Sans MS" panose="030F0702030302020204" pitchFamily="66" charset="0"/>
              </a:rPr>
              <a:t>un - </a:t>
            </a:r>
            <a:r>
              <a:rPr lang="fr-FR" sz="1100" dirty="0" smtClean="0">
                <a:latin typeface="Comic Sans MS" panose="030F0702030302020204" pitchFamily="66" charset="0"/>
              </a:rPr>
              <a:t>II</a:t>
            </a:r>
            <a:r>
              <a:rPr lang="fr-FR" sz="1100" baseline="30000" dirty="0" smtClean="0">
                <a:latin typeface="Comic Sans MS" panose="030F0702030302020204" pitchFamily="66" charset="0"/>
              </a:rPr>
              <a:t>ème </a:t>
            </a:r>
            <a:endParaRPr lang="fr-FR" sz="1100" dirty="0">
              <a:latin typeface="Comic Sans MS" panose="030F0702030302020204" pitchFamily="66" charset="0"/>
            </a:endParaRP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fr-FR" sz="1100" dirty="0" smtClean="0">
                <a:latin typeface="Comic Sans MS" panose="030F0702030302020204" pitchFamily="66" charset="0"/>
              </a:rPr>
              <a:t>ambassadeur </a:t>
            </a:r>
            <a:r>
              <a:rPr lang="fr-FR" sz="1100" dirty="0">
                <a:latin typeface="Comic Sans MS" panose="030F0702030302020204" pitchFamily="66" charset="0"/>
              </a:rPr>
              <a:t>- </a:t>
            </a:r>
            <a:r>
              <a:rPr lang="fr-FR" sz="1100" dirty="0" smtClean="0">
                <a:latin typeface="Comic Sans MS" panose="030F0702030302020204" pitchFamily="66" charset="0"/>
              </a:rPr>
              <a:t>Athènes </a:t>
            </a:r>
            <a:r>
              <a:rPr lang="fr-FR" sz="1100" dirty="0">
                <a:latin typeface="Comic Sans MS" panose="030F0702030302020204" pitchFamily="66" charset="0"/>
              </a:rPr>
              <a:t>- </a:t>
            </a:r>
            <a:r>
              <a:rPr lang="fr-FR" sz="1100" dirty="0" smtClean="0">
                <a:latin typeface="Comic Sans MS" panose="030F0702030302020204" pitchFamily="66" charset="0"/>
              </a:rPr>
              <a:t>autrefois </a:t>
            </a:r>
            <a:r>
              <a:rPr lang="fr-FR" sz="1100" dirty="0">
                <a:latin typeface="Comic Sans MS" panose="030F0702030302020204" pitchFamily="66" charset="0"/>
              </a:rPr>
              <a:t>- </a:t>
            </a:r>
            <a:r>
              <a:rPr lang="fr-FR" sz="1100" dirty="0" smtClean="0">
                <a:latin typeface="Comic Sans MS" panose="030F0702030302020204" pitchFamily="66" charset="0"/>
              </a:rPr>
              <a:t>ce - delphique - édifice </a:t>
            </a:r>
            <a:r>
              <a:rPr lang="fr-FR" sz="1100" dirty="0">
                <a:latin typeface="Comic Sans MS" panose="030F0702030302020204" pitchFamily="66" charset="0"/>
              </a:rPr>
              <a:t>- et - </a:t>
            </a:r>
            <a:r>
              <a:rPr lang="fr-FR" sz="1100" dirty="0" smtClean="0">
                <a:latin typeface="Comic Sans MS" panose="030F0702030302020204" pitchFamily="66" charset="0"/>
              </a:rPr>
              <a:t>fête </a:t>
            </a:r>
            <a:r>
              <a:rPr lang="fr-FR" sz="1100" dirty="0">
                <a:latin typeface="Comic Sans MS" panose="030F0702030302020204" pitchFamily="66" charset="0"/>
              </a:rPr>
              <a:t>- lieu - lors - </a:t>
            </a:r>
            <a:r>
              <a:rPr lang="fr-FR" sz="1100" dirty="0" smtClean="0">
                <a:latin typeface="Comic Sans MS" panose="030F0702030302020204" pitchFamily="66" charset="0"/>
              </a:rPr>
              <a:t>pèlerin </a:t>
            </a:r>
            <a:r>
              <a:rPr lang="fr-FR" sz="1100" dirty="0">
                <a:latin typeface="Comic Sans MS" panose="030F0702030302020204" pitchFamily="66" charset="0"/>
              </a:rPr>
              <a:t>- </a:t>
            </a:r>
            <a:r>
              <a:rPr lang="fr-FR" sz="1100" dirty="0" smtClean="0">
                <a:latin typeface="Comic Sans MS" panose="030F0702030302020204" pitchFamily="66" charset="0"/>
              </a:rPr>
              <a:t>petit - </a:t>
            </a:r>
            <a:r>
              <a:rPr lang="fr-FR" sz="1100" dirty="0">
                <a:latin typeface="Comic Sans MS" panose="030F0702030302020204" pitchFamily="66" charset="0"/>
              </a:rPr>
              <a:t>réunion - </a:t>
            </a:r>
            <a:r>
              <a:rPr lang="fr-FR" sz="1100" dirty="0" smtClean="0">
                <a:latin typeface="Comic Sans MS" panose="030F0702030302020204" pitchFamily="66" charset="0"/>
              </a:rPr>
              <a:t>servir</a:t>
            </a:r>
            <a:endParaRPr lang="fr-FR" sz="1100" dirty="0">
              <a:latin typeface="Comic Sans MS" panose="030F0702030302020204" pitchFamily="66" charset="0"/>
            </a:endParaRP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fr-FR" sz="1100" dirty="0">
                <a:latin typeface="Comic Sans MS" panose="030F0702030302020204" pitchFamily="66" charset="0"/>
              </a:rPr>
              <a:t>Apollon - </a:t>
            </a:r>
            <a:r>
              <a:rPr lang="fr-FR" sz="1100" dirty="0" smtClean="0">
                <a:latin typeface="Comic Sans MS" panose="030F0702030302020204" pitchFamily="66" charset="0"/>
              </a:rPr>
              <a:t>archéologique </a:t>
            </a:r>
            <a:r>
              <a:rPr lang="fr-FR" sz="1100" dirty="0">
                <a:latin typeface="Comic Sans MS" panose="030F0702030302020204" pitchFamily="66" charset="0"/>
              </a:rPr>
              <a:t>- archives - composer - découvrir - dix - </a:t>
            </a:r>
            <a:r>
              <a:rPr lang="fr-FR" sz="1100" dirty="0" smtClean="0">
                <a:latin typeface="Comic Sans MS" panose="030F0702030302020204" pitchFamily="66" charset="0"/>
              </a:rPr>
              <a:t>en </a:t>
            </a:r>
            <a:r>
              <a:rPr lang="fr-FR" sz="1100" dirty="0">
                <a:latin typeface="Comic Sans MS" panose="030F0702030302020204" pitchFamily="66" charset="0"/>
              </a:rPr>
              <a:t>- fois - </a:t>
            </a:r>
            <a:r>
              <a:rPr lang="fr-FR" sz="1100" dirty="0" smtClean="0">
                <a:latin typeface="Comic Sans MS" panose="030F0702030302020204" pitchFamily="66" charset="0"/>
              </a:rPr>
              <a:t>fouille </a:t>
            </a:r>
            <a:r>
              <a:rPr lang="fr-FR" sz="1100" dirty="0">
                <a:latin typeface="Comic Sans MS" panose="030F0702030302020204" pitchFamily="66" charset="0"/>
              </a:rPr>
              <a:t>- </a:t>
            </a:r>
            <a:r>
              <a:rPr lang="fr-FR" sz="1100" dirty="0" smtClean="0">
                <a:latin typeface="Comic Sans MS" panose="030F0702030302020204" pitchFamily="66" charset="0"/>
              </a:rPr>
              <a:t>hymne </a:t>
            </a:r>
            <a:r>
              <a:rPr lang="fr-FR" sz="1100" dirty="0">
                <a:latin typeface="Comic Sans MS" panose="030F0702030302020204" pitchFamily="66" charset="0"/>
              </a:rPr>
              <a:t>- le - </a:t>
            </a:r>
            <a:r>
              <a:rPr lang="fr-FR" sz="1100" dirty="0" smtClean="0">
                <a:latin typeface="Comic Sans MS" panose="030F0702030302020204" pitchFamily="66" charset="0"/>
              </a:rPr>
              <a:t>musée - premier - quatre - sacristie </a:t>
            </a:r>
            <a:r>
              <a:rPr lang="fr-FR" sz="1100" dirty="0">
                <a:latin typeface="Comic Sans MS" panose="030F0702030302020204" pitchFamily="66" charset="0"/>
              </a:rPr>
              <a:t>- second - </a:t>
            </a:r>
            <a:r>
              <a:rPr lang="fr-FR" sz="1100" dirty="0" smtClean="0">
                <a:latin typeface="Comic Sans MS" panose="030F0702030302020204" pitchFamily="66" charset="0"/>
              </a:rPr>
              <a:t>strophe </a:t>
            </a:r>
            <a:r>
              <a:rPr lang="fr-FR" sz="1100" dirty="0">
                <a:latin typeface="Comic Sans MS" panose="030F0702030302020204" pitchFamily="66" charset="0"/>
              </a:rPr>
              <a:t>- </a:t>
            </a:r>
            <a:r>
              <a:rPr lang="fr-FR" sz="1100" dirty="0" smtClean="0">
                <a:latin typeface="Comic Sans MS" panose="030F0702030302020204" pitchFamily="66" charset="0"/>
              </a:rPr>
              <a:t>temple</a:t>
            </a:r>
            <a:endParaRPr lang="fr-FR" sz="1100" dirty="0">
              <a:latin typeface="Comic Sans MS" panose="030F0702030302020204" pitchFamily="66" charset="0"/>
            </a:endParaRP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fr-FR" sz="1100" dirty="0">
                <a:latin typeface="Comic Sans MS" panose="030F0702030302020204" pitchFamily="66" charset="0"/>
              </a:rPr>
              <a:t>ambassade - catalogue - </a:t>
            </a:r>
            <a:r>
              <a:rPr lang="fr-FR" sz="1100" dirty="0" smtClean="0">
                <a:latin typeface="Comic Sans MS" panose="030F0702030302020204" pitchFamily="66" charset="0"/>
              </a:rPr>
              <a:t>circonstance </a:t>
            </a:r>
            <a:r>
              <a:rPr lang="fr-FR" sz="1100" dirty="0">
                <a:latin typeface="Comic Sans MS" panose="030F0702030302020204" pitchFamily="66" charset="0"/>
              </a:rPr>
              <a:t>- </a:t>
            </a:r>
            <a:r>
              <a:rPr lang="fr-FR" sz="1100" dirty="0" smtClean="0">
                <a:latin typeface="Comic Sans MS" panose="030F0702030302020204" pitchFamily="66" charset="0"/>
              </a:rPr>
              <a:t>couvert - décret </a:t>
            </a:r>
            <a:r>
              <a:rPr lang="fr-FR" sz="1100" dirty="0">
                <a:latin typeface="Comic Sans MS" panose="030F0702030302020204" pitchFamily="66" charset="0"/>
              </a:rPr>
              <a:t>- </a:t>
            </a:r>
            <a:r>
              <a:rPr lang="fr-FR" sz="1100" dirty="0" smtClean="0">
                <a:latin typeface="Comic Sans MS" panose="030F0702030302020204" pitchFamily="66" charset="0"/>
              </a:rPr>
              <a:t>donc </a:t>
            </a:r>
            <a:r>
              <a:rPr lang="fr-FR" sz="1100" dirty="0">
                <a:latin typeface="Comic Sans MS" panose="030F0702030302020204" pitchFamily="66" charset="0"/>
              </a:rPr>
              <a:t>- honorifique - inscription - </a:t>
            </a:r>
            <a:r>
              <a:rPr lang="fr-FR" sz="1100" dirty="0" smtClean="0">
                <a:latin typeface="Comic Sans MS" panose="030F0702030302020204" pitchFamily="66" charset="0"/>
              </a:rPr>
              <a:t>mur - </a:t>
            </a:r>
            <a:r>
              <a:rPr lang="fr-FR" sz="1100" dirty="0">
                <a:latin typeface="Comic Sans MS" panose="030F0702030302020204" pitchFamily="66" charset="0"/>
              </a:rPr>
              <a:t>pan - </a:t>
            </a:r>
            <a:r>
              <a:rPr lang="fr-FR" sz="1100" dirty="0" smtClean="0">
                <a:latin typeface="Comic Sans MS" panose="030F0702030302020204" pitchFamily="66" charset="0"/>
              </a:rPr>
              <a:t>poème - tel</a:t>
            </a:r>
            <a:endParaRPr lang="fr-FR" sz="1100" dirty="0">
              <a:latin typeface="Comic Sans MS" panose="030F0702030302020204" pitchFamily="66" charset="0"/>
            </a:endParaRPr>
          </a:p>
          <a:p>
            <a:pPr algn="just"/>
            <a:r>
              <a:rPr lang="fr-FR" sz="1200" b="1" dirty="0">
                <a:latin typeface="Comic Sans MS" panose="030F0702030302020204" pitchFamily="66" charset="0"/>
              </a:rPr>
              <a:t>Transforme ensuite :</a:t>
            </a:r>
          </a:p>
          <a:p>
            <a:pPr marL="171450" indent="-171450" algn="just">
              <a:buFontTx/>
              <a:buChar char="-"/>
            </a:pPr>
            <a:r>
              <a:rPr lang="fr-FR" sz="1100" dirty="0">
                <a:latin typeface="Comic Sans MS" panose="030F0702030302020204" pitchFamily="66" charset="0"/>
              </a:rPr>
              <a:t>les noms communs au pluriel, puis au féminin quand cela est possible</a:t>
            </a:r>
          </a:p>
          <a:p>
            <a:pPr marL="171450" indent="-171450" algn="just">
              <a:buFontTx/>
              <a:buChar char="-"/>
            </a:pPr>
            <a:r>
              <a:rPr lang="fr-FR" sz="1100" dirty="0">
                <a:latin typeface="Comic Sans MS" panose="030F0702030302020204" pitchFamily="66" charset="0"/>
              </a:rPr>
              <a:t>les pronoms et les déterminants au pluriel et au féminin quand cela est possible</a:t>
            </a:r>
          </a:p>
          <a:p>
            <a:pPr marL="171450" indent="-171450" algn="just">
              <a:buFontTx/>
              <a:buChar char="-"/>
            </a:pPr>
            <a:r>
              <a:rPr lang="fr-FR" sz="1100" dirty="0">
                <a:latin typeface="Comic Sans MS" panose="030F0702030302020204" pitchFamily="66" charset="0"/>
              </a:rPr>
              <a:t>les adjectifs qualificatifs au féminin</a:t>
            </a:r>
          </a:p>
          <a:p>
            <a:pPr marL="171450" indent="-171450" algn="just">
              <a:buFontTx/>
              <a:buChar char="-"/>
            </a:pPr>
            <a:r>
              <a:rPr lang="fr-FR" sz="1100" dirty="0">
                <a:latin typeface="Comic Sans MS" panose="030F0702030302020204" pitchFamily="66" charset="0"/>
              </a:rPr>
              <a:t>les adjectifs qualificatifs au pluriel</a:t>
            </a:r>
          </a:p>
          <a:p>
            <a:pPr algn="just"/>
            <a:r>
              <a:rPr lang="fr-FR" sz="1200" b="1" dirty="0">
                <a:latin typeface="Comic Sans MS" panose="030F0702030302020204" pitchFamily="66" charset="0"/>
              </a:rPr>
              <a:t>Donne le participe passé et le participe présent des </a:t>
            </a:r>
            <a:r>
              <a:rPr lang="fr-FR" sz="1200" b="1" dirty="0" smtClean="0">
                <a:latin typeface="Comic Sans MS" panose="030F0702030302020204" pitchFamily="66" charset="0"/>
              </a:rPr>
              <a:t>verbes</a:t>
            </a:r>
            <a:endParaRPr lang="fr-FR" sz="1200" dirty="0"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 rot="16200000">
            <a:off x="-1329487" y="4392000"/>
            <a:ext cx="6048000" cy="345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atin typeface="Comic Sans MS" panose="030F0702030302020204" pitchFamily="66" charset="0"/>
              </a:rPr>
              <a:t>TRAVAIL À FAIRE POUR LA PROCHAINE FOIS</a:t>
            </a:r>
          </a:p>
          <a:p>
            <a:pPr algn="just"/>
            <a:endParaRPr lang="fr-FR" sz="14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fr-FR" sz="1200" b="1" dirty="0" smtClean="0">
                <a:latin typeface="Comic Sans MS" panose="030F0702030302020204" pitchFamily="66" charset="0"/>
              </a:rPr>
              <a:t>Classe </a:t>
            </a:r>
            <a:r>
              <a:rPr lang="fr-FR" sz="1200" b="1" dirty="0">
                <a:latin typeface="Comic Sans MS" panose="030F0702030302020204" pitchFamily="66" charset="0"/>
              </a:rPr>
              <a:t>ces mots dans le tableau selon </a:t>
            </a:r>
            <a:r>
              <a:rPr lang="fr-FR" sz="1200" b="1" dirty="0" smtClean="0">
                <a:latin typeface="Comic Sans MS" panose="030F0702030302020204" pitchFamily="66" charset="0"/>
              </a:rPr>
              <a:t>la nature qu’ils ont dans la phrase du jour </a:t>
            </a:r>
            <a:r>
              <a:rPr lang="fr-FR" sz="1200" b="1" dirty="0">
                <a:latin typeface="Comic Sans MS" panose="030F0702030302020204" pitchFamily="66" charset="0"/>
              </a:rPr>
              <a:t>:</a:t>
            </a: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fr-FR" sz="1100" dirty="0">
                <a:latin typeface="Comic Sans MS" panose="030F0702030302020204" pitchFamily="66" charset="0"/>
              </a:rPr>
              <a:t>à - </a:t>
            </a:r>
            <a:r>
              <a:rPr lang="fr-FR" sz="1100" dirty="0" smtClean="0">
                <a:latin typeface="Comic Sans MS" panose="030F0702030302020204" pitchFamily="66" charset="0"/>
              </a:rPr>
              <a:t>antique </a:t>
            </a:r>
            <a:r>
              <a:rPr lang="fr-FR" sz="1100" dirty="0">
                <a:latin typeface="Comic Sans MS" panose="030F0702030302020204" pitchFamily="66" charset="0"/>
              </a:rPr>
              <a:t>- Athéniens - au - avant - </a:t>
            </a:r>
            <a:r>
              <a:rPr lang="fr-FR" sz="1100" dirty="0" smtClean="0">
                <a:latin typeface="Comic Sans MS" panose="030F0702030302020204" pitchFamily="66" charset="0"/>
              </a:rPr>
              <a:t>Delphes </a:t>
            </a:r>
            <a:r>
              <a:rPr lang="fr-FR" sz="1100" dirty="0">
                <a:latin typeface="Comic Sans MS" panose="030F0702030302020204" pitchFamily="66" charset="0"/>
              </a:rPr>
              <a:t>- </a:t>
            </a:r>
            <a:r>
              <a:rPr lang="fr-FR" sz="1100" dirty="0" smtClean="0">
                <a:latin typeface="Comic Sans MS" panose="030F0702030302020204" pitchFamily="66" charset="0"/>
              </a:rPr>
              <a:t>du </a:t>
            </a:r>
            <a:r>
              <a:rPr lang="fr-FR" sz="1100" dirty="0">
                <a:latin typeface="Comic Sans MS" panose="030F0702030302020204" pitchFamily="66" charset="0"/>
              </a:rPr>
              <a:t>- </a:t>
            </a:r>
            <a:r>
              <a:rPr lang="fr-FR" sz="1100" dirty="0" smtClean="0">
                <a:latin typeface="Comic Sans MS" panose="030F0702030302020204" pitchFamily="66" charset="0"/>
              </a:rPr>
              <a:t>être - </a:t>
            </a:r>
            <a:r>
              <a:rPr lang="fr-FR" sz="1100" dirty="0">
                <a:latin typeface="Comic Sans MS" panose="030F0702030302020204" pitchFamily="66" charset="0"/>
              </a:rPr>
              <a:t>graver - </a:t>
            </a:r>
            <a:r>
              <a:rPr lang="fr-FR" sz="1100" dirty="0" smtClean="0">
                <a:latin typeface="Comic Sans MS" panose="030F0702030302020204" pitchFamily="66" charset="0"/>
              </a:rPr>
              <a:t>grec </a:t>
            </a:r>
            <a:r>
              <a:rPr lang="fr-FR" sz="1100" dirty="0">
                <a:latin typeface="Comic Sans MS" panose="030F0702030302020204" pitchFamily="66" charset="0"/>
              </a:rPr>
              <a:t>- J-C - </a:t>
            </a:r>
            <a:r>
              <a:rPr lang="fr-FR" sz="1100" dirty="0" smtClean="0">
                <a:latin typeface="Comic Sans MS" panose="030F0702030302020204" pitchFamily="66" charset="0"/>
              </a:rPr>
              <a:t>musical </a:t>
            </a:r>
            <a:r>
              <a:rPr lang="fr-FR" sz="1100" dirty="0">
                <a:latin typeface="Comic Sans MS" panose="030F0702030302020204" pitchFamily="66" charset="0"/>
              </a:rPr>
              <a:t>- musique - </a:t>
            </a:r>
            <a:r>
              <a:rPr lang="fr-FR" sz="1100" dirty="0" smtClean="0">
                <a:latin typeface="Comic Sans MS" panose="030F0702030302020204" pitchFamily="66" charset="0"/>
              </a:rPr>
              <a:t>partition </a:t>
            </a:r>
            <a:r>
              <a:rPr lang="fr-FR" sz="1100" dirty="0">
                <a:latin typeface="Comic Sans MS" panose="030F0702030302020204" pitchFamily="66" charset="0"/>
              </a:rPr>
              <a:t>- pierre - </a:t>
            </a:r>
            <a:r>
              <a:rPr lang="fr-FR" sz="1100" dirty="0" smtClean="0">
                <a:latin typeface="Comic Sans MS" panose="030F0702030302020204" pitchFamily="66" charset="0"/>
              </a:rPr>
              <a:t>première - quasi-complète - </a:t>
            </a:r>
            <a:r>
              <a:rPr lang="fr-FR" sz="1100" dirty="0">
                <a:latin typeface="Comic Sans MS" panose="030F0702030302020204" pitchFamily="66" charset="0"/>
              </a:rPr>
              <a:t>siècle - </a:t>
            </a:r>
            <a:r>
              <a:rPr lang="fr-FR" sz="1100" dirty="0" smtClean="0">
                <a:latin typeface="Comic Sans MS" panose="030F0702030302020204" pitchFamily="66" charset="0"/>
              </a:rPr>
              <a:t>sur - Trésor - </a:t>
            </a:r>
            <a:r>
              <a:rPr lang="fr-FR" sz="1100" dirty="0">
                <a:latin typeface="Comic Sans MS" panose="030F0702030302020204" pitchFamily="66" charset="0"/>
              </a:rPr>
              <a:t>un - </a:t>
            </a:r>
            <a:r>
              <a:rPr lang="fr-FR" sz="1100" dirty="0" smtClean="0">
                <a:latin typeface="Comic Sans MS" panose="030F0702030302020204" pitchFamily="66" charset="0"/>
              </a:rPr>
              <a:t>II</a:t>
            </a:r>
            <a:r>
              <a:rPr lang="fr-FR" sz="1100" baseline="30000" dirty="0" smtClean="0">
                <a:latin typeface="Comic Sans MS" panose="030F0702030302020204" pitchFamily="66" charset="0"/>
              </a:rPr>
              <a:t>ème </a:t>
            </a:r>
            <a:endParaRPr lang="fr-FR" sz="1100" dirty="0">
              <a:latin typeface="Comic Sans MS" panose="030F0702030302020204" pitchFamily="66" charset="0"/>
            </a:endParaRP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fr-FR" sz="1100" dirty="0" smtClean="0">
                <a:latin typeface="Comic Sans MS" panose="030F0702030302020204" pitchFamily="66" charset="0"/>
              </a:rPr>
              <a:t>ambassadeur </a:t>
            </a:r>
            <a:r>
              <a:rPr lang="fr-FR" sz="1100" dirty="0">
                <a:latin typeface="Comic Sans MS" panose="030F0702030302020204" pitchFamily="66" charset="0"/>
              </a:rPr>
              <a:t>- </a:t>
            </a:r>
            <a:r>
              <a:rPr lang="fr-FR" sz="1100" dirty="0" smtClean="0">
                <a:latin typeface="Comic Sans MS" panose="030F0702030302020204" pitchFamily="66" charset="0"/>
              </a:rPr>
              <a:t>Athènes </a:t>
            </a:r>
            <a:r>
              <a:rPr lang="fr-FR" sz="1100" dirty="0">
                <a:latin typeface="Comic Sans MS" panose="030F0702030302020204" pitchFamily="66" charset="0"/>
              </a:rPr>
              <a:t>- </a:t>
            </a:r>
            <a:r>
              <a:rPr lang="fr-FR" sz="1100" dirty="0" smtClean="0">
                <a:latin typeface="Comic Sans MS" panose="030F0702030302020204" pitchFamily="66" charset="0"/>
              </a:rPr>
              <a:t>autrefois </a:t>
            </a:r>
            <a:r>
              <a:rPr lang="fr-FR" sz="1100" dirty="0">
                <a:latin typeface="Comic Sans MS" panose="030F0702030302020204" pitchFamily="66" charset="0"/>
              </a:rPr>
              <a:t>- </a:t>
            </a:r>
            <a:r>
              <a:rPr lang="fr-FR" sz="1100" dirty="0" smtClean="0">
                <a:latin typeface="Comic Sans MS" panose="030F0702030302020204" pitchFamily="66" charset="0"/>
              </a:rPr>
              <a:t>ce - delphique - édifice </a:t>
            </a:r>
            <a:r>
              <a:rPr lang="fr-FR" sz="1100" dirty="0">
                <a:latin typeface="Comic Sans MS" panose="030F0702030302020204" pitchFamily="66" charset="0"/>
              </a:rPr>
              <a:t>- et - </a:t>
            </a:r>
            <a:r>
              <a:rPr lang="fr-FR" sz="1100" dirty="0" smtClean="0">
                <a:latin typeface="Comic Sans MS" panose="030F0702030302020204" pitchFamily="66" charset="0"/>
              </a:rPr>
              <a:t>fête </a:t>
            </a:r>
            <a:r>
              <a:rPr lang="fr-FR" sz="1100" dirty="0">
                <a:latin typeface="Comic Sans MS" panose="030F0702030302020204" pitchFamily="66" charset="0"/>
              </a:rPr>
              <a:t>- lieu - lors - </a:t>
            </a:r>
            <a:r>
              <a:rPr lang="fr-FR" sz="1100" dirty="0" smtClean="0">
                <a:latin typeface="Comic Sans MS" panose="030F0702030302020204" pitchFamily="66" charset="0"/>
              </a:rPr>
              <a:t>pèlerin </a:t>
            </a:r>
            <a:r>
              <a:rPr lang="fr-FR" sz="1100" dirty="0">
                <a:latin typeface="Comic Sans MS" panose="030F0702030302020204" pitchFamily="66" charset="0"/>
              </a:rPr>
              <a:t>- </a:t>
            </a:r>
            <a:r>
              <a:rPr lang="fr-FR" sz="1100" dirty="0" smtClean="0">
                <a:latin typeface="Comic Sans MS" panose="030F0702030302020204" pitchFamily="66" charset="0"/>
              </a:rPr>
              <a:t>petit - </a:t>
            </a:r>
            <a:r>
              <a:rPr lang="fr-FR" sz="1100" dirty="0">
                <a:latin typeface="Comic Sans MS" panose="030F0702030302020204" pitchFamily="66" charset="0"/>
              </a:rPr>
              <a:t>réunion - </a:t>
            </a:r>
            <a:r>
              <a:rPr lang="fr-FR" sz="1100" dirty="0" smtClean="0">
                <a:latin typeface="Comic Sans MS" panose="030F0702030302020204" pitchFamily="66" charset="0"/>
              </a:rPr>
              <a:t>servir</a:t>
            </a:r>
            <a:endParaRPr lang="fr-FR" sz="1100" dirty="0">
              <a:latin typeface="Comic Sans MS" panose="030F0702030302020204" pitchFamily="66" charset="0"/>
            </a:endParaRP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fr-FR" sz="1100" dirty="0">
                <a:latin typeface="Comic Sans MS" panose="030F0702030302020204" pitchFamily="66" charset="0"/>
              </a:rPr>
              <a:t>Apollon - </a:t>
            </a:r>
            <a:r>
              <a:rPr lang="fr-FR" sz="1100" dirty="0" smtClean="0">
                <a:latin typeface="Comic Sans MS" panose="030F0702030302020204" pitchFamily="66" charset="0"/>
              </a:rPr>
              <a:t>archéologique </a:t>
            </a:r>
            <a:r>
              <a:rPr lang="fr-FR" sz="1100" dirty="0">
                <a:latin typeface="Comic Sans MS" panose="030F0702030302020204" pitchFamily="66" charset="0"/>
              </a:rPr>
              <a:t>- archives - composer - découvrir - dix - </a:t>
            </a:r>
            <a:r>
              <a:rPr lang="fr-FR" sz="1100" dirty="0" smtClean="0">
                <a:latin typeface="Comic Sans MS" panose="030F0702030302020204" pitchFamily="66" charset="0"/>
              </a:rPr>
              <a:t>en </a:t>
            </a:r>
            <a:r>
              <a:rPr lang="fr-FR" sz="1100" dirty="0">
                <a:latin typeface="Comic Sans MS" panose="030F0702030302020204" pitchFamily="66" charset="0"/>
              </a:rPr>
              <a:t>- fois - </a:t>
            </a:r>
            <a:r>
              <a:rPr lang="fr-FR" sz="1100" dirty="0" smtClean="0">
                <a:latin typeface="Comic Sans MS" panose="030F0702030302020204" pitchFamily="66" charset="0"/>
              </a:rPr>
              <a:t>fouille </a:t>
            </a:r>
            <a:r>
              <a:rPr lang="fr-FR" sz="1100" dirty="0">
                <a:latin typeface="Comic Sans MS" panose="030F0702030302020204" pitchFamily="66" charset="0"/>
              </a:rPr>
              <a:t>- </a:t>
            </a:r>
            <a:r>
              <a:rPr lang="fr-FR" sz="1100" dirty="0" smtClean="0">
                <a:latin typeface="Comic Sans MS" panose="030F0702030302020204" pitchFamily="66" charset="0"/>
              </a:rPr>
              <a:t>hymne </a:t>
            </a:r>
            <a:r>
              <a:rPr lang="fr-FR" sz="1100" dirty="0">
                <a:latin typeface="Comic Sans MS" panose="030F0702030302020204" pitchFamily="66" charset="0"/>
              </a:rPr>
              <a:t>- le - </a:t>
            </a:r>
            <a:r>
              <a:rPr lang="fr-FR" sz="1100" dirty="0" smtClean="0">
                <a:latin typeface="Comic Sans MS" panose="030F0702030302020204" pitchFamily="66" charset="0"/>
              </a:rPr>
              <a:t>musée - premier - quatre - sacristie </a:t>
            </a:r>
            <a:r>
              <a:rPr lang="fr-FR" sz="1100" dirty="0">
                <a:latin typeface="Comic Sans MS" panose="030F0702030302020204" pitchFamily="66" charset="0"/>
              </a:rPr>
              <a:t>- second - </a:t>
            </a:r>
            <a:r>
              <a:rPr lang="fr-FR" sz="1100" dirty="0" smtClean="0">
                <a:latin typeface="Comic Sans MS" panose="030F0702030302020204" pitchFamily="66" charset="0"/>
              </a:rPr>
              <a:t>strophe </a:t>
            </a:r>
            <a:r>
              <a:rPr lang="fr-FR" sz="1100" dirty="0">
                <a:latin typeface="Comic Sans MS" panose="030F0702030302020204" pitchFamily="66" charset="0"/>
              </a:rPr>
              <a:t>- </a:t>
            </a:r>
            <a:r>
              <a:rPr lang="fr-FR" sz="1100" dirty="0" smtClean="0">
                <a:latin typeface="Comic Sans MS" panose="030F0702030302020204" pitchFamily="66" charset="0"/>
              </a:rPr>
              <a:t>temple</a:t>
            </a:r>
            <a:endParaRPr lang="fr-FR" sz="1100" dirty="0">
              <a:latin typeface="Comic Sans MS" panose="030F0702030302020204" pitchFamily="66" charset="0"/>
            </a:endParaRP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fr-FR" sz="1100" dirty="0">
                <a:latin typeface="Comic Sans MS" panose="030F0702030302020204" pitchFamily="66" charset="0"/>
              </a:rPr>
              <a:t>ambassade - catalogue - </a:t>
            </a:r>
            <a:r>
              <a:rPr lang="fr-FR" sz="1100" dirty="0" smtClean="0">
                <a:latin typeface="Comic Sans MS" panose="030F0702030302020204" pitchFamily="66" charset="0"/>
              </a:rPr>
              <a:t>circonstance </a:t>
            </a:r>
            <a:r>
              <a:rPr lang="fr-FR" sz="1100" dirty="0">
                <a:latin typeface="Comic Sans MS" panose="030F0702030302020204" pitchFamily="66" charset="0"/>
              </a:rPr>
              <a:t>- </a:t>
            </a:r>
            <a:r>
              <a:rPr lang="fr-FR" sz="1100" dirty="0" smtClean="0">
                <a:latin typeface="Comic Sans MS" panose="030F0702030302020204" pitchFamily="66" charset="0"/>
              </a:rPr>
              <a:t>couvert - décret </a:t>
            </a:r>
            <a:r>
              <a:rPr lang="fr-FR" sz="1100" dirty="0">
                <a:latin typeface="Comic Sans MS" panose="030F0702030302020204" pitchFamily="66" charset="0"/>
              </a:rPr>
              <a:t>- </a:t>
            </a:r>
            <a:r>
              <a:rPr lang="fr-FR" sz="1100" dirty="0" smtClean="0">
                <a:latin typeface="Comic Sans MS" panose="030F0702030302020204" pitchFamily="66" charset="0"/>
              </a:rPr>
              <a:t>donc </a:t>
            </a:r>
            <a:r>
              <a:rPr lang="fr-FR" sz="1100" dirty="0">
                <a:latin typeface="Comic Sans MS" panose="030F0702030302020204" pitchFamily="66" charset="0"/>
              </a:rPr>
              <a:t>- honorifique - inscription - </a:t>
            </a:r>
            <a:r>
              <a:rPr lang="fr-FR" sz="1100" dirty="0" smtClean="0">
                <a:latin typeface="Comic Sans MS" panose="030F0702030302020204" pitchFamily="66" charset="0"/>
              </a:rPr>
              <a:t>mur - </a:t>
            </a:r>
            <a:r>
              <a:rPr lang="fr-FR" sz="1100" dirty="0">
                <a:latin typeface="Comic Sans MS" panose="030F0702030302020204" pitchFamily="66" charset="0"/>
              </a:rPr>
              <a:t>pan - </a:t>
            </a:r>
            <a:r>
              <a:rPr lang="fr-FR" sz="1100" dirty="0" smtClean="0">
                <a:latin typeface="Comic Sans MS" panose="030F0702030302020204" pitchFamily="66" charset="0"/>
              </a:rPr>
              <a:t>poème - tel</a:t>
            </a:r>
            <a:endParaRPr lang="fr-FR" sz="1100" dirty="0">
              <a:latin typeface="Comic Sans MS" panose="030F0702030302020204" pitchFamily="66" charset="0"/>
            </a:endParaRPr>
          </a:p>
          <a:p>
            <a:pPr algn="just"/>
            <a:r>
              <a:rPr lang="fr-FR" sz="1200" b="1" dirty="0">
                <a:latin typeface="Comic Sans MS" panose="030F0702030302020204" pitchFamily="66" charset="0"/>
              </a:rPr>
              <a:t>Transforme ensuite :</a:t>
            </a:r>
          </a:p>
          <a:p>
            <a:pPr marL="171450" indent="-171450" algn="just">
              <a:buFontTx/>
              <a:buChar char="-"/>
            </a:pPr>
            <a:r>
              <a:rPr lang="fr-FR" sz="1100" dirty="0">
                <a:latin typeface="Comic Sans MS" panose="030F0702030302020204" pitchFamily="66" charset="0"/>
              </a:rPr>
              <a:t>les noms communs au pluriel, puis au féminin quand cela est possible</a:t>
            </a:r>
          </a:p>
          <a:p>
            <a:pPr marL="171450" indent="-171450" algn="just">
              <a:buFontTx/>
              <a:buChar char="-"/>
            </a:pPr>
            <a:r>
              <a:rPr lang="fr-FR" sz="1100" dirty="0">
                <a:latin typeface="Comic Sans MS" panose="030F0702030302020204" pitchFamily="66" charset="0"/>
              </a:rPr>
              <a:t>les pronoms et les déterminants au pluriel et au féminin quand cela est possible</a:t>
            </a:r>
          </a:p>
          <a:p>
            <a:pPr marL="171450" indent="-171450" algn="just">
              <a:buFontTx/>
              <a:buChar char="-"/>
            </a:pPr>
            <a:r>
              <a:rPr lang="fr-FR" sz="1100" dirty="0">
                <a:latin typeface="Comic Sans MS" panose="030F0702030302020204" pitchFamily="66" charset="0"/>
              </a:rPr>
              <a:t>les adjectifs qualificatifs au féminin</a:t>
            </a:r>
          </a:p>
          <a:p>
            <a:pPr marL="171450" indent="-171450" algn="just">
              <a:buFontTx/>
              <a:buChar char="-"/>
            </a:pPr>
            <a:r>
              <a:rPr lang="fr-FR" sz="1100" dirty="0">
                <a:latin typeface="Comic Sans MS" panose="030F0702030302020204" pitchFamily="66" charset="0"/>
              </a:rPr>
              <a:t>les adjectifs qualificatifs au pluriel</a:t>
            </a:r>
          </a:p>
          <a:p>
            <a:pPr algn="just"/>
            <a:r>
              <a:rPr lang="fr-FR" sz="1200" b="1" dirty="0">
                <a:latin typeface="Comic Sans MS" panose="030F0702030302020204" pitchFamily="66" charset="0"/>
              </a:rPr>
              <a:t>Donne le participe passé et le participe présent des </a:t>
            </a:r>
            <a:r>
              <a:rPr lang="fr-FR" sz="1200" b="1" dirty="0" smtClean="0">
                <a:latin typeface="Comic Sans MS" panose="030F0702030302020204" pitchFamily="66" charset="0"/>
              </a:rPr>
              <a:t>verbes</a:t>
            </a:r>
            <a:endParaRPr lang="fr-FR" sz="1200" dirty="0">
              <a:latin typeface="Comic Sans MS" panose="030F0702030302020204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 rot="16200000">
            <a:off x="2133000" y="4392000"/>
            <a:ext cx="6048000" cy="345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atin typeface="Comic Sans MS" panose="030F0702030302020204" pitchFamily="66" charset="0"/>
              </a:rPr>
              <a:t>TRAVAIL À FAIRE POUR LA PROCHAINE FOIS</a:t>
            </a:r>
          </a:p>
          <a:p>
            <a:pPr algn="just"/>
            <a:endParaRPr lang="fr-FR" sz="14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fr-FR" sz="1200" b="1" dirty="0" smtClean="0">
                <a:latin typeface="Comic Sans MS" panose="030F0702030302020204" pitchFamily="66" charset="0"/>
              </a:rPr>
              <a:t>Classe </a:t>
            </a:r>
            <a:r>
              <a:rPr lang="fr-FR" sz="1200" b="1" dirty="0">
                <a:latin typeface="Comic Sans MS" panose="030F0702030302020204" pitchFamily="66" charset="0"/>
              </a:rPr>
              <a:t>ces mots dans le tableau selon </a:t>
            </a:r>
            <a:r>
              <a:rPr lang="fr-FR" sz="1200" b="1" dirty="0" smtClean="0">
                <a:latin typeface="Comic Sans MS" panose="030F0702030302020204" pitchFamily="66" charset="0"/>
              </a:rPr>
              <a:t>la nature qu’ils ont dans la phrase du jour </a:t>
            </a:r>
            <a:r>
              <a:rPr lang="fr-FR" sz="1200" b="1" dirty="0">
                <a:latin typeface="Comic Sans MS" panose="030F0702030302020204" pitchFamily="66" charset="0"/>
              </a:rPr>
              <a:t>:</a:t>
            </a: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fr-FR" sz="1100" dirty="0">
                <a:latin typeface="Comic Sans MS" panose="030F0702030302020204" pitchFamily="66" charset="0"/>
              </a:rPr>
              <a:t>à - </a:t>
            </a:r>
            <a:r>
              <a:rPr lang="fr-FR" sz="1100" dirty="0" smtClean="0">
                <a:latin typeface="Comic Sans MS" panose="030F0702030302020204" pitchFamily="66" charset="0"/>
              </a:rPr>
              <a:t>antique </a:t>
            </a:r>
            <a:r>
              <a:rPr lang="fr-FR" sz="1100" dirty="0">
                <a:latin typeface="Comic Sans MS" panose="030F0702030302020204" pitchFamily="66" charset="0"/>
              </a:rPr>
              <a:t>- Athéniens - au - avant - </a:t>
            </a:r>
            <a:r>
              <a:rPr lang="fr-FR" sz="1100" dirty="0" smtClean="0">
                <a:latin typeface="Comic Sans MS" panose="030F0702030302020204" pitchFamily="66" charset="0"/>
              </a:rPr>
              <a:t>Delphes </a:t>
            </a:r>
            <a:r>
              <a:rPr lang="fr-FR" sz="1100" dirty="0">
                <a:latin typeface="Comic Sans MS" panose="030F0702030302020204" pitchFamily="66" charset="0"/>
              </a:rPr>
              <a:t>- </a:t>
            </a:r>
            <a:r>
              <a:rPr lang="fr-FR" sz="1100" dirty="0" smtClean="0">
                <a:latin typeface="Comic Sans MS" panose="030F0702030302020204" pitchFamily="66" charset="0"/>
              </a:rPr>
              <a:t>du </a:t>
            </a:r>
            <a:r>
              <a:rPr lang="fr-FR" sz="1100" dirty="0">
                <a:latin typeface="Comic Sans MS" panose="030F0702030302020204" pitchFamily="66" charset="0"/>
              </a:rPr>
              <a:t>- </a:t>
            </a:r>
            <a:r>
              <a:rPr lang="fr-FR" sz="1100" dirty="0" smtClean="0">
                <a:latin typeface="Comic Sans MS" panose="030F0702030302020204" pitchFamily="66" charset="0"/>
              </a:rPr>
              <a:t>être - </a:t>
            </a:r>
            <a:r>
              <a:rPr lang="fr-FR" sz="1100" dirty="0">
                <a:latin typeface="Comic Sans MS" panose="030F0702030302020204" pitchFamily="66" charset="0"/>
              </a:rPr>
              <a:t>graver - </a:t>
            </a:r>
            <a:r>
              <a:rPr lang="fr-FR" sz="1100" dirty="0" smtClean="0">
                <a:latin typeface="Comic Sans MS" panose="030F0702030302020204" pitchFamily="66" charset="0"/>
              </a:rPr>
              <a:t>grec </a:t>
            </a:r>
            <a:r>
              <a:rPr lang="fr-FR" sz="1100" dirty="0">
                <a:latin typeface="Comic Sans MS" panose="030F0702030302020204" pitchFamily="66" charset="0"/>
              </a:rPr>
              <a:t>- J-C - </a:t>
            </a:r>
            <a:r>
              <a:rPr lang="fr-FR" sz="1100" dirty="0" smtClean="0">
                <a:latin typeface="Comic Sans MS" panose="030F0702030302020204" pitchFamily="66" charset="0"/>
              </a:rPr>
              <a:t>musical </a:t>
            </a:r>
            <a:r>
              <a:rPr lang="fr-FR" sz="1100" dirty="0">
                <a:latin typeface="Comic Sans MS" panose="030F0702030302020204" pitchFamily="66" charset="0"/>
              </a:rPr>
              <a:t>- musique - </a:t>
            </a:r>
            <a:r>
              <a:rPr lang="fr-FR" sz="1100" dirty="0" smtClean="0">
                <a:latin typeface="Comic Sans MS" panose="030F0702030302020204" pitchFamily="66" charset="0"/>
              </a:rPr>
              <a:t>partition </a:t>
            </a:r>
            <a:r>
              <a:rPr lang="fr-FR" sz="1100" dirty="0">
                <a:latin typeface="Comic Sans MS" panose="030F0702030302020204" pitchFamily="66" charset="0"/>
              </a:rPr>
              <a:t>- pierre - </a:t>
            </a:r>
            <a:r>
              <a:rPr lang="fr-FR" sz="1100" dirty="0" smtClean="0">
                <a:latin typeface="Comic Sans MS" panose="030F0702030302020204" pitchFamily="66" charset="0"/>
              </a:rPr>
              <a:t>première - quasi-complète - </a:t>
            </a:r>
            <a:r>
              <a:rPr lang="fr-FR" sz="1100" dirty="0">
                <a:latin typeface="Comic Sans MS" panose="030F0702030302020204" pitchFamily="66" charset="0"/>
              </a:rPr>
              <a:t>siècle - </a:t>
            </a:r>
            <a:r>
              <a:rPr lang="fr-FR" sz="1100" dirty="0" smtClean="0">
                <a:latin typeface="Comic Sans MS" panose="030F0702030302020204" pitchFamily="66" charset="0"/>
              </a:rPr>
              <a:t>sur - Trésor - </a:t>
            </a:r>
            <a:r>
              <a:rPr lang="fr-FR" sz="1100" dirty="0">
                <a:latin typeface="Comic Sans MS" panose="030F0702030302020204" pitchFamily="66" charset="0"/>
              </a:rPr>
              <a:t>un - </a:t>
            </a:r>
            <a:r>
              <a:rPr lang="fr-FR" sz="1100" dirty="0" smtClean="0">
                <a:latin typeface="Comic Sans MS" panose="030F0702030302020204" pitchFamily="66" charset="0"/>
              </a:rPr>
              <a:t>II</a:t>
            </a:r>
            <a:r>
              <a:rPr lang="fr-FR" sz="1100" baseline="30000" dirty="0" smtClean="0">
                <a:latin typeface="Comic Sans MS" panose="030F0702030302020204" pitchFamily="66" charset="0"/>
              </a:rPr>
              <a:t>ème </a:t>
            </a:r>
            <a:endParaRPr lang="fr-FR" sz="1100" dirty="0">
              <a:latin typeface="Comic Sans MS" panose="030F0702030302020204" pitchFamily="66" charset="0"/>
            </a:endParaRP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fr-FR" sz="1100" dirty="0" smtClean="0">
                <a:latin typeface="Comic Sans MS" panose="030F0702030302020204" pitchFamily="66" charset="0"/>
              </a:rPr>
              <a:t>ambassadeur </a:t>
            </a:r>
            <a:r>
              <a:rPr lang="fr-FR" sz="1100" dirty="0">
                <a:latin typeface="Comic Sans MS" panose="030F0702030302020204" pitchFamily="66" charset="0"/>
              </a:rPr>
              <a:t>- </a:t>
            </a:r>
            <a:r>
              <a:rPr lang="fr-FR" sz="1100" dirty="0" smtClean="0">
                <a:latin typeface="Comic Sans MS" panose="030F0702030302020204" pitchFamily="66" charset="0"/>
              </a:rPr>
              <a:t>Athènes </a:t>
            </a:r>
            <a:r>
              <a:rPr lang="fr-FR" sz="1100" dirty="0">
                <a:latin typeface="Comic Sans MS" panose="030F0702030302020204" pitchFamily="66" charset="0"/>
              </a:rPr>
              <a:t>- </a:t>
            </a:r>
            <a:r>
              <a:rPr lang="fr-FR" sz="1100" dirty="0" smtClean="0">
                <a:latin typeface="Comic Sans MS" panose="030F0702030302020204" pitchFamily="66" charset="0"/>
              </a:rPr>
              <a:t>autrefois </a:t>
            </a:r>
            <a:r>
              <a:rPr lang="fr-FR" sz="1100" dirty="0">
                <a:latin typeface="Comic Sans MS" panose="030F0702030302020204" pitchFamily="66" charset="0"/>
              </a:rPr>
              <a:t>- </a:t>
            </a:r>
            <a:r>
              <a:rPr lang="fr-FR" sz="1100" dirty="0" smtClean="0">
                <a:latin typeface="Comic Sans MS" panose="030F0702030302020204" pitchFamily="66" charset="0"/>
              </a:rPr>
              <a:t>ce - delphique - édifice </a:t>
            </a:r>
            <a:r>
              <a:rPr lang="fr-FR" sz="1100" dirty="0">
                <a:latin typeface="Comic Sans MS" panose="030F0702030302020204" pitchFamily="66" charset="0"/>
              </a:rPr>
              <a:t>- et - </a:t>
            </a:r>
            <a:r>
              <a:rPr lang="fr-FR" sz="1100" dirty="0" smtClean="0">
                <a:latin typeface="Comic Sans MS" panose="030F0702030302020204" pitchFamily="66" charset="0"/>
              </a:rPr>
              <a:t>fête </a:t>
            </a:r>
            <a:r>
              <a:rPr lang="fr-FR" sz="1100" dirty="0">
                <a:latin typeface="Comic Sans MS" panose="030F0702030302020204" pitchFamily="66" charset="0"/>
              </a:rPr>
              <a:t>- lieu - lors - </a:t>
            </a:r>
            <a:r>
              <a:rPr lang="fr-FR" sz="1100" dirty="0" smtClean="0">
                <a:latin typeface="Comic Sans MS" panose="030F0702030302020204" pitchFamily="66" charset="0"/>
              </a:rPr>
              <a:t>pèlerin </a:t>
            </a:r>
            <a:r>
              <a:rPr lang="fr-FR" sz="1100" dirty="0">
                <a:latin typeface="Comic Sans MS" panose="030F0702030302020204" pitchFamily="66" charset="0"/>
              </a:rPr>
              <a:t>- </a:t>
            </a:r>
            <a:r>
              <a:rPr lang="fr-FR" sz="1100" dirty="0" smtClean="0">
                <a:latin typeface="Comic Sans MS" panose="030F0702030302020204" pitchFamily="66" charset="0"/>
              </a:rPr>
              <a:t>petit - </a:t>
            </a:r>
            <a:r>
              <a:rPr lang="fr-FR" sz="1100" dirty="0">
                <a:latin typeface="Comic Sans MS" panose="030F0702030302020204" pitchFamily="66" charset="0"/>
              </a:rPr>
              <a:t>réunion - </a:t>
            </a:r>
            <a:r>
              <a:rPr lang="fr-FR" sz="1100" dirty="0" smtClean="0">
                <a:latin typeface="Comic Sans MS" panose="030F0702030302020204" pitchFamily="66" charset="0"/>
              </a:rPr>
              <a:t>servir</a:t>
            </a:r>
            <a:endParaRPr lang="fr-FR" sz="1100" dirty="0">
              <a:latin typeface="Comic Sans MS" panose="030F0702030302020204" pitchFamily="66" charset="0"/>
            </a:endParaRP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fr-FR" sz="1100" dirty="0">
                <a:latin typeface="Comic Sans MS" panose="030F0702030302020204" pitchFamily="66" charset="0"/>
              </a:rPr>
              <a:t>Apollon - </a:t>
            </a:r>
            <a:r>
              <a:rPr lang="fr-FR" sz="1100" dirty="0" smtClean="0">
                <a:latin typeface="Comic Sans MS" panose="030F0702030302020204" pitchFamily="66" charset="0"/>
              </a:rPr>
              <a:t>archéologique </a:t>
            </a:r>
            <a:r>
              <a:rPr lang="fr-FR" sz="1100" dirty="0">
                <a:latin typeface="Comic Sans MS" panose="030F0702030302020204" pitchFamily="66" charset="0"/>
              </a:rPr>
              <a:t>- archives - composer - découvrir - dix - </a:t>
            </a:r>
            <a:r>
              <a:rPr lang="fr-FR" sz="1100" dirty="0" smtClean="0">
                <a:latin typeface="Comic Sans MS" panose="030F0702030302020204" pitchFamily="66" charset="0"/>
              </a:rPr>
              <a:t>en </a:t>
            </a:r>
            <a:r>
              <a:rPr lang="fr-FR" sz="1100" dirty="0">
                <a:latin typeface="Comic Sans MS" panose="030F0702030302020204" pitchFamily="66" charset="0"/>
              </a:rPr>
              <a:t>- fois - </a:t>
            </a:r>
            <a:r>
              <a:rPr lang="fr-FR" sz="1100" dirty="0" smtClean="0">
                <a:latin typeface="Comic Sans MS" panose="030F0702030302020204" pitchFamily="66" charset="0"/>
              </a:rPr>
              <a:t>fouille </a:t>
            </a:r>
            <a:r>
              <a:rPr lang="fr-FR" sz="1100" dirty="0">
                <a:latin typeface="Comic Sans MS" panose="030F0702030302020204" pitchFamily="66" charset="0"/>
              </a:rPr>
              <a:t>- </a:t>
            </a:r>
            <a:r>
              <a:rPr lang="fr-FR" sz="1100" dirty="0" smtClean="0">
                <a:latin typeface="Comic Sans MS" panose="030F0702030302020204" pitchFamily="66" charset="0"/>
              </a:rPr>
              <a:t>hymne </a:t>
            </a:r>
            <a:r>
              <a:rPr lang="fr-FR" sz="1100" dirty="0">
                <a:latin typeface="Comic Sans MS" panose="030F0702030302020204" pitchFamily="66" charset="0"/>
              </a:rPr>
              <a:t>- le - </a:t>
            </a:r>
            <a:r>
              <a:rPr lang="fr-FR" sz="1100" dirty="0" smtClean="0">
                <a:latin typeface="Comic Sans MS" panose="030F0702030302020204" pitchFamily="66" charset="0"/>
              </a:rPr>
              <a:t>musée - premier - quatre - sacristie </a:t>
            </a:r>
            <a:r>
              <a:rPr lang="fr-FR" sz="1100" dirty="0">
                <a:latin typeface="Comic Sans MS" panose="030F0702030302020204" pitchFamily="66" charset="0"/>
              </a:rPr>
              <a:t>- second - </a:t>
            </a:r>
            <a:r>
              <a:rPr lang="fr-FR" sz="1100" dirty="0" smtClean="0">
                <a:latin typeface="Comic Sans MS" panose="030F0702030302020204" pitchFamily="66" charset="0"/>
              </a:rPr>
              <a:t>strophe </a:t>
            </a:r>
            <a:r>
              <a:rPr lang="fr-FR" sz="1100" dirty="0">
                <a:latin typeface="Comic Sans MS" panose="030F0702030302020204" pitchFamily="66" charset="0"/>
              </a:rPr>
              <a:t>- </a:t>
            </a:r>
            <a:r>
              <a:rPr lang="fr-FR" sz="1100" dirty="0" smtClean="0">
                <a:latin typeface="Comic Sans MS" panose="030F0702030302020204" pitchFamily="66" charset="0"/>
              </a:rPr>
              <a:t>temple</a:t>
            </a:r>
            <a:endParaRPr lang="fr-FR" sz="1100" dirty="0">
              <a:latin typeface="Comic Sans MS" panose="030F0702030302020204" pitchFamily="66" charset="0"/>
            </a:endParaRP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fr-FR" sz="1100" dirty="0">
                <a:latin typeface="Comic Sans MS" panose="030F0702030302020204" pitchFamily="66" charset="0"/>
              </a:rPr>
              <a:t>ambassade - catalogue - </a:t>
            </a:r>
            <a:r>
              <a:rPr lang="fr-FR" sz="1100" dirty="0" smtClean="0">
                <a:latin typeface="Comic Sans MS" panose="030F0702030302020204" pitchFamily="66" charset="0"/>
              </a:rPr>
              <a:t>circonstance </a:t>
            </a:r>
            <a:r>
              <a:rPr lang="fr-FR" sz="1100" dirty="0">
                <a:latin typeface="Comic Sans MS" panose="030F0702030302020204" pitchFamily="66" charset="0"/>
              </a:rPr>
              <a:t>- </a:t>
            </a:r>
            <a:r>
              <a:rPr lang="fr-FR" sz="1100" dirty="0" smtClean="0">
                <a:latin typeface="Comic Sans MS" panose="030F0702030302020204" pitchFamily="66" charset="0"/>
              </a:rPr>
              <a:t>couvert - décret </a:t>
            </a:r>
            <a:r>
              <a:rPr lang="fr-FR" sz="1100" dirty="0">
                <a:latin typeface="Comic Sans MS" panose="030F0702030302020204" pitchFamily="66" charset="0"/>
              </a:rPr>
              <a:t>- </a:t>
            </a:r>
            <a:r>
              <a:rPr lang="fr-FR" sz="1100" dirty="0" smtClean="0">
                <a:latin typeface="Comic Sans MS" panose="030F0702030302020204" pitchFamily="66" charset="0"/>
              </a:rPr>
              <a:t>donc </a:t>
            </a:r>
            <a:r>
              <a:rPr lang="fr-FR" sz="1100" dirty="0">
                <a:latin typeface="Comic Sans MS" panose="030F0702030302020204" pitchFamily="66" charset="0"/>
              </a:rPr>
              <a:t>- honorifique - inscription - </a:t>
            </a:r>
            <a:r>
              <a:rPr lang="fr-FR" sz="1100" dirty="0" smtClean="0">
                <a:latin typeface="Comic Sans MS" panose="030F0702030302020204" pitchFamily="66" charset="0"/>
              </a:rPr>
              <a:t>mur - </a:t>
            </a:r>
            <a:r>
              <a:rPr lang="fr-FR" sz="1100" dirty="0">
                <a:latin typeface="Comic Sans MS" panose="030F0702030302020204" pitchFamily="66" charset="0"/>
              </a:rPr>
              <a:t>pan - </a:t>
            </a:r>
            <a:r>
              <a:rPr lang="fr-FR" sz="1100" dirty="0" smtClean="0">
                <a:latin typeface="Comic Sans MS" panose="030F0702030302020204" pitchFamily="66" charset="0"/>
              </a:rPr>
              <a:t>poème - tel</a:t>
            </a:r>
            <a:endParaRPr lang="fr-FR" sz="1100" dirty="0">
              <a:latin typeface="Comic Sans MS" panose="030F0702030302020204" pitchFamily="66" charset="0"/>
            </a:endParaRPr>
          </a:p>
          <a:p>
            <a:pPr algn="just"/>
            <a:r>
              <a:rPr lang="fr-FR" sz="1200" b="1" dirty="0">
                <a:latin typeface="Comic Sans MS" panose="030F0702030302020204" pitchFamily="66" charset="0"/>
              </a:rPr>
              <a:t>Transforme ensuite :</a:t>
            </a:r>
          </a:p>
          <a:p>
            <a:pPr marL="171450" indent="-171450" algn="just">
              <a:buFontTx/>
              <a:buChar char="-"/>
            </a:pPr>
            <a:r>
              <a:rPr lang="fr-FR" sz="1100" dirty="0">
                <a:latin typeface="Comic Sans MS" panose="030F0702030302020204" pitchFamily="66" charset="0"/>
              </a:rPr>
              <a:t>les noms communs au pluriel, puis au féminin quand cela est possible</a:t>
            </a:r>
          </a:p>
          <a:p>
            <a:pPr marL="171450" indent="-171450" algn="just">
              <a:buFontTx/>
              <a:buChar char="-"/>
            </a:pPr>
            <a:r>
              <a:rPr lang="fr-FR" sz="1100" dirty="0">
                <a:latin typeface="Comic Sans MS" panose="030F0702030302020204" pitchFamily="66" charset="0"/>
              </a:rPr>
              <a:t>les pronoms et les déterminants au pluriel et au féminin quand cela est possible</a:t>
            </a:r>
          </a:p>
          <a:p>
            <a:pPr marL="171450" indent="-171450" algn="just">
              <a:buFontTx/>
              <a:buChar char="-"/>
            </a:pPr>
            <a:r>
              <a:rPr lang="fr-FR" sz="1100" dirty="0">
                <a:latin typeface="Comic Sans MS" panose="030F0702030302020204" pitchFamily="66" charset="0"/>
              </a:rPr>
              <a:t>les adjectifs qualificatifs au féminin</a:t>
            </a:r>
          </a:p>
          <a:p>
            <a:pPr marL="171450" indent="-171450" algn="just">
              <a:buFontTx/>
              <a:buChar char="-"/>
            </a:pPr>
            <a:r>
              <a:rPr lang="fr-FR" sz="1100" dirty="0">
                <a:latin typeface="Comic Sans MS" panose="030F0702030302020204" pitchFamily="66" charset="0"/>
              </a:rPr>
              <a:t>les adjectifs qualificatifs au pluriel</a:t>
            </a:r>
          </a:p>
          <a:p>
            <a:pPr algn="just"/>
            <a:r>
              <a:rPr lang="fr-FR" sz="1200" b="1" dirty="0">
                <a:latin typeface="Comic Sans MS" panose="030F0702030302020204" pitchFamily="66" charset="0"/>
              </a:rPr>
              <a:t>Donne le participe passé et le participe présent des </a:t>
            </a:r>
            <a:r>
              <a:rPr lang="fr-FR" sz="1200" b="1" dirty="0" smtClean="0">
                <a:latin typeface="Comic Sans MS" panose="030F0702030302020204" pitchFamily="66" charset="0"/>
              </a:rPr>
              <a:t>verbes</a:t>
            </a:r>
            <a:endParaRPr lang="fr-FR" sz="1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54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951</Words>
  <Application>Microsoft Office PowerPoint</Application>
  <PresentationFormat>Affichage à l'écran (4:3)</PresentationFormat>
  <Paragraphs>75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 Grande Maikresse</dc:creator>
  <cp:lastModifiedBy>La Grande Maikresse</cp:lastModifiedBy>
  <cp:revision>35</cp:revision>
  <dcterms:created xsi:type="dcterms:W3CDTF">2014-07-18T13:37:01Z</dcterms:created>
  <dcterms:modified xsi:type="dcterms:W3CDTF">2014-08-12T14:12:43Z</dcterms:modified>
</cp:coreProperties>
</file>