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70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éronique Lacour" initials="VL" lastIdx="1" clrIdx="0">
    <p:extLst>
      <p:ext uri="{19B8F6BF-5375-455C-9EA6-DF929625EA0E}">
        <p15:presenceInfo xmlns:p15="http://schemas.microsoft.com/office/powerpoint/2012/main" userId="be1275e743b3e9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F1E9B-37E6-40B1-BAA5-96E8B0D27DD3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7831-5855-4D2E-9DA3-0446DF8A75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03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9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3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2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1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0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9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0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9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4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84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7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70B0E-A152-47B9-8973-0645C6FEA707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161F-982D-4748-9493-0C1FE8B49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26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088232"/>
          </a:xfrm>
        </p:spPr>
        <p:txBody>
          <a:bodyPr>
            <a:noAutofit/>
          </a:bodyPr>
          <a:lstStyle/>
          <a:p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pronoms personnels sujets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152128"/>
          </a:xfrm>
        </p:spPr>
        <p:txBody>
          <a:bodyPr>
            <a:noAutofit/>
          </a:bodyPr>
          <a:lstStyle/>
          <a:p>
            <a:r>
              <a:rPr lang="fr-FR" sz="6600" b="1" dirty="0">
                <a:solidFill>
                  <a:schemeClr val="tx1"/>
                </a:solidFill>
                <a:latin typeface="Cursive standard" pitchFamily="2" charset="0"/>
              </a:rPr>
              <a:t>ils – elles</a:t>
            </a:r>
          </a:p>
        </p:txBody>
      </p:sp>
    </p:spTree>
    <p:extLst>
      <p:ext uri="{BB962C8B-B14F-4D97-AF65-F5344CB8AC3E}">
        <p14:creationId xmlns:p14="http://schemas.microsoft.com/office/powerpoint/2010/main" val="41699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57B8642-EFBD-49BF-8468-16E609124E92}"/>
              </a:ext>
            </a:extLst>
          </p:cNvPr>
          <p:cNvSpPr/>
          <p:nvPr/>
        </p:nvSpPr>
        <p:spPr>
          <a:xfrm>
            <a:off x="755576" y="4493507"/>
            <a:ext cx="1656184" cy="49458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6D90530-32F2-44C3-81FC-ED9A2D5B5314}"/>
              </a:ext>
            </a:extLst>
          </p:cNvPr>
          <p:cNvSpPr/>
          <p:nvPr/>
        </p:nvSpPr>
        <p:spPr>
          <a:xfrm>
            <a:off x="5868144" y="5371993"/>
            <a:ext cx="284681" cy="49458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288850" y="295053"/>
            <a:ext cx="337404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i="1" dirty="0"/>
              <a:t>Où sont les enfants ?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923C40A-DACE-4A9D-B175-73947E5A3E0F}"/>
              </a:ext>
            </a:extLst>
          </p:cNvPr>
          <p:cNvSpPr txBox="1"/>
          <p:nvPr/>
        </p:nvSpPr>
        <p:spPr>
          <a:xfrm>
            <a:off x="315588" y="4274643"/>
            <a:ext cx="8280920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000" b="1" dirty="0"/>
              <a:t>Les enfants se rangent avant d’entrer en classe.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996B1A-74F6-4E54-B1DA-CC4AE4FC7C7A}"/>
              </a:ext>
            </a:extLst>
          </p:cNvPr>
          <p:cNvSpPr txBox="1"/>
          <p:nvPr/>
        </p:nvSpPr>
        <p:spPr>
          <a:xfrm>
            <a:off x="5220072" y="1004507"/>
            <a:ext cx="344281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i="1" dirty="0"/>
              <a:t>Que font les enfants 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302663-8041-4855-8B0F-5995090201B5}"/>
              </a:ext>
            </a:extLst>
          </p:cNvPr>
          <p:cNvSpPr txBox="1"/>
          <p:nvPr/>
        </p:nvSpPr>
        <p:spPr>
          <a:xfrm>
            <a:off x="315588" y="3620103"/>
            <a:ext cx="8280920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000" b="1" dirty="0"/>
              <a:t>Les enfants sont dans la cour.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2B8E70-C461-476E-A2DF-90C078B46627}"/>
              </a:ext>
            </a:extLst>
          </p:cNvPr>
          <p:cNvSpPr txBox="1"/>
          <p:nvPr/>
        </p:nvSpPr>
        <p:spPr>
          <a:xfrm>
            <a:off x="5364105" y="1884752"/>
            <a:ext cx="3374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/>
              <a:t>Comment réunir </a:t>
            </a:r>
          </a:p>
          <a:p>
            <a:pPr algn="ctr"/>
            <a:r>
              <a:rPr lang="fr-FR" sz="2800" b="1" i="1" dirty="0"/>
              <a:t>ces 2 phrases </a:t>
            </a:r>
          </a:p>
          <a:p>
            <a:pPr algn="ctr"/>
            <a:r>
              <a:rPr lang="fr-FR" sz="2800" b="1" i="1" dirty="0"/>
              <a:t>en une seule phrase ?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E6CEB9B-4B95-4C16-9D90-8C4FB738C876}"/>
              </a:ext>
            </a:extLst>
          </p:cNvPr>
          <p:cNvSpPr txBox="1"/>
          <p:nvPr/>
        </p:nvSpPr>
        <p:spPr>
          <a:xfrm>
            <a:off x="143508" y="5345661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/>
              <a:t>Les enfants sont dans la cour, ils se rangent </a:t>
            </a:r>
          </a:p>
          <a:p>
            <a:pPr algn="ctr"/>
            <a:r>
              <a:rPr lang="fr-FR" sz="3000" b="1" dirty="0"/>
              <a:t>avant d’entrer en classe.</a:t>
            </a:r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00778521-FF44-4A97-A6C2-72E8A8940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" y="295053"/>
            <a:ext cx="4541520" cy="31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D4C376D-A20E-425A-9A64-4FFDFC682C66}"/>
              </a:ext>
            </a:extLst>
          </p:cNvPr>
          <p:cNvSpPr/>
          <p:nvPr/>
        </p:nvSpPr>
        <p:spPr>
          <a:xfrm>
            <a:off x="1907704" y="4559018"/>
            <a:ext cx="1728192" cy="47706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ED73B4B-575F-4B28-A87D-E2F83D7FC628}"/>
              </a:ext>
            </a:extLst>
          </p:cNvPr>
          <p:cNvSpPr/>
          <p:nvPr/>
        </p:nvSpPr>
        <p:spPr>
          <a:xfrm>
            <a:off x="2483768" y="5829795"/>
            <a:ext cx="792088" cy="50439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04EE158-1893-4842-AA59-6E73EA55EF72}"/>
              </a:ext>
            </a:extLst>
          </p:cNvPr>
          <p:cNvSpPr txBox="1"/>
          <p:nvPr/>
        </p:nvSpPr>
        <p:spPr>
          <a:xfrm>
            <a:off x="5439359" y="295053"/>
            <a:ext cx="322353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i="1" dirty="0"/>
              <a:t>Où sont les poules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96D488-F01F-4E5F-BF10-D36E51124854}"/>
              </a:ext>
            </a:extLst>
          </p:cNvPr>
          <p:cNvSpPr txBox="1"/>
          <p:nvPr/>
        </p:nvSpPr>
        <p:spPr>
          <a:xfrm>
            <a:off x="179512" y="4322815"/>
            <a:ext cx="8280920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000" b="1" dirty="0"/>
              <a:t>Les poules couvent leurs œufs.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2CFC67-7AFB-4E67-8BA6-46D591676610}"/>
              </a:ext>
            </a:extLst>
          </p:cNvPr>
          <p:cNvSpPr txBox="1"/>
          <p:nvPr/>
        </p:nvSpPr>
        <p:spPr>
          <a:xfrm>
            <a:off x="5364105" y="1004507"/>
            <a:ext cx="329878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i="1" dirty="0"/>
              <a:t>Que font les poules ?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E0C933-BD9B-431A-9668-901128295BAC}"/>
              </a:ext>
            </a:extLst>
          </p:cNvPr>
          <p:cNvSpPr txBox="1"/>
          <p:nvPr/>
        </p:nvSpPr>
        <p:spPr>
          <a:xfrm>
            <a:off x="313211" y="3648637"/>
            <a:ext cx="8280920" cy="71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000" b="1" dirty="0"/>
              <a:t>Les poules sont dans le poulailler.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954A7-4265-40B1-9DA0-E7ECBE8DDDA6}"/>
              </a:ext>
            </a:extLst>
          </p:cNvPr>
          <p:cNvSpPr txBox="1"/>
          <p:nvPr/>
        </p:nvSpPr>
        <p:spPr>
          <a:xfrm>
            <a:off x="5364105" y="1884752"/>
            <a:ext cx="3374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/>
              <a:t>Comment réunir </a:t>
            </a:r>
          </a:p>
          <a:p>
            <a:pPr algn="ctr"/>
            <a:r>
              <a:rPr lang="fr-FR" sz="2800" b="1" i="1" dirty="0"/>
              <a:t>ces 2 phrases </a:t>
            </a:r>
          </a:p>
          <a:p>
            <a:pPr algn="ctr"/>
            <a:r>
              <a:rPr lang="fr-FR" sz="2800" b="1" i="1" dirty="0"/>
              <a:t>en une seule phrase ?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71336C-D0DD-402C-91D9-770547D113A7}"/>
              </a:ext>
            </a:extLst>
          </p:cNvPr>
          <p:cNvSpPr txBox="1"/>
          <p:nvPr/>
        </p:nvSpPr>
        <p:spPr>
          <a:xfrm>
            <a:off x="30658" y="5321963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/>
              <a:t>Les poules sont dans le poulailler, </a:t>
            </a:r>
          </a:p>
          <a:p>
            <a:pPr algn="ctr"/>
            <a:r>
              <a:rPr lang="fr-FR" sz="3000" b="1" dirty="0"/>
              <a:t>elles couvent leurs œufs.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EE849AF-5CAA-4414-9293-9301E44F2E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9" y="211983"/>
            <a:ext cx="3511499" cy="33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7CC5117-15FF-4FDE-8180-24B5F741C28B}"/>
              </a:ext>
            </a:extLst>
          </p:cNvPr>
          <p:cNvSpPr/>
          <p:nvPr/>
        </p:nvSpPr>
        <p:spPr>
          <a:xfrm>
            <a:off x="899592" y="5163345"/>
            <a:ext cx="1512168" cy="50226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B54DA6A-FBE7-426B-91C2-53E38ED8CC36}"/>
              </a:ext>
            </a:extLst>
          </p:cNvPr>
          <p:cNvSpPr/>
          <p:nvPr/>
        </p:nvSpPr>
        <p:spPr>
          <a:xfrm>
            <a:off x="870756" y="5707067"/>
            <a:ext cx="676908" cy="49346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073BDE7-ABE7-430C-803D-37CCFF536A34}"/>
              </a:ext>
            </a:extLst>
          </p:cNvPr>
          <p:cNvSpPr/>
          <p:nvPr/>
        </p:nvSpPr>
        <p:spPr>
          <a:xfrm>
            <a:off x="3131840" y="5656812"/>
            <a:ext cx="676908" cy="54372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2265105-2F91-42D4-B029-5550E1FDEF43}"/>
              </a:ext>
            </a:extLst>
          </p:cNvPr>
          <p:cNvSpPr/>
          <p:nvPr/>
        </p:nvSpPr>
        <p:spPr>
          <a:xfrm>
            <a:off x="4644008" y="941061"/>
            <a:ext cx="1728192" cy="54372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9A81B31-F6B4-4928-B949-B771663F6ED9}"/>
              </a:ext>
            </a:extLst>
          </p:cNvPr>
          <p:cNvSpPr/>
          <p:nvPr/>
        </p:nvSpPr>
        <p:spPr>
          <a:xfrm>
            <a:off x="4615172" y="1950337"/>
            <a:ext cx="316868" cy="54372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D1187DD-1B3E-4471-A34B-8E15D78BB099}"/>
              </a:ext>
            </a:extLst>
          </p:cNvPr>
          <p:cNvSpPr/>
          <p:nvPr/>
        </p:nvSpPr>
        <p:spPr>
          <a:xfrm>
            <a:off x="6380994" y="1950336"/>
            <a:ext cx="316868" cy="54372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DE4F40-8469-4FA6-8856-A3CBF0A61DD9}"/>
              </a:ext>
            </a:extLst>
          </p:cNvPr>
          <p:cNvSpPr/>
          <p:nvPr/>
        </p:nvSpPr>
        <p:spPr>
          <a:xfrm>
            <a:off x="4114141" y="941061"/>
            <a:ext cx="5040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spcAft>
                <a:spcPts val="0"/>
              </a:spcAft>
            </a:pP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L’éléphant arrive </a:t>
            </a:r>
          </a:p>
          <a:p>
            <a:pPr marL="457200" marR="130810">
              <a:spcAft>
                <a:spcPts val="0"/>
              </a:spcAft>
            </a:pP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au bord de la rivière. </a:t>
            </a:r>
          </a:p>
          <a:p>
            <a:pPr marL="457200" marR="130810">
              <a:spcAft>
                <a:spcPts val="0"/>
              </a:spcAft>
            </a:pP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Il boit puis il s’en va.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67D6A-8DE8-47E0-B377-41BB2ED5C3BF}"/>
              </a:ext>
            </a:extLst>
          </p:cNvPr>
          <p:cNvSpPr/>
          <p:nvPr/>
        </p:nvSpPr>
        <p:spPr>
          <a:xfrm>
            <a:off x="1187624" y="422108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spcAft>
                <a:spcPts val="0"/>
              </a:spcAft>
            </a:pPr>
            <a:r>
              <a:rPr lang="fr-FR" sz="2800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fr-FR" sz="2800" i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Remplacer </a:t>
            </a:r>
            <a:r>
              <a:rPr lang="fr-FR" sz="2800" dirty="0">
                <a:solidFill>
                  <a:srgbClr val="0070C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L’éléphant</a:t>
            </a:r>
            <a:r>
              <a:rPr lang="fr-FR" sz="2800" i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par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La girafe.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11D96-ECB0-4958-9962-938D6CE11BD2}"/>
              </a:ext>
            </a:extLst>
          </p:cNvPr>
          <p:cNvSpPr/>
          <p:nvPr/>
        </p:nvSpPr>
        <p:spPr>
          <a:xfrm>
            <a:off x="395536" y="513210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spcAft>
                <a:spcPts val="0"/>
              </a:spcAft>
            </a:pP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La girafe arrive au bord de la rivière. </a:t>
            </a:r>
          </a:p>
          <a:p>
            <a:pPr marL="457200" marR="130810">
              <a:spcAft>
                <a:spcPts val="0"/>
              </a:spcAft>
            </a:pP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Elle boit puis elle s’en va.</a:t>
            </a:r>
          </a:p>
        </p:txBody>
      </p:sp>
      <p:pic>
        <p:nvPicPr>
          <p:cNvPr id="7" name="Image 6" descr="Une image contenant eau, extérieur, éléphant, animal&#10;&#10;Description générée automatiquement">
            <a:extLst>
              <a:ext uri="{FF2B5EF4-FFF2-40B4-BE49-F238E27FC236}">
                <a16:creationId xmlns:a16="http://schemas.microsoft.com/office/drawing/2014/main" id="{F529A6FA-952E-4F44-90DA-C49045FC7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8285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 animBg="1"/>
      <p:bldP spid="9" grpId="0" animBg="1"/>
      <p:bldP spid="10" grpId="0" animBg="1"/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E35FFF6-D5DD-4EDF-B295-F868FB75E921}"/>
              </a:ext>
            </a:extLst>
          </p:cNvPr>
          <p:cNvSpPr/>
          <p:nvPr/>
        </p:nvSpPr>
        <p:spPr>
          <a:xfrm>
            <a:off x="779894" y="5145770"/>
            <a:ext cx="1847890" cy="52322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66AD79B-F78E-4657-AD36-E60C3C0A48DD}"/>
              </a:ext>
            </a:extLst>
          </p:cNvPr>
          <p:cNvSpPr/>
          <p:nvPr/>
        </p:nvSpPr>
        <p:spPr>
          <a:xfrm>
            <a:off x="779894" y="5759138"/>
            <a:ext cx="911786" cy="3600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99AACD7-2EF0-44E8-8F0E-7981E967DC25}"/>
              </a:ext>
            </a:extLst>
          </p:cNvPr>
          <p:cNvSpPr/>
          <p:nvPr/>
        </p:nvSpPr>
        <p:spPr>
          <a:xfrm>
            <a:off x="3886776" y="5751707"/>
            <a:ext cx="829239" cy="3600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635D20F-B4C9-46B1-B081-722B09B4D73C}"/>
              </a:ext>
            </a:extLst>
          </p:cNvPr>
          <p:cNvSpPr/>
          <p:nvPr/>
        </p:nvSpPr>
        <p:spPr>
          <a:xfrm>
            <a:off x="4283968" y="1052736"/>
            <a:ext cx="2304256" cy="3600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7E452A5-9EAB-4755-88FD-924C9DA1FE9E}"/>
              </a:ext>
            </a:extLst>
          </p:cNvPr>
          <p:cNvSpPr/>
          <p:nvPr/>
        </p:nvSpPr>
        <p:spPr>
          <a:xfrm>
            <a:off x="4283968" y="2026763"/>
            <a:ext cx="432048" cy="3600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AD094DC-371C-48FB-BCEB-2DA41865E6BC}"/>
              </a:ext>
            </a:extLst>
          </p:cNvPr>
          <p:cNvSpPr/>
          <p:nvPr/>
        </p:nvSpPr>
        <p:spPr>
          <a:xfrm>
            <a:off x="6876256" y="2009752"/>
            <a:ext cx="432048" cy="36004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0DBA75-8A0D-4358-B7C0-5D68AEC4995C}"/>
              </a:ext>
            </a:extLst>
          </p:cNvPr>
          <p:cNvSpPr/>
          <p:nvPr/>
        </p:nvSpPr>
        <p:spPr>
          <a:xfrm>
            <a:off x="3635896" y="941061"/>
            <a:ext cx="5519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spcAft>
                <a:spcPts val="0"/>
              </a:spcAft>
            </a:pP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Les éléphants arriv</a:t>
            </a:r>
            <a:r>
              <a:rPr lang="fr-FR" sz="32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ent</a:t>
            </a: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130810">
              <a:spcAft>
                <a:spcPts val="0"/>
              </a:spcAft>
            </a:pP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au bord de la rivière. </a:t>
            </a:r>
          </a:p>
          <a:p>
            <a:pPr marL="457200" marR="130810">
              <a:spcAft>
                <a:spcPts val="0"/>
              </a:spcAft>
            </a:pP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Ils boiv</a:t>
            </a:r>
            <a:r>
              <a:rPr lang="fr-FR" sz="32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ent</a:t>
            </a: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 puis ils s’en v</a:t>
            </a:r>
            <a:r>
              <a:rPr lang="fr-FR" sz="32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ont</a:t>
            </a: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4999B0-481B-414F-8726-EE5A917AD797}"/>
              </a:ext>
            </a:extLst>
          </p:cNvPr>
          <p:cNvSpPr/>
          <p:nvPr/>
        </p:nvSpPr>
        <p:spPr>
          <a:xfrm>
            <a:off x="1187624" y="422108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spcAft>
                <a:spcPts val="0"/>
              </a:spcAft>
            </a:pPr>
            <a:r>
              <a:rPr lang="fr-FR" sz="2800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→</a:t>
            </a:r>
            <a:r>
              <a:rPr lang="fr-FR" sz="2800" i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Remplacer </a:t>
            </a:r>
            <a:r>
              <a:rPr lang="fr-FR" sz="2800" dirty="0">
                <a:solidFill>
                  <a:srgbClr val="0070C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Les éléphants</a:t>
            </a:r>
            <a:r>
              <a:rPr lang="fr-FR" sz="2800" i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par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Les girafes.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D00FC-4D1B-4F46-A303-A854A932122D}"/>
              </a:ext>
            </a:extLst>
          </p:cNvPr>
          <p:cNvSpPr/>
          <p:nvPr/>
        </p:nvSpPr>
        <p:spPr>
          <a:xfrm>
            <a:off x="395536" y="513210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spcAft>
                <a:spcPts val="0"/>
              </a:spcAft>
            </a:pP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Les girafes arriv</a:t>
            </a:r>
            <a:r>
              <a:rPr lang="fr-FR" sz="32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ent</a:t>
            </a: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 au bord de la rivière. </a:t>
            </a:r>
          </a:p>
          <a:p>
            <a:pPr marL="457200" marR="130810">
              <a:spcAft>
                <a:spcPts val="0"/>
              </a:spcAft>
            </a:pP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Elles boiv</a:t>
            </a:r>
            <a:r>
              <a:rPr lang="fr-FR" sz="32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ent</a:t>
            </a: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 puis elles s’en v</a:t>
            </a:r>
            <a:r>
              <a:rPr lang="fr-FR" sz="3200" b="1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ont</a:t>
            </a:r>
            <a:r>
              <a:rPr lang="fr-FR" sz="3200" b="1" dirty="0"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age 5" descr="Une image contenant arbre, extérieur, terrain, animal&#10;&#10;Description générée automatiquement">
            <a:extLst>
              <a:ext uri="{FF2B5EF4-FFF2-40B4-BE49-F238E27FC236}">
                <a16:creationId xmlns:a16="http://schemas.microsoft.com/office/drawing/2014/main" id="{FC6002EE-1225-4DE7-9024-5FC70E92F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8805"/>
            <a:ext cx="3693593" cy="27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" grpId="0" animBg="1"/>
      <p:bldP spid="8" grpId="0" animBg="1"/>
      <p:bldP spid="9" grpId="0" animBg="1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19A566-07E9-4EB9-8937-11A1D8172405}"/>
              </a:ext>
            </a:extLst>
          </p:cNvPr>
          <p:cNvSpPr/>
          <p:nvPr/>
        </p:nvSpPr>
        <p:spPr>
          <a:xfrm>
            <a:off x="2246738" y="476672"/>
            <a:ext cx="6528964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lnSpc>
                <a:spcPct val="150000"/>
              </a:lnSpc>
              <a:spcAft>
                <a:spcPts val="0"/>
              </a:spcAft>
            </a:pPr>
            <a:r>
              <a:rPr lang="fr-FR" sz="3200" dirty="0">
                <a:ea typeface="Cambria" panose="02040503050406030204" pitchFamily="18" charset="0"/>
                <a:cs typeface="Times New Roman" panose="02020603050405020304" pitchFamily="18" charset="0"/>
              </a:rPr>
              <a:t>J’aime manger des sucettes. </a:t>
            </a:r>
          </a:p>
          <a:p>
            <a:pPr marL="457200" marR="130810">
              <a:lnSpc>
                <a:spcPct val="150000"/>
              </a:lnSpc>
              <a:spcAft>
                <a:spcPts val="0"/>
              </a:spcAft>
            </a:pPr>
            <a:r>
              <a:rPr lang="fr-FR" sz="3200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Les sucettes </a:t>
            </a:r>
            <a:r>
              <a:rPr lang="fr-FR" sz="3200" dirty="0">
                <a:ea typeface="Cambria" panose="02040503050406030204" pitchFamily="18" charset="0"/>
                <a:cs typeface="Times New Roman" panose="02020603050405020304" pitchFamily="18" charset="0"/>
              </a:rPr>
              <a:t>sont très sucrées.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62F8F-BD94-4079-9037-18C40A95D060}"/>
              </a:ext>
            </a:extLst>
          </p:cNvPr>
          <p:cNvSpPr/>
          <p:nvPr/>
        </p:nvSpPr>
        <p:spPr>
          <a:xfrm>
            <a:off x="2339752" y="2088617"/>
            <a:ext cx="6435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lnSpc>
                <a:spcPct val="150000"/>
              </a:lnSpc>
              <a:spcAft>
                <a:spcPts val="0"/>
              </a:spcAft>
            </a:pPr>
            <a:r>
              <a:rPr lang="fr-FR" sz="2400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→ </a:t>
            </a:r>
            <a:r>
              <a:rPr lang="fr-FR" sz="2400" i="1" dirty="0">
                <a:ea typeface="Cambria" panose="02040503050406030204" pitchFamily="18" charset="0"/>
                <a:cs typeface="Times New Roman" panose="02020603050405020304" pitchFamily="18" charset="0"/>
              </a:rPr>
              <a:t>Remplaçons le 2</a:t>
            </a:r>
            <a:r>
              <a:rPr lang="fr-FR" sz="2400" i="1" baseline="30000" dirty="0">
                <a:ea typeface="Cambria" panose="02040503050406030204" pitchFamily="18" charset="0"/>
                <a:cs typeface="Times New Roman" panose="02020603050405020304" pitchFamily="18" charset="0"/>
              </a:rPr>
              <a:t>ème</a:t>
            </a:r>
            <a:r>
              <a:rPr lang="fr-FR" sz="2400" i="1" dirty="0">
                <a:ea typeface="Cambria" panose="02040503050406030204" pitchFamily="18" charset="0"/>
                <a:cs typeface="Times New Roman" panose="02020603050405020304" pitchFamily="18" charset="0"/>
              </a:rPr>
              <a:t> « les sucettes 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7305F-0E15-485E-AC55-0EA5EAA58B8D}"/>
              </a:ext>
            </a:extLst>
          </p:cNvPr>
          <p:cNvSpPr/>
          <p:nvPr/>
        </p:nvSpPr>
        <p:spPr>
          <a:xfrm>
            <a:off x="2800636" y="1361273"/>
            <a:ext cx="20593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FCB1C3-0E81-43CE-BC26-AAB518DE0946}"/>
              </a:ext>
            </a:extLst>
          </p:cNvPr>
          <p:cNvSpPr/>
          <p:nvPr/>
        </p:nvSpPr>
        <p:spPr>
          <a:xfrm>
            <a:off x="3380431" y="1209439"/>
            <a:ext cx="1630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Elles</a:t>
            </a:r>
            <a:endParaRPr lang="fr-FR" sz="3200" b="1" dirty="0"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AB8EC-E240-4565-AD0F-A0732C6E502C}"/>
              </a:ext>
            </a:extLst>
          </p:cNvPr>
          <p:cNvSpPr/>
          <p:nvPr/>
        </p:nvSpPr>
        <p:spPr>
          <a:xfrm>
            <a:off x="2246738" y="3277674"/>
            <a:ext cx="6528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lnSpc>
                <a:spcPct val="150000"/>
              </a:lnSpc>
              <a:spcAft>
                <a:spcPts val="0"/>
              </a:spcAft>
            </a:pPr>
            <a:r>
              <a:rPr lang="fr-FR" sz="3200" dirty="0">
                <a:ea typeface="Cambria" panose="02040503050406030204" pitchFamily="18" charset="0"/>
                <a:cs typeface="Times New Roman" panose="02020603050405020304" pitchFamily="18" charset="0"/>
              </a:rPr>
              <a:t>Les garçons jouent avec un ballon. </a:t>
            </a:r>
          </a:p>
          <a:p>
            <a:pPr marL="457200" marR="130810">
              <a:spcAft>
                <a:spcPts val="0"/>
              </a:spcAft>
            </a:pPr>
            <a:r>
              <a:rPr lang="fr-FR" sz="3200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Les garçons </a:t>
            </a:r>
            <a:r>
              <a:rPr lang="fr-FR" sz="3200" dirty="0">
                <a:ea typeface="Cambria" panose="02040503050406030204" pitchFamily="18" charset="0"/>
                <a:cs typeface="Times New Roman" panose="02020603050405020304" pitchFamily="18" charset="0"/>
              </a:rPr>
              <a:t>ont</a:t>
            </a:r>
            <a:r>
              <a:rPr lang="fr-FR" sz="3200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ea typeface="Cambria" panose="02040503050406030204" pitchFamily="18" charset="0"/>
                <a:cs typeface="Times New Roman" panose="02020603050405020304" pitchFamily="18" charset="0"/>
              </a:rPr>
              <a:t>cassé une vitre.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3D6B09-EE86-4A1D-ADE5-74908771C2AD}"/>
              </a:ext>
            </a:extLst>
          </p:cNvPr>
          <p:cNvSpPr/>
          <p:nvPr/>
        </p:nvSpPr>
        <p:spPr>
          <a:xfrm>
            <a:off x="2585130" y="4923759"/>
            <a:ext cx="5852179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lnSpc>
                <a:spcPct val="150000"/>
              </a:lnSpc>
              <a:spcAft>
                <a:spcPts val="0"/>
              </a:spcAft>
            </a:pPr>
            <a:r>
              <a:rPr lang="fr-FR" sz="2400" i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→ </a:t>
            </a:r>
            <a:r>
              <a:rPr lang="fr-FR" sz="2400" i="1" dirty="0">
                <a:ea typeface="Cambria" panose="02040503050406030204" pitchFamily="18" charset="0"/>
                <a:cs typeface="Times New Roman" panose="02020603050405020304" pitchFamily="18" charset="0"/>
              </a:rPr>
              <a:t>Remplaçons le 2</a:t>
            </a:r>
            <a:r>
              <a:rPr lang="fr-FR" sz="2400" i="1" baseline="30000" dirty="0">
                <a:ea typeface="Cambria" panose="02040503050406030204" pitchFamily="18" charset="0"/>
                <a:cs typeface="Times New Roman" panose="02020603050405020304" pitchFamily="18" charset="0"/>
              </a:rPr>
              <a:t>ème</a:t>
            </a:r>
            <a:r>
              <a:rPr lang="fr-FR" sz="2400" i="1" dirty="0">
                <a:ea typeface="Cambria" panose="02040503050406030204" pitchFamily="18" charset="0"/>
                <a:cs typeface="Times New Roman" panose="02020603050405020304" pitchFamily="18" charset="0"/>
              </a:rPr>
              <a:t> « Les garçons»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F3BB3D-23EF-4811-B0D0-23DEFA10165D}"/>
              </a:ext>
            </a:extLst>
          </p:cNvPr>
          <p:cNvSpPr/>
          <p:nvPr/>
        </p:nvSpPr>
        <p:spPr>
          <a:xfrm>
            <a:off x="2732358" y="4169065"/>
            <a:ext cx="198365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C54A4-4D0D-40EA-ADAE-EDDBD2FB3151}"/>
              </a:ext>
            </a:extLst>
          </p:cNvPr>
          <p:cNvSpPr/>
          <p:nvPr/>
        </p:nvSpPr>
        <p:spPr>
          <a:xfrm>
            <a:off x="3630340" y="3846419"/>
            <a:ext cx="13807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130810">
              <a:lnSpc>
                <a:spcPct val="150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Ils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6BA8BB-AC35-4CD5-9DFB-E3EACEA7E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7" y="475005"/>
            <a:ext cx="1536194" cy="20761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46475C7-1C84-41C9-A722-985E779E7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8" y="2913154"/>
            <a:ext cx="1297073" cy="161098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5296349-6388-4654-8DA8-2CC0891A0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2" y="4570983"/>
            <a:ext cx="1115469" cy="16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1" grpId="0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5B497E0-5755-4325-BFD3-2B9FC1C99295}"/>
              </a:ext>
            </a:extLst>
          </p:cNvPr>
          <p:cNvSpPr/>
          <p:nvPr/>
        </p:nvSpPr>
        <p:spPr>
          <a:xfrm>
            <a:off x="6084168" y="4895669"/>
            <a:ext cx="1152128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1268036-7A87-4A03-B800-FF2F954755F1}"/>
              </a:ext>
            </a:extLst>
          </p:cNvPr>
          <p:cNvSpPr/>
          <p:nvPr/>
        </p:nvSpPr>
        <p:spPr>
          <a:xfrm>
            <a:off x="1310472" y="3431871"/>
            <a:ext cx="1965384" cy="43204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7B8F21-515C-49FA-B11E-D5111608AED9}"/>
              </a:ext>
            </a:extLst>
          </p:cNvPr>
          <p:cNvSpPr txBox="1"/>
          <p:nvPr/>
        </p:nvSpPr>
        <p:spPr>
          <a:xfrm>
            <a:off x="251520" y="3326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Devinettes</a:t>
            </a:r>
            <a:r>
              <a:rPr lang="fr-FR" dirty="0"/>
              <a:t> : Qui sont « ils » ? Qui sont « elles »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170C70-0A1A-4FED-A7CA-00C6EADA8C9C}"/>
              </a:ext>
            </a:extLst>
          </p:cNvPr>
          <p:cNvSpPr txBox="1"/>
          <p:nvPr/>
        </p:nvSpPr>
        <p:spPr>
          <a:xfrm>
            <a:off x="1266591" y="3374677"/>
            <a:ext cx="6523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abeilles volent autour des fleurs. </a:t>
            </a:r>
          </a:p>
          <a:p>
            <a:r>
              <a:rPr lang="fr-FR" sz="3200" b="1" dirty="0">
                <a:solidFill>
                  <a:srgbClr val="0070C0"/>
                </a:solidFill>
              </a:rPr>
              <a:t>Elles</a:t>
            </a:r>
            <a:r>
              <a:rPr lang="fr-FR" sz="3200" dirty="0"/>
              <a:t> viennent les butiner.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5D77A2-0443-4C97-AE40-73B88C8FBD02}"/>
              </a:ext>
            </a:extLst>
          </p:cNvPr>
          <p:cNvSpPr txBox="1"/>
          <p:nvPr/>
        </p:nvSpPr>
        <p:spPr>
          <a:xfrm>
            <a:off x="1115616" y="4828806"/>
            <a:ext cx="6523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abeilles volent autour des fleurs. </a:t>
            </a:r>
          </a:p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Elles</a:t>
            </a:r>
            <a:r>
              <a:rPr lang="fr-FR" sz="3200" dirty="0"/>
              <a:t> sont très parfumées.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C9F6BBB-EFD0-41CE-ACAA-DC7823EE6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" y="3875957"/>
            <a:ext cx="682270" cy="881122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E2BE761-BA1F-4683-930A-98C792250F87}"/>
              </a:ext>
            </a:extLst>
          </p:cNvPr>
          <p:cNvCxnSpPr/>
          <p:nvPr/>
        </p:nvCxnSpPr>
        <p:spPr>
          <a:xfrm flipV="1">
            <a:off x="775657" y="4308305"/>
            <a:ext cx="554896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5716A005-4DD5-4429-BEDE-9C8A9EC57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" y="5385523"/>
            <a:ext cx="682270" cy="88112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C6CCAE7-DF92-4EFA-85EE-BF0E7AFF38F4}"/>
              </a:ext>
            </a:extLst>
          </p:cNvPr>
          <p:cNvCxnSpPr/>
          <p:nvPr/>
        </p:nvCxnSpPr>
        <p:spPr>
          <a:xfrm flipV="1">
            <a:off x="775657" y="5817871"/>
            <a:ext cx="554896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DC5684E-0C81-4C76-8A7E-BF9580866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64" y="1145756"/>
            <a:ext cx="976247" cy="7621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40933C-ABC2-4AF4-9311-95598DEA5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9832" y="906864"/>
            <a:ext cx="976247" cy="762144"/>
          </a:xfrm>
          <a:prstGeom prst="rect">
            <a:avLst/>
          </a:prstGeom>
        </p:spPr>
      </p:pic>
      <p:pic>
        <p:nvPicPr>
          <p:cNvPr id="16" name="Image 1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74476AD-B544-421C-9176-43E8F98B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55" y="1528823"/>
            <a:ext cx="1051560" cy="1402080"/>
          </a:xfrm>
          <a:prstGeom prst="rect">
            <a:avLst/>
          </a:prstGeom>
        </p:spPr>
      </p:pic>
      <p:pic>
        <p:nvPicPr>
          <p:cNvPr id="17" name="Image 1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E004FE66-347F-4283-B120-35EAD602A1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9953" y="1528823"/>
            <a:ext cx="1051560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85B6DE9-D0B4-4B5B-BABD-803A4FA8B1DB}"/>
              </a:ext>
            </a:extLst>
          </p:cNvPr>
          <p:cNvSpPr/>
          <p:nvPr/>
        </p:nvSpPr>
        <p:spPr>
          <a:xfrm>
            <a:off x="683568" y="3275562"/>
            <a:ext cx="1986552" cy="43204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E006DEC-60C7-4FD7-AA67-515462C75EC3}"/>
              </a:ext>
            </a:extLst>
          </p:cNvPr>
          <p:cNvSpPr/>
          <p:nvPr/>
        </p:nvSpPr>
        <p:spPr>
          <a:xfrm>
            <a:off x="6012160" y="4827616"/>
            <a:ext cx="2088232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BBF139-00D6-477A-A788-4D5693D7F4F0}"/>
              </a:ext>
            </a:extLst>
          </p:cNvPr>
          <p:cNvSpPr txBox="1"/>
          <p:nvPr/>
        </p:nvSpPr>
        <p:spPr>
          <a:xfrm>
            <a:off x="251520" y="3326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Devinettes</a:t>
            </a:r>
            <a:r>
              <a:rPr lang="fr-FR" dirty="0"/>
              <a:t> : Qui sont « ils » ? Qui sont « elles »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C06484-D0F5-467D-85CF-D8AF5AD0704F}"/>
              </a:ext>
            </a:extLst>
          </p:cNvPr>
          <p:cNvSpPr txBox="1"/>
          <p:nvPr/>
        </p:nvSpPr>
        <p:spPr>
          <a:xfrm>
            <a:off x="629589" y="3183196"/>
            <a:ext cx="8188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ouvriers ont porté des briques. </a:t>
            </a:r>
          </a:p>
          <a:p>
            <a:r>
              <a:rPr lang="fr-FR" sz="3200" b="1" dirty="0">
                <a:solidFill>
                  <a:srgbClr val="0070C0"/>
                </a:solidFill>
              </a:rPr>
              <a:t>Ils</a:t>
            </a:r>
            <a:r>
              <a:rPr lang="fr-FR" sz="3200" dirty="0"/>
              <a:t> construisent un mur.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7A0FD8-AE94-4BA2-977A-0910B9476958}"/>
              </a:ext>
            </a:extLst>
          </p:cNvPr>
          <p:cNvSpPr txBox="1"/>
          <p:nvPr/>
        </p:nvSpPr>
        <p:spPr>
          <a:xfrm>
            <a:off x="2292108" y="4783130"/>
            <a:ext cx="6110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ouvriers ont porté des briques. </a:t>
            </a:r>
          </a:p>
          <a:p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Elles</a:t>
            </a:r>
            <a:r>
              <a:rPr lang="fr-FR" sz="3200" dirty="0"/>
              <a:t> sont très lourdes.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C8FF39-780C-49B0-830E-7F496029E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3" y="4162518"/>
            <a:ext cx="682270" cy="881122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EC5A6BD-C386-4FF4-A915-3482A0C705B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63221" y="4162519"/>
            <a:ext cx="331912" cy="440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516AC5A-AD2F-430C-AA0B-3FF5799BF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52" y="5756149"/>
            <a:ext cx="682270" cy="881122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F7D0458-770C-471D-BCDD-F56CC5718239}"/>
              </a:ext>
            </a:extLst>
          </p:cNvPr>
          <p:cNvCxnSpPr>
            <a:cxnSpLocks/>
          </p:cNvCxnSpPr>
          <p:nvPr/>
        </p:nvCxnSpPr>
        <p:spPr>
          <a:xfrm flipV="1">
            <a:off x="2134622" y="5764022"/>
            <a:ext cx="331912" cy="440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AEF5573-DB26-4030-83A1-58E50B3985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13" y="170472"/>
            <a:ext cx="4433091" cy="267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276</Words>
  <Application>Microsoft Office PowerPoint</Application>
  <PresentationFormat>Affichage à l'écran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Cursive standard</vt:lpstr>
      <vt:lpstr>Thème Office</vt:lpstr>
      <vt:lpstr>Les pronoms personnels sujets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pronoms personnels sujets</dc:title>
  <dc:creator>Véronique</dc:creator>
  <cp:lastModifiedBy>Véronique Lacour</cp:lastModifiedBy>
  <cp:revision>50</cp:revision>
  <dcterms:created xsi:type="dcterms:W3CDTF">2017-10-04T14:05:36Z</dcterms:created>
  <dcterms:modified xsi:type="dcterms:W3CDTF">2019-04-09T14:45:04Z</dcterms:modified>
</cp:coreProperties>
</file>