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14" y="-8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29A5-E896-453D-9CE8-8303FF35F1C0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CDE70-814A-4B16-AAE9-24F878F627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11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B22C-4CFF-4633-B21C-D2575498691B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5D4D-E0D3-47F6-AC4E-45417CA6F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25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B22C-4CFF-4633-B21C-D2575498691B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5D4D-E0D3-47F6-AC4E-45417CA6F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79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B22C-4CFF-4633-B21C-D2575498691B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5D4D-E0D3-47F6-AC4E-45417CA6F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02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B22C-4CFF-4633-B21C-D2575498691B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5D4D-E0D3-47F6-AC4E-45417CA6F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53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B22C-4CFF-4633-B21C-D2575498691B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5D4D-E0D3-47F6-AC4E-45417CA6F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694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B22C-4CFF-4633-B21C-D2575498691B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5D4D-E0D3-47F6-AC4E-45417CA6F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72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B22C-4CFF-4633-B21C-D2575498691B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5D4D-E0D3-47F6-AC4E-45417CA6F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82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B22C-4CFF-4633-B21C-D2575498691B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5D4D-E0D3-47F6-AC4E-45417CA6F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01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B22C-4CFF-4633-B21C-D2575498691B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5D4D-E0D3-47F6-AC4E-45417CA6F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84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B22C-4CFF-4633-B21C-D2575498691B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5D4D-E0D3-47F6-AC4E-45417CA6F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23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B22C-4CFF-4633-B21C-D2575498691B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5D4D-E0D3-47F6-AC4E-45417CA6F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83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5B22C-4CFF-4633-B21C-D2575498691B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B5D4D-E0D3-47F6-AC4E-45417CA6FA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32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9189" y="276902"/>
            <a:ext cx="4699000" cy="2125662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964" y="118152"/>
            <a:ext cx="176847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427876" y="154666"/>
            <a:ext cx="1706563" cy="33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19540" y="822375"/>
            <a:ext cx="4564063" cy="137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200000"/>
              </a:lnSpc>
              <a:tabLst>
                <a:tab pos="20669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Où veux-tu aller ? 	  </a:t>
            </a:r>
            <a:r>
              <a:rPr lang="fr-FR" sz="900" dirty="0" err="1" smtClean="0">
                <a:latin typeface="Short Stack" panose="02010500040000000007" pitchFamily="2" charset="0"/>
              </a:rPr>
              <a:t>Inf</a:t>
            </a:r>
            <a:r>
              <a:rPr lang="fr-FR" sz="900" dirty="0" smtClean="0">
                <a:latin typeface="Short Stack" panose="02010500040000000007" pitchFamily="2" charset="0"/>
              </a:rPr>
              <a:t> …………………….……….. </a:t>
            </a:r>
            <a:r>
              <a:rPr lang="fr-FR" sz="900" dirty="0" err="1">
                <a:latin typeface="Short Stack" panose="02010500040000000007" pitchFamily="2" charset="0"/>
              </a:rPr>
              <a:t>g</a:t>
            </a:r>
            <a:r>
              <a:rPr lang="fr-FR" sz="900" dirty="0" err="1" smtClean="0">
                <a:latin typeface="Short Stack" panose="02010500040000000007" pitchFamily="2" charset="0"/>
              </a:rPr>
              <a:t>pe</a:t>
            </a:r>
            <a:r>
              <a:rPr lang="fr-FR" sz="900" dirty="0" smtClean="0">
                <a:latin typeface="Short Stack" panose="02010500040000000007" pitchFamily="2" charset="0"/>
              </a:rPr>
              <a:t> …………….… </a:t>
            </a:r>
          </a:p>
          <a:p>
            <a:pPr>
              <a:lnSpc>
                <a:spcPct val="200000"/>
              </a:lnSpc>
            </a:pPr>
            <a:r>
              <a:rPr lang="fr-FR" sz="900" dirty="0" smtClean="0">
                <a:latin typeface="Short Stack" panose="02010500040000000007" pitchFamily="2" charset="0"/>
              </a:rPr>
              <a:t>Ce chien ne t’obéit pas ! 	</a:t>
            </a:r>
            <a:r>
              <a:rPr lang="fr-FR" sz="900" dirty="0">
                <a:latin typeface="Short Stack" panose="02010500040000000007" pitchFamily="2" charset="0"/>
              </a:rPr>
              <a:t> </a:t>
            </a:r>
            <a:r>
              <a:rPr lang="fr-FR" sz="900" dirty="0" err="1">
                <a:latin typeface="Short Stack" panose="02010500040000000007" pitchFamily="2" charset="0"/>
              </a:rPr>
              <a:t>Inf</a:t>
            </a:r>
            <a:r>
              <a:rPr lang="fr-FR" sz="900" dirty="0">
                <a:latin typeface="Short Stack" panose="02010500040000000007" pitchFamily="2" charset="0"/>
              </a:rPr>
              <a:t> …………………….……….. </a:t>
            </a:r>
            <a:r>
              <a:rPr lang="fr-FR" sz="900" dirty="0" err="1">
                <a:latin typeface="Short Stack" panose="02010500040000000007" pitchFamily="2" charset="0"/>
              </a:rPr>
              <a:t>gpe</a:t>
            </a:r>
            <a:r>
              <a:rPr lang="fr-FR" sz="900" dirty="0">
                <a:latin typeface="Short Stack" panose="02010500040000000007" pitchFamily="2" charset="0"/>
              </a:rPr>
              <a:t> …………….… Je </a:t>
            </a:r>
            <a:r>
              <a:rPr lang="fr-FR" sz="900" dirty="0" smtClean="0">
                <a:latin typeface="Short Stack" panose="02010500040000000007" pitchFamily="2" charset="0"/>
              </a:rPr>
              <a:t>suis heureuse aujourd’hui !	</a:t>
            </a:r>
            <a:r>
              <a:rPr lang="fr-FR" sz="900" dirty="0">
                <a:latin typeface="Short Stack" panose="02010500040000000007" pitchFamily="2" charset="0"/>
              </a:rPr>
              <a:t> </a:t>
            </a:r>
            <a:r>
              <a:rPr lang="fr-FR" sz="900" dirty="0" err="1">
                <a:latin typeface="Short Stack" panose="02010500040000000007" pitchFamily="2" charset="0"/>
              </a:rPr>
              <a:t>Inf</a:t>
            </a:r>
            <a:r>
              <a:rPr lang="fr-FR" sz="900" dirty="0">
                <a:latin typeface="Short Stack" panose="02010500040000000007" pitchFamily="2" charset="0"/>
              </a:rPr>
              <a:t> …………………….……….. </a:t>
            </a:r>
            <a:r>
              <a:rPr lang="fr-FR" sz="900" dirty="0" err="1">
                <a:latin typeface="Short Stack" panose="02010500040000000007" pitchFamily="2" charset="0"/>
              </a:rPr>
              <a:t>gpe</a:t>
            </a:r>
            <a:r>
              <a:rPr lang="fr-FR" sz="900" dirty="0">
                <a:latin typeface="Short Stack" panose="02010500040000000007" pitchFamily="2" charset="0"/>
              </a:rPr>
              <a:t> …………….… </a:t>
            </a:r>
            <a:r>
              <a:rPr lang="fr-FR" sz="900" dirty="0" smtClean="0">
                <a:latin typeface="Short Stack" panose="02010500040000000007" pitchFamily="2" charset="0"/>
              </a:rPr>
              <a:t>Elle cueille les prunes du jardin.	</a:t>
            </a:r>
            <a:r>
              <a:rPr lang="fr-FR" sz="900" dirty="0">
                <a:latin typeface="Short Stack" panose="02010500040000000007" pitchFamily="2" charset="0"/>
              </a:rPr>
              <a:t> </a:t>
            </a:r>
            <a:r>
              <a:rPr lang="fr-FR" sz="900" dirty="0" err="1">
                <a:latin typeface="Short Stack" panose="02010500040000000007" pitchFamily="2" charset="0"/>
              </a:rPr>
              <a:t>Inf</a:t>
            </a:r>
            <a:r>
              <a:rPr lang="fr-FR" sz="900" dirty="0">
                <a:latin typeface="Short Stack" panose="02010500040000000007" pitchFamily="2" charset="0"/>
              </a:rPr>
              <a:t> …………………….……….. </a:t>
            </a:r>
            <a:r>
              <a:rPr lang="fr-FR" sz="900" dirty="0" err="1">
                <a:latin typeface="Short Stack" panose="02010500040000000007" pitchFamily="2" charset="0"/>
              </a:rPr>
              <a:t>gpe</a:t>
            </a:r>
            <a:r>
              <a:rPr lang="fr-FR" sz="900" dirty="0">
                <a:latin typeface="Short Stack" panose="02010500040000000007" pitchFamily="2" charset="0"/>
              </a:rPr>
              <a:t> …………….… Je </a:t>
            </a:r>
            <a:r>
              <a:rPr lang="fr-FR" sz="900" dirty="0" smtClean="0">
                <a:latin typeface="Short Stack" panose="02010500040000000007" pitchFamily="2" charset="0"/>
              </a:rPr>
              <a:t>ne renterai pas tard.</a:t>
            </a:r>
            <a:r>
              <a:rPr lang="fr-FR" sz="900" dirty="0">
                <a:latin typeface="Short Stack" panose="02010500040000000007" pitchFamily="2" charset="0"/>
              </a:rPr>
              <a:t>	 </a:t>
            </a:r>
            <a:r>
              <a:rPr lang="fr-FR" sz="900" dirty="0" err="1">
                <a:latin typeface="Short Stack" panose="02010500040000000007" pitchFamily="2" charset="0"/>
              </a:rPr>
              <a:t>Inf</a:t>
            </a:r>
            <a:r>
              <a:rPr lang="fr-FR" sz="900" dirty="0">
                <a:latin typeface="Short Stack" panose="02010500040000000007" pitchFamily="2" charset="0"/>
              </a:rPr>
              <a:t> …………………….……….. </a:t>
            </a:r>
            <a:r>
              <a:rPr lang="fr-FR" sz="900" dirty="0" err="1">
                <a:latin typeface="Short Stack" panose="02010500040000000007" pitchFamily="2" charset="0"/>
              </a:rPr>
              <a:t>gpe</a:t>
            </a:r>
            <a:r>
              <a:rPr lang="fr-FR" sz="900" dirty="0">
                <a:latin typeface="Short Stack" panose="02010500040000000007" pitchFamily="2" charset="0"/>
              </a:rPr>
              <a:t> …………….… 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75277" y="546560"/>
            <a:ext cx="417637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Souligne le verbe conjugué, indique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son infinitif et son groupe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4367468" y="2176512"/>
            <a:ext cx="484187" cy="307975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802277" y="286427"/>
            <a:ext cx="1100137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Le verbe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6" name="Picture 1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527" y="204801"/>
            <a:ext cx="601662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370977" y="285423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5498331" y="277980"/>
            <a:ext cx="4960937" cy="2124584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568" y="119230"/>
            <a:ext cx="17684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8058968" y="173205"/>
            <a:ext cx="1706563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596756" y="756295"/>
            <a:ext cx="4656137" cy="149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000" dirty="0" smtClean="0">
                <a:latin typeface="Short Stack" panose="02010500040000000007" pitchFamily="2" charset="0"/>
              </a:rPr>
              <a:t>Nous (manger) ____________________ à 19 h 30.</a:t>
            </a:r>
          </a:p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Ils (réfléchir) ____________________ au problème de maths.</a:t>
            </a:r>
          </a:p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Je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(comprendre) __________________ ce que tu me dis.</a:t>
            </a:r>
          </a:p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Tu (pouvoir) ___________________ y arriver !</a:t>
            </a:r>
          </a:p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Elle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(partir) __________________ dans dix minutes.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6069831" y="563730"/>
            <a:ext cx="36258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Ecrus ces verbes au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présent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6102821" y="281155"/>
            <a:ext cx="1675146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100" dirty="0" smtClean="0">
                <a:solidFill>
                  <a:srgbClr val="000000"/>
                </a:solidFill>
                <a:latin typeface="KG Primary Italics" pitchFamily="2" charset="0"/>
                <a:cs typeface="Arial" pitchFamily="34" charset="0"/>
              </a:rPr>
              <a:t>Le présent 1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6" name="Picture 2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081" y="252580"/>
            <a:ext cx="611187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9902056" y="374817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 29"/>
          <p:cNvSpPr>
            <a:spLocks noChangeArrowheads="1"/>
          </p:cNvSpPr>
          <p:nvPr/>
        </p:nvSpPr>
        <p:spPr bwMode="auto">
          <a:xfrm>
            <a:off x="9895706" y="1892467"/>
            <a:ext cx="484187" cy="360363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Larme 32"/>
          <p:cNvSpPr/>
          <p:nvPr/>
        </p:nvSpPr>
        <p:spPr>
          <a:xfrm>
            <a:off x="5443896" y="231303"/>
            <a:ext cx="543105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5471113" y="260808"/>
            <a:ext cx="488670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C2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35" name="Larme 34"/>
          <p:cNvSpPr/>
          <p:nvPr/>
        </p:nvSpPr>
        <p:spPr>
          <a:xfrm>
            <a:off x="162124" y="223481"/>
            <a:ext cx="513154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162124" y="223480"/>
            <a:ext cx="513154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C1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81" name="AutoShape 2"/>
          <p:cNvSpPr>
            <a:spLocks noChangeArrowheads="1"/>
          </p:cNvSpPr>
          <p:nvPr/>
        </p:nvSpPr>
        <p:spPr bwMode="auto">
          <a:xfrm>
            <a:off x="229189" y="2725174"/>
            <a:ext cx="4699000" cy="2125662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2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964" y="2566424"/>
            <a:ext cx="176847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83" name="Text Box 6"/>
          <p:cNvSpPr txBox="1">
            <a:spLocks noChangeArrowheads="1"/>
          </p:cNvSpPr>
          <p:nvPr/>
        </p:nvSpPr>
        <p:spPr bwMode="auto">
          <a:xfrm>
            <a:off x="2427876" y="2602938"/>
            <a:ext cx="1706563" cy="33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 Box 7"/>
          <p:cNvSpPr txBox="1">
            <a:spLocks noChangeArrowheads="1"/>
          </p:cNvSpPr>
          <p:nvPr/>
        </p:nvSpPr>
        <p:spPr bwMode="auto">
          <a:xfrm>
            <a:off x="319540" y="3270647"/>
            <a:ext cx="4564063" cy="137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200000"/>
              </a:lnSpc>
              <a:tabLst>
                <a:tab pos="20669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Où veux-tu aller ? 	  </a:t>
            </a:r>
            <a:r>
              <a:rPr lang="fr-FR" sz="900" dirty="0" err="1" smtClean="0">
                <a:latin typeface="Short Stack" panose="02010500040000000007" pitchFamily="2" charset="0"/>
              </a:rPr>
              <a:t>Inf</a:t>
            </a:r>
            <a:r>
              <a:rPr lang="fr-FR" sz="900" dirty="0" smtClean="0">
                <a:latin typeface="Short Stack" panose="02010500040000000007" pitchFamily="2" charset="0"/>
              </a:rPr>
              <a:t> …………………….……….. </a:t>
            </a:r>
            <a:r>
              <a:rPr lang="fr-FR" sz="900" dirty="0" err="1">
                <a:latin typeface="Short Stack" panose="02010500040000000007" pitchFamily="2" charset="0"/>
              </a:rPr>
              <a:t>g</a:t>
            </a:r>
            <a:r>
              <a:rPr lang="fr-FR" sz="900" dirty="0" err="1" smtClean="0">
                <a:latin typeface="Short Stack" panose="02010500040000000007" pitchFamily="2" charset="0"/>
              </a:rPr>
              <a:t>pe</a:t>
            </a:r>
            <a:r>
              <a:rPr lang="fr-FR" sz="900" dirty="0" smtClean="0">
                <a:latin typeface="Short Stack" panose="02010500040000000007" pitchFamily="2" charset="0"/>
              </a:rPr>
              <a:t> …………….… </a:t>
            </a:r>
          </a:p>
          <a:p>
            <a:pPr>
              <a:lnSpc>
                <a:spcPct val="200000"/>
              </a:lnSpc>
            </a:pPr>
            <a:r>
              <a:rPr lang="fr-FR" sz="900" dirty="0" smtClean="0">
                <a:latin typeface="Short Stack" panose="02010500040000000007" pitchFamily="2" charset="0"/>
              </a:rPr>
              <a:t>Ce chien ne t’obéit pas ! 	</a:t>
            </a:r>
            <a:r>
              <a:rPr lang="fr-FR" sz="900" dirty="0">
                <a:latin typeface="Short Stack" panose="02010500040000000007" pitchFamily="2" charset="0"/>
              </a:rPr>
              <a:t> </a:t>
            </a:r>
            <a:r>
              <a:rPr lang="fr-FR" sz="900" dirty="0" err="1">
                <a:latin typeface="Short Stack" panose="02010500040000000007" pitchFamily="2" charset="0"/>
              </a:rPr>
              <a:t>Inf</a:t>
            </a:r>
            <a:r>
              <a:rPr lang="fr-FR" sz="900" dirty="0">
                <a:latin typeface="Short Stack" panose="02010500040000000007" pitchFamily="2" charset="0"/>
              </a:rPr>
              <a:t> …………………….……….. </a:t>
            </a:r>
            <a:r>
              <a:rPr lang="fr-FR" sz="900" dirty="0" err="1">
                <a:latin typeface="Short Stack" panose="02010500040000000007" pitchFamily="2" charset="0"/>
              </a:rPr>
              <a:t>gpe</a:t>
            </a:r>
            <a:r>
              <a:rPr lang="fr-FR" sz="900" dirty="0">
                <a:latin typeface="Short Stack" panose="02010500040000000007" pitchFamily="2" charset="0"/>
              </a:rPr>
              <a:t> …………….… Je </a:t>
            </a:r>
            <a:r>
              <a:rPr lang="fr-FR" sz="900" dirty="0" smtClean="0">
                <a:latin typeface="Short Stack" panose="02010500040000000007" pitchFamily="2" charset="0"/>
              </a:rPr>
              <a:t>suis heureuse aujourd’hui !	</a:t>
            </a:r>
            <a:r>
              <a:rPr lang="fr-FR" sz="900" dirty="0">
                <a:latin typeface="Short Stack" panose="02010500040000000007" pitchFamily="2" charset="0"/>
              </a:rPr>
              <a:t> </a:t>
            </a:r>
            <a:r>
              <a:rPr lang="fr-FR" sz="900" dirty="0" err="1">
                <a:latin typeface="Short Stack" panose="02010500040000000007" pitchFamily="2" charset="0"/>
              </a:rPr>
              <a:t>Inf</a:t>
            </a:r>
            <a:r>
              <a:rPr lang="fr-FR" sz="900" dirty="0">
                <a:latin typeface="Short Stack" panose="02010500040000000007" pitchFamily="2" charset="0"/>
              </a:rPr>
              <a:t> …………………….……….. </a:t>
            </a:r>
            <a:r>
              <a:rPr lang="fr-FR" sz="900" dirty="0" err="1">
                <a:latin typeface="Short Stack" panose="02010500040000000007" pitchFamily="2" charset="0"/>
              </a:rPr>
              <a:t>gpe</a:t>
            </a:r>
            <a:r>
              <a:rPr lang="fr-FR" sz="900" dirty="0">
                <a:latin typeface="Short Stack" panose="02010500040000000007" pitchFamily="2" charset="0"/>
              </a:rPr>
              <a:t> …………….… </a:t>
            </a:r>
            <a:r>
              <a:rPr lang="fr-FR" sz="900" dirty="0" smtClean="0">
                <a:latin typeface="Short Stack" panose="02010500040000000007" pitchFamily="2" charset="0"/>
              </a:rPr>
              <a:t>Elle cueille les prunes du jardin.	</a:t>
            </a:r>
            <a:r>
              <a:rPr lang="fr-FR" sz="900" dirty="0">
                <a:latin typeface="Short Stack" panose="02010500040000000007" pitchFamily="2" charset="0"/>
              </a:rPr>
              <a:t> </a:t>
            </a:r>
            <a:r>
              <a:rPr lang="fr-FR" sz="900" dirty="0" err="1">
                <a:latin typeface="Short Stack" panose="02010500040000000007" pitchFamily="2" charset="0"/>
              </a:rPr>
              <a:t>Inf</a:t>
            </a:r>
            <a:r>
              <a:rPr lang="fr-FR" sz="900" dirty="0">
                <a:latin typeface="Short Stack" panose="02010500040000000007" pitchFamily="2" charset="0"/>
              </a:rPr>
              <a:t> …………………….……….. </a:t>
            </a:r>
            <a:r>
              <a:rPr lang="fr-FR" sz="900" dirty="0" err="1">
                <a:latin typeface="Short Stack" panose="02010500040000000007" pitchFamily="2" charset="0"/>
              </a:rPr>
              <a:t>gpe</a:t>
            </a:r>
            <a:r>
              <a:rPr lang="fr-FR" sz="900" dirty="0">
                <a:latin typeface="Short Stack" panose="02010500040000000007" pitchFamily="2" charset="0"/>
              </a:rPr>
              <a:t> …………….… Je </a:t>
            </a:r>
            <a:r>
              <a:rPr lang="fr-FR" sz="900" dirty="0" smtClean="0">
                <a:latin typeface="Short Stack" panose="02010500040000000007" pitchFamily="2" charset="0"/>
              </a:rPr>
              <a:t>ne renterai pas tard.</a:t>
            </a:r>
            <a:r>
              <a:rPr lang="fr-FR" sz="900" dirty="0">
                <a:latin typeface="Short Stack" panose="02010500040000000007" pitchFamily="2" charset="0"/>
              </a:rPr>
              <a:t>	 </a:t>
            </a:r>
            <a:r>
              <a:rPr lang="fr-FR" sz="900" dirty="0" err="1">
                <a:latin typeface="Short Stack" panose="02010500040000000007" pitchFamily="2" charset="0"/>
              </a:rPr>
              <a:t>Inf</a:t>
            </a:r>
            <a:r>
              <a:rPr lang="fr-FR" sz="900" dirty="0">
                <a:latin typeface="Short Stack" panose="02010500040000000007" pitchFamily="2" charset="0"/>
              </a:rPr>
              <a:t> …………………….……….. </a:t>
            </a:r>
            <a:r>
              <a:rPr lang="fr-FR" sz="900" dirty="0" err="1">
                <a:latin typeface="Short Stack" panose="02010500040000000007" pitchFamily="2" charset="0"/>
              </a:rPr>
              <a:t>gpe</a:t>
            </a:r>
            <a:r>
              <a:rPr lang="fr-FR" sz="900" dirty="0">
                <a:latin typeface="Short Stack" panose="02010500040000000007" pitchFamily="2" charset="0"/>
              </a:rPr>
              <a:t> …………….… </a:t>
            </a:r>
          </a:p>
        </p:txBody>
      </p:sp>
      <p:sp>
        <p:nvSpPr>
          <p:cNvPr id="85" name="Text Box 8"/>
          <p:cNvSpPr txBox="1">
            <a:spLocks noChangeArrowheads="1"/>
          </p:cNvSpPr>
          <p:nvPr/>
        </p:nvSpPr>
        <p:spPr bwMode="auto">
          <a:xfrm>
            <a:off x="675277" y="2994832"/>
            <a:ext cx="417637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Souligne le verbe conjugué, indique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son infinitif et son groupe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Oval 9"/>
          <p:cNvSpPr>
            <a:spLocks noChangeArrowheads="1"/>
          </p:cNvSpPr>
          <p:nvPr/>
        </p:nvSpPr>
        <p:spPr bwMode="auto">
          <a:xfrm>
            <a:off x="4367468" y="4624784"/>
            <a:ext cx="484187" cy="307975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 Box 11"/>
          <p:cNvSpPr txBox="1">
            <a:spLocks noChangeArrowheads="1"/>
          </p:cNvSpPr>
          <p:nvPr/>
        </p:nvSpPr>
        <p:spPr bwMode="auto">
          <a:xfrm>
            <a:off x="802277" y="2734699"/>
            <a:ext cx="1100137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Le verbe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8" name="Picture 1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527" y="2653073"/>
            <a:ext cx="601662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89" name="Text Box 13"/>
          <p:cNvSpPr txBox="1">
            <a:spLocks noChangeArrowheads="1"/>
          </p:cNvSpPr>
          <p:nvPr/>
        </p:nvSpPr>
        <p:spPr bwMode="auto">
          <a:xfrm>
            <a:off x="4370977" y="2733695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AutoShape 14"/>
          <p:cNvSpPr>
            <a:spLocks noChangeArrowheads="1"/>
          </p:cNvSpPr>
          <p:nvPr/>
        </p:nvSpPr>
        <p:spPr bwMode="auto">
          <a:xfrm>
            <a:off x="5498331" y="2726252"/>
            <a:ext cx="4960937" cy="2124584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1" name="Picture 1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568" y="2567502"/>
            <a:ext cx="17684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92" name="Text Box 18"/>
          <p:cNvSpPr txBox="1">
            <a:spLocks noChangeArrowheads="1"/>
          </p:cNvSpPr>
          <p:nvPr/>
        </p:nvSpPr>
        <p:spPr bwMode="auto">
          <a:xfrm>
            <a:off x="8058968" y="2621477"/>
            <a:ext cx="1706563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 Box 19"/>
          <p:cNvSpPr txBox="1">
            <a:spLocks noChangeArrowheads="1"/>
          </p:cNvSpPr>
          <p:nvPr/>
        </p:nvSpPr>
        <p:spPr bwMode="auto">
          <a:xfrm>
            <a:off x="5596756" y="3204567"/>
            <a:ext cx="4656137" cy="149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000" dirty="0" smtClean="0">
                <a:latin typeface="Short Stack" panose="02010500040000000007" pitchFamily="2" charset="0"/>
              </a:rPr>
              <a:t>Nous (manger) ____________________ à 19 h 30.</a:t>
            </a:r>
          </a:p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Ils (réfléchir) ____________________ au problème de maths.</a:t>
            </a:r>
          </a:p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Je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(comprendre) __________________ ce que tu me dis.</a:t>
            </a:r>
          </a:p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Tu (pouvoir) ___________________ y arriver !</a:t>
            </a:r>
          </a:p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Elle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(partir) __________________ dans dix minutes.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94" name="Text Box 20"/>
          <p:cNvSpPr txBox="1">
            <a:spLocks noChangeArrowheads="1"/>
          </p:cNvSpPr>
          <p:nvPr/>
        </p:nvSpPr>
        <p:spPr bwMode="auto">
          <a:xfrm>
            <a:off x="6069831" y="3012002"/>
            <a:ext cx="36258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Ecrus ces verbes au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présent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 Box 21"/>
          <p:cNvSpPr txBox="1">
            <a:spLocks noChangeArrowheads="1"/>
          </p:cNvSpPr>
          <p:nvPr/>
        </p:nvSpPr>
        <p:spPr bwMode="auto">
          <a:xfrm>
            <a:off x="6102821" y="2729427"/>
            <a:ext cx="1675146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Le présent 1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6" name="Picture 2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081" y="2700852"/>
            <a:ext cx="611187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97" name="Text Box 23"/>
          <p:cNvSpPr txBox="1">
            <a:spLocks noChangeArrowheads="1"/>
          </p:cNvSpPr>
          <p:nvPr/>
        </p:nvSpPr>
        <p:spPr bwMode="auto">
          <a:xfrm>
            <a:off x="9902056" y="2823089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Oval 29"/>
          <p:cNvSpPr>
            <a:spLocks noChangeArrowheads="1"/>
          </p:cNvSpPr>
          <p:nvPr/>
        </p:nvSpPr>
        <p:spPr bwMode="auto">
          <a:xfrm>
            <a:off x="9895706" y="4340739"/>
            <a:ext cx="484187" cy="360363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Larme 98"/>
          <p:cNvSpPr/>
          <p:nvPr/>
        </p:nvSpPr>
        <p:spPr>
          <a:xfrm>
            <a:off x="5443896" y="2679575"/>
            <a:ext cx="543105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5471113" y="2709080"/>
            <a:ext cx="488670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C2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101" name="Larme 100"/>
          <p:cNvSpPr/>
          <p:nvPr/>
        </p:nvSpPr>
        <p:spPr>
          <a:xfrm>
            <a:off x="162124" y="2671753"/>
            <a:ext cx="513154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02" name="ZoneTexte 101"/>
          <p:cNvSpPr txBox="1"/>
          <p:nvPr/>
        </p:nvSpPr>
        <p:spPr>
          <a:xfrm>
            <a:off x="162124" y="2671752"/>
            <a:ext cx="513154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C1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103" name="AutoShape 2"/>
          <p:cNvSpPr>
            <a:spLocks noChangeArrowheads="1"/>
          </p:cNvSpPr>
          <p:nvPr/>
        </p:nvSpPr>
        <p:spPr bwMode="auto">
          <a:xfrm>
            <a:off x="229189" y="5220791"/>
            <a:ext cx="4699000" cy="2125662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4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964" y="5062041"/>
            <a:ext cx="176847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05" name="Text Box 6"/>
          <p:cNvSpPr txBox="1">
            <a:spLocks noChangeArrowheads="1"/>
          </p:cNvSpPr>
          <p:nvPr/>
        </p:nvSpPr>
        <p:spPr bwMode="auto">
          <a:xfrm>
            <a:off x="2427876" y="5098555"/>
            <a:ext cx="1706563" cy="33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319540" y="5766264"/>
            <a:ext cx="4564063" cy="137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200000"/>
              </a:lnSpc>
              <a:tabLst>
                <a:tab pos="20669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Où veux-tu aller ? 	  </a:t>
            </a:r>
            <a:r>
              <a:rPr lang="fr-FR" sz="900" dirty="0" err="1" smtClean="0">
                <a:latin typeface="Short Stack" panose="02010500040000000007" pitchFamily="2" charset="0"/>
              </a:rPr>
              <a:t>Inf</a:t>
            </a:r>
            <a:r>
              <a:rPr lang="fr-FR" sz="900" dirty="0" smtClean="0">
                <a:latin typeface="Short Stack" panose="02010500040000000007" pitchFamily="2" charset="0"/>
              </a:rPr>
              <a:t> …………………….……….. </a:t>
            </a:r>
            <a:r>
              <a:rPr lang="fr-FR" sz="900" dirty="0" err="1">
                <a:latin typeface="Short Stack" panose="02010500040000000007" pitchFamily="2" charset="0"/>
              </a:rPr>
              <a:t>g</a:t>
            </a:r>
            <a:r>
              <a:rPr lang="fr-FR" sz="900" dirty="0" err="1" smtClean="0">
                <a:latin typeface="Short Stack" panose="02010500040000000007" pitchFamily="2" charset="0"/>
              </a:rPr>
              <a:t>pe</a:t>
            </a:r>
            <a:r>
              <a:rPr lang="fr-FR" sz="900" dirty="0" smtClean="0">
                <a:latin typeface="Short Stack" panose="02010500040000000007" pitchFamily="2" charset="0"/>
              </a:rPr>
              <a:t> …………….… </a:t>
            </a:r>
          </a:p>
          <a:p>
            <a:pPr>
              <a:lnSpc>
                <a:spcPct val="200000"/>
              </a:lnSpc>
            </a:pPr>
            <a:r>
              <a:rPr lang="fr-FR" sz="900" dirty="0" smtClean="0">
                <a:latin typeface="Short Stack" panose="02010500040000000007" pitchFamily="2" charset="0"/>
              </a:rPr>
              <a:t>Ce chien ne t’obéit pas ! 	</a:t>
            </a:r>
            <a:r>
              <a:rPr lang="fr-FR" sz="900" dirty="0">
                <a:latin typeface="Short Stack" panose="02010500040000000007" pitchFamily="2" charset="0"/>
              </a:rPr>
              <a:t> </a:t>
            </a:r>
            <a:r>
              <a:rPr lang="fr-FR" sz="900" dirty="0" err="1">
                <a:latin typeface="Short Stack" panose="02010500040000000007" pitchFamily="2" charset="0"/>
              </a:rPr>
              <a:t>Inf</a:t>
            </a:r>
            <a:r>
              <a:rPr lang="fr-FR" sz="900" dirty="0">
                <a:latin typeface="Short Stack" panose="02010500040000000007" pitchFamily="2" charset="0"/>
              </a:rPr>
              <a:t> …………………….……….. </a:t>
            </a:r>
            <a:r>
              <a:rPr lang="fr-FR" sz="900" dirty="0" err="1">
                <a:latin typeface="Short Stack" panose="02010500040000000007" pitchFamily="2" charset="0"/>
              </a:rPr>
              <a:t>gpe</a:t>
            </a:r>
            <a:r>
              <a:rPr lang="fr-FR" sz="900" dirty="0">
                <a:latin typeface="Short Stack" panose="02010500040000000007" pitchFamily="2" charset="0"/>
              </a:rPr>
              <a:t> …………….… Je </a:t>
            </a:r>
            <a:r>
              <a:rPr lang="fr-FR" sz="900" dirty="0" smtClean="0">
                <a:latin typeface="Short Stack" panose="02010500040000000007" pitchFamily="2" charset="0"/>
              </a:rPr>
              <a:t>suis heureuse aujourd’hui !	</a:t>
            </a:r>
            <a:r>
              <a:rPr lang="fr-FR" sz="900" dirty="0">
                <a:latin typeface="Short Stack" panose="02010500040000000007" pitchFamily="2" charset="0"/>
              </a:rPr>
              <a:t> </a:t>
            </a:r>
            <a:r>
              <a:rPr lang="fr-FR" sz="900" dirty="0" err="1">
                <a:latin typeface="Short Stack" panose="02010500040000000007" pitchFamily="2" charset="0"/>
              </a:rPr>
              <a:t>Inf</a:t>
            </a:r>
            <a:r>
              <a:rPr lang="fr-FR" sz="900" dirty="0">
                <a:latin typeface="Short Stack" panose="02010500040000000007" pitchFamily="2" charset="0"/>
              </a:rPr>
              <a:t> …………………….……….. </a:t>
            </a:r>
            <a:r>
              <a:rPr lang="fr-FR" sz="900" dirty="0" err="1">
                <a:latin typeface="Short Stack" panose="02010500040000000007" pitchFamily="2" charset="0"/>
              </a:rPr>
              <a:t>gpe</a:t>
            </a:r>
            <a:r>
              <a:rPr lang="fr-FR" sz="900" dirty="0">
                <a:latin typeface="Short Stack" panose="02010500040000000007" pitchFamily="2" charset="0"/>
              </a:rPr>
              <a:t> …………….… </a:t>
            </a:r>
            <a:r>
              <a:rPr lang="fr-FR" sz="900" dirty="0" smtClean="0">
                <a:latin typeface="Short Stack" panose="02010500040000000007" pitchFamily="2" charset="0"/>
              </a:rPr>
              <a:t>Elle cueille les prunes du jardin.	</a:t>
            </a:r>
            <a:r>
              <a:rPr lang="fr-FR" sz="900" dirty="0">
                <a:latin typeface="Short Stack" panose="02010500040000000007" pitchFamily="2" charset="0"/>
              </a:rPr>
              <a:t> </a:t>
            </a:r>
            <a:r>
              <a:rPr lang="fr-FR" sz="900" dirty="0" err="1">
                <a:latin typeface="Short Stack" panose="02010500040000000007" pitchFamily="2" charset="0"/>
              </a:rPr>
              <a:t>Inf</a:t>
            </a:r>
            <a:r>
              <a:rPr lang="fr-FR" sz="900" dirty="0">
                <a:latin typeface="Short Stack" panose="02010500040000000007" pitchFamily="2" charset="0"/>
              </a:rPr>
              <a:t> …………………….……….. </a:t>
            </a:r>
            <a:r>
              <a:rPr lang="fr-FR" sz="900" dirty="0" err="1">
                <a:latin typeface="Short Stack" panose="02010500040000000007" pitchFamily="2" charset="0"/>
              </a:rPr>
              <a:t>gpe</a:t>
            </a:r>
            <a:r>
              <a:rPr lang="fr-FR" sz="900" dirty="0">
                <a:latin typeface="Short Stack" panose="02010500040000000007" pitchFamily="2" charset="0"/>
              </a:rPr>
              <a:t> …………….… Je </a:t>
            </a:r>
            <a:r>
              <a:rPr lang="fr-FR" sz="900" dirty="0" smtClean="0">
                <a:latin typeface="Short Stack" panose="02010500040000000007" pitchFamily="2" charset="0"/>
              </a:rPr>
              <a:t>ne renterai pas tard.</a:t>
            </a:r>
            <a:r>
              <a:rPr lang="fr-FR" sz="900" dirty="0">
                <a:latin typeface="Short Stack" panose="02010500040000000007" pitchFamily="2" charset="0"/>
              </a:rPr>
              <a:t>	 </a:t>
            </a:r>
            <a:r>
              <a:rPr lang="fr-FR" sz="900" dirty="0" err="1">
                <a:latin typeface="Short Stack" panose="02010500040000000007" pitchFamily="2" charset="0"/>
              </a:rPr>
              <a:t>Inf</a:t>
            </a:r>
            <a:r>
              <a:rPr lang="fr-FR" sz="900" dirty="0">
                <a:latin typeface="Short Stack" panose="02010500040000000007" pitchFamily="2" charset="0"/>
              </a:rPr>
              <a:t> …………………….……….. </a:t>
            </a:r>
            <a:r>
              <a:rPr lang="fr-FR" sz="900" dirty="0" err="1">
                <a:latin typeface="Short Stack" panose="02010500040000000007" pitchFamily="2" charset="0"/>
              </a:rPr>
              <a:t>gpe</a:t>
            </a:r>
            <a:r>
              <a:rPr lang="fr-FR" sz="900" dirty="0">
                <a:latin typeface="Short Stack" panose="02010500040000000007" pitchFamily="2" charset="0"/>
              </a:rPr>
              <a:t> …………….… </a:t>
            </a:r>
          </a:p>
        </p:txBody>
      </p:sp>
      <p:sp>
        <p:nvSpPr>
          <p:cNvPr id="107" name="Text Box 8"/>
          <p:cNvSpPr txBox="1">
            <a:spLocks noChangeArrowheads="1"/>
          </p:cNvSpPr>
          <p:nvPr/>
        </p:nvSpPr>
        <p:spPr bwMode="auto">
          <a:xfrm>
            <a:off x="675277" y="5490449"/>
            <a:ext cx="417637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Souligne le verbe conjugué, indique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son infinitif et son groupe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Oval 9"/>
          <p:cNvSpPr>
            <a:spLocks noChangeArrowheads="1"/>
          </p:cNvSpPr>
          <p:nvPr/>
        </p:nvSpPr>
        <p:spPr bwMode="auto">
          <a:xfrm>
            <a:off x="4367468" y="7120401"/>
            <a:ext cx="484187" cy="307975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 Box 11"/>
          <p:cNvSpPr txBox="1">
            <a:spLocks noChangeArrowheads="1"/>
          </p:cNvSpPr>
          <p:nvPr/>
        </p:nvSpPr>
        <p:spPr bwMode="auto">
          <a:xfrm>
            <a:off x="802277" y="5230316"/>
            <a:ext cx="1100137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Le verbe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0" name="Picture 1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527" y="5148690"/>
            <a:ext cx="601662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11" name="Text Box 13"/>
          <p:cNvSpPr txBox="1">
            <a:spLocks noChangeArrowheads="1"/>
          </p:cNvSpPr>
          <p:nvPr/>
        </p:nvSpPr>
        <p:spPr bwMode="auto">
          <a:xfrm>
            <a:off x="4370977" y="5229312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AutoShape 14"/>
          <p:cNvSpPr>
            <a:spLocks noChangeArrowheads="1"/>
          </p:cNvSpPr>
          <p:nvPr/>
        </p:nvSpPr>
        <p:spPr bwMode="auto">
          <a:xfrm>
            <a:off x="5498331" y="5221869"/>
            <a:ext cx="4960937" cy="2124584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3" name="Picture 1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568" y="5063119"/>
            <a:ext cx="17684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14" name="Text Box 18"/>
          <p:cNvSpPr txBox="1">
            <a:spLocks noChangeArrowheads="1"/>
          </p:cNvSpPr>
          <p:nvPr/>
        </p:nvSpPr>
        <p:spPr bwMode="auto">
          <a:xfrm>
            <a:off x="8058968" y="5117094"/>
            <a:ext cx="1706563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 Box 19"/>
          <p:cNvSpPr txBox="1">
            <a:spLocks noChangeArrowheads="1"/>
          </p:cNvSpPr>
          <p:nvPr/>
        </p:nvSpPr>
        <p:spPr bwMode="auto">
          <a:xfrm>
            <a:off x="5596756" y="5700184"/>
            <a:ext cx="4656137" cy="149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000" dirty="0" smtClean="0">
                <a:latin typeface="Short Stack" panose="02010500040000000007" pitchFamily="2" charset="0"/>
              </a:rPr>
              <a:t>Nous (manger) ____________________ à 19 h 30.</a:t>
            </a:r>
          </a:p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Ils (réfléchir) ____________________ au problème de maths.</a:t>
            </a:r>
          </a:p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Je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(comprendre) __________________ ce que tu me dis.</a:t>
            </a:r>
          </a:p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Tu (pouvoir) ___________________ y arriver !</a:t>
            </a:r>
          </a:p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Elle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(partir) __________________ dans dix minutes.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116" name="Text Box 20"/>
          <p:cNvSpPr txBox="1">
            <a:spLocks noChangeArrowheads="1"/>
          </p:cNvSpPr>
          <p:nvPr/>
        </p:nvSpPr>
        <p:spPr bwMode="auto">
          <a:xfrm>
            <a:off x="6069831" y="5507619"/>
            <a:ext cx="36258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Ecrus ces verbes au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présent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 Box 21"/>
          <p:cNvSpPr txBox="1">
            <a:spLocks noChangeArrowheads="1"/>
          </p:cNvSpPr>
          <p:nvPr/>
        </p:nvSpPr>
        <p:spPr bwMode="auto">
          <a:xfrm>
            <a:off x="6102821" y="5225044"/>
            <a:ext cx="1675146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Le présent 1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8" name="Picture 2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081" y="5196469"/>
            <a:ext cx="611187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19" name="Text Box 23"/>
          <p:cNvSpPr txBox="1">
            <a:spLocks noChangeArrowheads="1"/>
          </p:cNvSpPr>
          <p:nvPr/>
        </p:nvSpPr>
        <p:spPr bwMode="auto">
          <a:xfrm>
            <a:off x="9902056" y="5318706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Oval 29"/>
          <p:cNvSpPr>
            <a:spLocks noChangeArrowheads="1"/>
          </p:cNvSpPr>
          <p:nvPr/>
        </p:nvSpPr>
        <p:spPr bwMode="auto">
          <a:xfrm>
            <a:off x="9895706" y="6836356"/>
            <a:ext cx="484187" cy="360363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Larme 120"/>
          <p:cNvSpPr/>
          <p:nvPr/>
        </p:nvSpPr>
        <p:spPr>
          <a:xfrm>
            <a:off x="5443896" y="5175192"/>
            <a:ext cx="543105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22" name="ZoneTexte 121"/>
          <p:cNvSpPr txBox="1"/>
          <p:nvPr/>
        </p:nvSpPr>
        <p:spPr>
          <a:xfrm>
            <a:off x="5471113" y="5204697"/>
            <a:ext cx="488670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C2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123" name="Larme 122"/>
          <p:cNvSpPr/>
          <p:nvPr/>
        </p:nvSpPr>
        <p:spPr>
          <a:xfrm>
            <a:off x="162124" y="5167370"/>
            <a:ext cx="513154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24" name="ZoneTexte 123"/>
          <p:cNvSpPr txBox="1"/>
          <p:nvPr/>
        </p:nvSpPr>
        <p:spPr>
          <a:xfrm>
            <a:off x="162124" y="5167369"/>
            <a:ext cx="513154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C1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pic>
        <p:nvPicPr>
          <p:cNvPr id="68" name="Image 6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354" y="1340272"/>
            <a:ext cx="266808" cy="1062292"/>
          </a:xfrm>
          <a:prstGeom prst="rect">
            <a:avLst/>
          </a:prstGeom>
        </p:spPr>
      </p:pic>
      <p:pic>
        <p:nvPicPr>
          <p:cNvPr id="69" name="Image 6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419" y="3788005"/>
            <a:ext cx="266808" cy="1062292"/>
          </a:xfrm>
          <a:prstGeom prst="rect">
            <a:avLst/>
          </a:prstGeom>
        </p:spPr>
      </p:pic>
      <p:pic>
        <p:nvPicPr>
          <p:cNvPr id="70" name="Image 6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419" y="6305210"/>
            <a:ext cx="266808" cy="1062292"/>
          </a:xfrm>
          <a:prstGeom prst="rect">
            <a:avLst/>
          </a:prstGeom>
        </p:spPr>
      </p:pic>
      <p:pic>
        <p:nvPicPr>
          <p:cNvPr id="7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63" y="1326298"/>
            <a:ext cx="26193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286" y="3810514"/>
            <a:ext cx="26193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63" y="6294358"/>
            <a:ext cx="26193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17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9189" y="276902"/>
            <a:ext cx="4699000" cy="2125662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964" y="118152"/>
            <a:ext cx="176847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427876" y="154666"/>
            <a:ext cx="1706563" cy="33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19540" y="756295"/>
            <a:ext cx="4564063" cy="1580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80000"/>
              </a:lnSpc>
              <a:tabLst>
                <a:tab pos="809625" algn="l"/>
                <a:tab pos="23336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(faire) : 	vous  ______________  ils ________________ </a:t>
            </a:r>
          </a:p>
          <a:p>
            <a:pPr>
              <a:lnSpc>
                <a:spcPct val="180000"/>
              </a:lnSpc>
              <a:tabLst>
                <a:tab pos="23336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(résoudre) : tu ________________ 	elles __________________</a:t>
            </a:r>
          </a:p>
          <a:p>
            <a:pPr>
              <a:lnSpc>
                <a:spcPct val="180000"/>
              </a:lnSpc>
              <a:tabLst>
                <a:tab pos="809625" algn="l"/>
                <a:tab pos="23336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(dire) </a:t>
            </a:r>
            <a:r>
              <a:rPr lang="fr-FR" sz="900" dirty="0">
                <a:latin typeface="Short Stack" panose="02010500040000000007" pitchFamily="2" charset="0"/>
              </a:rPr>
              <a:t>: </a:t>
            </a:r>
            <a:r>
              <a:rPr lang="fr-FR" sz="900" dirty="0" smtClean="0">
                <a:latin typeface="Short Stack" panose="02010500040000000007" pitchFamily="2" charset="0"/>
              </a:rPr>
              <a:t>	je ________________ </a:t>
            </a:r>
            <a:r>
              <a:rPr lang="fr-FR" sz="900" dirty="0">
                <a:latin typeface="Short Stack" panose="02010500040000000007" pitchFamily="2" charset="0"/>
              </a:rPr>
              <a:t>	</a:t>
            </a:r>
            <a:r>
              <a:rPr lang="fr-FR" sz="900" dirty="0" smtClean="0">
                <a:latin typeface="Short Stack" panose="02010500040000000007" pitchFamily="2" charset="0"/>
              </a:rPr>
              <a:t>vous  </a:t>
            </a:r>
            <a:r>
              <a:rPr lang="fr-FR" sz="900" dirty="0">
                <a:latin typeface="Short Stack" panose="02010500040000000007" pitchFamily="2" charset="0"/>
              </a:rPr>
              <a:t>__________________</a:t>
            </a:r>
          </a:p>
          <a:p>
            <a:pPr>
              <a:lnSpc>
                <a:spcPct val="180000"/>
              </a:lnSpc>
              <a:tabLst>
                <a:tab pos="809625" algn="l"/>
                <a:tab pos="23336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(voir) </a:t>
            </a:r>
            <a:r>
              <a:rPr lang="fr-FR" sz="900" dirty="0">
                <a:latin typeface="Short Stack" panose="02010500040000000007" pitchFamily="2" charset="0"/>
              </a:rPr>
              <a:t>: </a:t>
            </a:r>
            <a:r>
              <a:rPr lang="fr-FR" sz="900" dirty="0" smtClean="0">
                <a:latin typeface="Short Stack" panose="02010500040000000007" pitchFamily="2" charset="0"/>
              </a:rPr>
              <a:t>	elle ________________ </a:t>
            </a:r>
            <a:r>
              <a:rPr lang="fr-FR" sz="900" dirty="0">
                <a:latin typeface="Short Stack" panose="02010500040000000007" pitchFamily="2" charset="0"/>
              </a:rPr>
              <a:t>	</a:t>
            </a:r>
            <a:r>
              <a:rPr lang="fr-FR" sz="900" dirty="0" smtClean="0">
                <a:latin typeface="Short Stack" panose="02010500040000000007" pitchFamily="2" charset="0"/>
              </a:rPr>
              <a:t>nous __________________</a:t>
            </a:r>
            <a:endParaRPr lang="fr-FR" sz="900" dirty="0">
              <a:latin typeface="Short Stack" panose="02010500040000000007" pitchFamily="2" charset="0"/>
            </a:endParaRPr>
          </a:p>
          <a:p>
            <a:pPr>
              <a:lnSpc>
                <a:spcPct val="180000"/>
              </a:lnSpc>
              <a:tabLst>
                <a:tab pos="23336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(craindre) </a:t>
            </a:r>
            <a:r>
              <a:rPr lang="fr-FR" sz="900" dirty="0">
                <a:latin typeface="Short Stack" panose="02010500040000000007" pitchFamily="2" charset="0"/>
              </a:rPr>
              <a:t>: </a:t>
            </a:r>
            <a:r>
              <a:rPr lang="fr-FR" sz="900" dirty="0" smtClean="0">
                <a:latin typeface="Short Stack" panose="02010500040000000007" pitchFamily="2" charset="0"/>
              </a:rPr>
              <a:t> tu </a:t>
            </a:r>
            <a:r>
              <a:rPr lang="fr-FR" sz="900" dirty="0">
                <a:latin typeface="Short Stack" panose="02010500040000000007" pitchFamily="2" charset="0"/>
              </a:rPr>
              <a:t>________________ 	Vous  </a:t>
            </a:r>
            <a:r>
              <a:rPr lang="fr-FR" sz="900" dirty="0" smtClean="0">
                <a:latin typeface="Short Stack" panose="02010500040000000007" pitchFamily="2" charset="0"/>
              </a:rPr>
              <a:t>__________________</a:t>
            </a:r>
          </a:p>
          <a:p>
            <a:pPr>
              <a:lnSpc>
                <a:spcPct val="180000"/>
              </a:lnSpc>
              <a:tabLst>
                <a:tab pos="809625" algn="l"/>
                <a:tab pos="23336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(venir) :	Je ________________	ils __________________</a:t>
            </a:r>
            <a:endParaRPr lang="fr-FR" sz="900" dirty="0">
              <a:latin typeface="Short Stack" panose="02010500040000000007" pitchFamily="2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75277" y="484832"/>
            <a:ext cx="3015239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Ecris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ces verbes au présent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4296160" y="738355"/>
            <a:ext cx="484187" cy="307975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/6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802277" y="286427"/>
            <a:ext cx="1100137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Le présent 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6" name="Picture 1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527" y="204801"/>
            <a:ext cx="601662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370977" y="285423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5498331" y="277980"/>
            <a:ext cx="4960937" cy="1974850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568" y="119230"/>
            <a:ext cx="17684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8058968" y="173205"/>
            <a:ext cx="1706563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596756" y="855830"/>
            <a:ext cx="4656137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200000"/>
              </a:lnSpc>
            </a:pPr>
            <a:r>
              <a:rPr lang="fr-FR" sz="1000" dirty="0">
                <a:latin typeface="Short Stack" panose="02010500040000000007" pitchFamily="2" charset="0"/>
              </a:rPr>
              <a:t>Tu le (voir) </a:t>
            </a:r>
            <a:r>
              <a:rPr lang="fr-FR" sz="1000" dirty="0" smtClean="0">
                <a:latin typeface="Short Stack" panose="02010500040000000007" pitchFamily="2" charset="0"/>
              </a:rPr>
              <a:t>_____________ quand </a:t>
            </a:r>
            <a:r>
              <a:rPr lang="fr-FR" sz="1000" dirty="0">
                <a:latin typeface="Short Stack" panose="02010500040000000007" pitchFamily="2" charset="0"/>
              </a:rPr>
              <a:t>il (venir) </a:t>
            </a:r>
            <a:r>
              <a:rPr lang="fr-FR" sz="1000" dirty="0" smtClean="0">
                <a:latin typeface="Short Stack" panose="02010500040000000007" pitchFamily="2" charset="0"/>
              </a:rPr>
              <a:t>___________________</a:t>
            </a:r>
          </a:p>
          <a:p>
            <a:pPr>
              <a:lnSpc>
                <a:spcPct val="20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(</a:t>
            </a:r>
            <a:r>
              <a:rPr lang="fr-FR" sz="1000" dirty="0">
                <a:latin typeface="Short Stack" panose="02010500040000000007" pitchFamily="2" charset="0"/>
              </a:rPr>
              <a:t>Savoir) </a:t>
            </a:r>
            <a:r>
              <a:rPr lang="fr-FR" sz="1000" dirty="0" smtClean="0">
                <a:latin typeface="Short Stack" panose="02010500040000000007" pitchFamily="2" charset="0"/>
              </a:rPr>
              <a:t>_______________-</a:t>
            </a:r>
            <a:r>
              <a:rPr lang="fr-FR" sz="1000" dirty="0">
                <a:latin typeface="Short Stack" panose="02010500040000000007" pitchFamily="2" charset="0"/>
              </a:rPr>
              <a:t>vous le faire ? </a:t>
            </a:r>
          </a:p>
          <a:p>
            <a:pPr>
              <a:lnSpc>
                <a:spcPct val="20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Il </a:t>
            </a:r>
            <a:r>
              <a:rPr lang="fr-FR" sz="1000" dirty="0">
                <a:latin typeface="Short Stack" panose="02010500040000000007" pitchFamily="2" charset="0"/>
              </a:rPr>
              <a:t>ne (pouvoir) </a:t>
            </a:r>
            <a:r>
              <a:rPr lang="fr-FR" sz="1000" dirty="0" smtClean="0">
                <a:latin typeface="Short Stack" panose="02010500040000000007" pitchFamily="2" charset="0"/>
              </a:rPr>
              <a:t>___________________ pas comprendre.</a:t>
            </a:r>
          </a:p>
          <a:p>
            <a:pPr>
              <a:lnSpc>
                <a:spcPct val="20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Ils </a:t>
            </a:r>
            <a:r>
              <a:rPr lang="fr-FR" sz="1000" dirty="0">
                <a:latin typeface="Short Stack" panose="02010500040000000007" pitchFamily="2" charset="0"/>
              </a:rPr>
              <a:t>(se marier) </a:t>
            </a:r>
            <a:r>
              <a:rPr lang="fr-FR" sz="1000" dirty="0" smtClean="0">
                <a:latin typeface="Short Stack" panose="02010500040000000007" pitchFamily="2" charset="0"/>
              </a:rPr>
              <a:t>____________________au </a:t>
            </a:r>
            <a:r>
              <a:rPr lang="fr-FR" sz="1000" dirty="0">
                <a:latin typeface="Short Stack" panose="02010500040000000007" pitchFamily="2" charset="0"/>
              </a:rPr>
              <a:t>retour.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6069831" y="563730"/>
            <a:ext cx="36258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Ecrus ces verbes au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futur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6102821" y="281155"/>
            <a:ext cx="1675146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Le futur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6" name="Picture 2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081" y="252580"/>
            <a:ext cx="611187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9902056" y="374817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 29"/>
          <p:cNvSpPr>
            <a:spLocks noChangeArrowheads="1"/>
          </p:cNvSpPr>
          <p:nvPr/>
        </p:nvSpPr>
        <p:spPr bwMode="auto">
          <a:xfrm>
            <a:off x="9895706" y="1764407"/>
            <a:ext cx="484187" cy="360363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Larme 32"/>
          <p:cNvSpPr/>
          <p:nvPr/>
        </p:nvSpPr>
        <p:spPr>
          <a:xfrm>
            <a:off x="5443896" y="231303"/>
            <a:ext cx="543105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5471113" y="260808"/>
            <a:ext cx="488670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C4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35" name="Larme 34"/>
          <p:cNvSpPr/>
          <p:nvPr/>
        </p:nvSpPr>
        <p:spPr>
          <a:xfrm>
            <a:off x="162124" y="223481"/>
            <a:ext cx="513154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162124" y="223480"/>
            <a:ext cx="513154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C3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68" name="AutoShape 2"/>
          <p:cNvSpPr>
            <a:spLocks noChangeArrowheads="1"/>
          </p:cNvSpPr>
          <p:nvPr/>
        </p:nvSpPr>
        <p:spPr bwMode="auto">
          <a:xfrm>
            <a:off x="229189" y="2735089"/>
            <a:ext cx="4699000" cy="2125662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9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964" y="2576339"/>
            <a:ext cx="176847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2427876" y="2612853"/>
            <a:ext cx="1706563" cy="33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 Box 7"/>
          <p:cNvSpPr txBox="1">
            <a:spLocks noChangeArrowheads="1"/>
          </p:cNvSpPr>
          <p:nvPr/>
        </p:nvSpPr>
        <p:spPr bwMode="auto">
          <a:xfrm>
            <a:off x="319540" y="3214482"/>
            <a:ext cx="4564063" cy="1580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80000"/>
              </a:lnSpc>
              <a:tabLst>
                <a:tab pos="809625" algn="l"/>
                <a:tab pos="23336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(faire) : 	vous  ______________  ils ________________ </a:t>
            </a:r>
          </a:p>
          <a:p>
            <a:pPr>
              <a:lnSpc>
                <a:spcPct val="180000"/>
              </a:lnSpc>
              <a:tabLst>
                <a:tab pos="23336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(résoudre) : tu ________________ 	elles __________________</a:t>
            </a:r>
          </a:p>
          <a:p>
            <a:pPr>
              <a:lnSpc>
                <a:spcPct val="180000"/>
              </a:lnSpc>
              <a:tabLst>
                <a:tab pos="809625" algn="l"/>
                <a:tab pos="23336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(dire) </a:t>
            </a:r>
            <a:r>
              <a:rPr lang="fr-FR" sz="900" dirty="0">
                <a:latin typeface="Short Stack" panose="02010500040000000007" pitchFamily="2" charset="0"/>
              </a:rPr>
              <a:t>: </a:t>
            </a:r>
            <a:r>
              <a:rPr lang="fr-FR" sz="900" dirty="0" smtClean="0">
                <a:latin typeface="Short Stack" panose="02010500040000000007" pitchFamily="2" charset="0"/>
              </a:rPr>
              <a:t>	je ________________ </a:t>
            </a:r>
            <a:r>
              <a:rPr lang="fr-FR" sz="900" dirty="0">
                <a:latin typeface="Short Stack" panose="02010500040000000007" pitchFamily="2" charset="0"/>
              </a:rPr>
              <a:t>	</a:t>
            </a:r>
            <a:r>
              <a:rPr lang="fr-FR" sz="900" dirty="0" smtClean="0">
                <a:latin typeface="Short Stack" panose="02010500040000000007" pitchFamily="2" charset="0"/>
              </a:rPr>
              <a:t>vous  </a:t>
            </a:r>
            <a:r>
              <a:rPr lang="fr-FR" sz="900" dirty="0">
                <a:latin typeface="Short Stack" panose="02010500040000000007" pitchFamily="2" charset="0"/>
              </a:rPr>
              <a:t>__________________</a:t>
            </a:r>
          </a:p>
          <a:p>
            <a:pPr>
              <a:lnSpc>
                <a:spcPct val="180000"/>
              </a:lnSpc>
              <a:tabLst>
                <a:tab pos="809625" algn="l"/>
                <a:tab pos="23336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(voir) </a:t>
            </a:r>
            <a:r>
              <a:rPr lang="fr-FR" sz="900" dirty="0">
                <a:latin typeface="Short Stack" panose="02010500040000000007" pitchFamily="2" charset="0"/>
              </a:rPr>
              <a:t>: </a:t>
            </a:r>
            <a:r>
              <a:rPr lang="fr-FR" sz="900" dirty="0" smtClean="0">
                <a:latin typeface="Short Stack" panose="02010500040000000007" pitchFamily="2" charset="0"/>
              </a:rPr>
              <a:t>	elle ________________ </a:t>
            </a:r>
            <a:r>
              <a:rPr lang="fr-FR" sz="900" dirty="0">
                <a:latin typeface="Short Stack" panose="02010500040000000007" pitchFamily="2" charset="0"/>
              </a:rPr>
              <a:t>	</a:t>
            </a:r>
            <a:r>
              <a:rPr lang="fr-FR" sz="900" dirty="0" smtClean="0">
                <a:latin typeface="Short Stack" panose="02010500040000000007" pitchFamily="2" charset="0"/>
              </a:rPr>
              <a:t>nous __________________</a:t>
            </a:r>
            <a:endParaRPr lang="fr-FR" sz="900" dirty="0">
              <a:latin typeface="Short Stack" panose="02010500040000000007" pitchFamily="2" charset="0"/>
            </a:endParaRPr>
          </a:p>
          <a:p>
            <a:pPr>
              <a:lnSpc>
                <a:spcPct val="180000"/>
              </a:lnSpc>
              <a:tabLst>
                <a:tab pos="23336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(craindre) </a:t>
            </a:r>
            <a:r>
              <a:rPr lang="fr-FR" sz="900" dirty="0">
                <a:latin typeface="Short Stack" panose="02010500040000000007" pitchFamily="2" charset="0"/>
              </a:rPr>
              <a:t>: </a:t>
            </a:r>
            <a:r>
              <a:rPr lang="fr-FR" sz="900" dirty="0" smtClean="0">
                <a:latin typeface="Short Stack" panose="02010500040000000007" pitchFamily="2" charset="0"/>
              </a:rPr>
              <a:t> tu </a:t>
            </a:r>
            <a:r>
              <a:rPr lang="fr-FR" sz="900" dirty="0">
                <a:latin typeface="Short Stack" panose="02010500040000000007" pitchFamily="2" charset="0"/>
              </a:rPr>
              <a:t>________________ 	Vous  </a:t>
            </a:r>
            <a:r>
              <a:rPr lang="fr-FR" sz="900" dirty="0" smtClean="0">
                <a:latin typeface="Short Stack" panose="02010500040000000007" pitchFamily="2" charset="0"/>
              </a:rPr>
              <a:t>__________________</a:t>
            </a:r>
          </a:p>
          <a:p>
            <a:pPr>
              <a:lnSpc>
                <a:spcPct val="180000"/>
              </a:lnSpc>
              <a:tabLst>
                <a:tab pos="809625" algn="l"/>
                <a:tab pos="23336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(venir) :	Je ________________	ils __________________</a:t>
            </a:r>
            <a:endParaRPr lang="fr-FR" sz="900" dirty="0">
              <a:latin typeface="Short Stack" panose="02010500040000000007" pitchFamily="2" charset="0"/>
            </a:endParaRPr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675277" y="2943019"/>
            <a:ext cx="3015239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Ecris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ces verbes au présent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Oval 9"/>
          <p:cNvSpPr>
            <a:spLocks noChangeArrowheads="1"/>
          </p:cNvSpPr>
          <p:nvPr/>
        </p:nvSpPr>
        <p:spPr bwMode="auto">
          <a:xfrm>
            <a:off x="4296160" y="3196542"/>
            <a:ext cx="484187" cy="307975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/6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 Box 11"/>
          <p:cNvSpPr txBox="1">
            <a:spLocks noChangeArrowheads="1"/>
          </p:cNvSpPr>
          <p:nvPr/>
        </p:nvSpPr>
        <p:spPr bwMode="auto">
          <a:xfrm>
            <a:off x="802277" y="2744614"/>
            <a:ext cx="1100137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Le présent 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5" name="Picture 1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527" y="2662988"/>
            <a:ext cx="601662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76" name="Text Box 13"/>
          <p:cNvSpPr txBox="1">
            <a:spLocks noChangeArrowheads="1"/>
          </p:cNvSpPr>
          <p:nvPr/>
        </p:nvSpPr>
        <p:spPr bwMode="auto">
          <a:xfrm>
            <a:off x="4370977" y="2743610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AutoShape 14"/>
          <p:cNvSpPr>
            <a:spLocks noChangeArrowheads="1"/>
          </p:cNvSpPr>
          <p:nvPr/>
        </p:nvSpPr>
        <p:spPr bwMode="auto">
          <a:xfrm>
            <a:off x="5498331" y="2736167"/>
            <a:ext cx="4960937" cy="1974850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8" name="Picture 1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568" y="2577417"/>
            <a:ext cx="17684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79" name="Text Box 18"/>
          <p:cNvSpPr txBox="1">
            <a:spLocks noChangeArrowheads="1"/>
          </p:cNvSpPr>
          <p:nvPr/>
        </p:nvSpPr>
        <p:spPr bwMode="auto">
          <a:xfrm>
            <a:off x="8058968" y="2631392"/>
            <a:ext cx="1706563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 Box 19"/>
          <p:cNvSpPr txBox="1">
            <a:spLocks noChangeArrowheads="1"/>
          </p:cNvSpPr>
          <p:nvPr/>
        </p:nvSpPr>
        <p:spPr bwMode="auto">
          <a:xfrm>
            <a:off x="5596756" y="3314017"/>
            <a:ext cx="4656137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200000"/>
              </a:lnSpc>
            </a:pPr>
            <a:r>
              <a:rPr lang="fr-FR" sz="1000" dirty="0">
                <a:latin typeface="Short Stack" panose="02010500040000000007" pitchFamily="2" charset="0"/>
              </a:rPr>
              <a:t>Tu le (voir) </a:t>
            </a:r>
            <a:r>
              <a:rPr lang="fr-FR" sz="1000" dirty="0" smtClean="0">
                <a:latin typeface="Short Stack" panose="02010500040000000007" pitchFamily="2" charset="0"/>
              </a:rPr>
              <a:t>_____________ quand </a:t>
            </a:r>
            <a:r>
              <a:rPr lang="fr-FR" sz="1000" dirty="0">
                <a:latin typeface="Short Stack" panose="02010500040000000007" pitchFamily="2" charset="0"/>
              </a:rPr>
              <a:t>il (venir) </a:t>
            </a:r>
            <a:r>
              <a:rPr lang="fr-FR" sz="1000" dirty="0" smtClean="0">
                <a:latin typeface="Short Stack" panose="02010500040000000007" pitchFamily="2" charset="0"/>
              </a:rPr>
              <a:t>___________________</a:t>
            </a:r>
          </a:p>
          <a:p>
            <a:pPr>
              <a:lnSpc>
                <a:spcPct val="20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(</a:t>
            </a:r>
            <a:r>
              <a:rPr lang="fr-FR" sz="1000" dirty="0">
                <a:latin typeface="Short Stack" panose="02010500040000000007" pitchFamily="2" charset="0"/>
              </a:rPr>
              <a:t>Savoir) </a:t>
            </a:r>
            <a:r>
              <a:rPr lang="fr-FR" sz="1000" dirty="0" smtClean="0">
                <a:latin typeface="Short Stack" panose="02010500040000000007" pitchFamily="2" charset="0"/>
              </a:rPr>
              <a:t>_______________-</a:t>
            </a:r>
            <a:r>
              <a:rPr lang="fr-FR" sz="1000" dirty="0">
                <a:latin typeface="Short Stack" panose="02010500040000000007" pitchFamily="2" charset="0"/>
              </a:rPr>
              <a:t>vous le faire ? </a:t>
            </a:r>
          </a:p>
          <a:p>
            <a:pPr>
              <a:lnSpc>
                <a:spcPct val="20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Il </a:t>
            </a:r>
            <a:r>
              <a:rPr lang="fr-FR" sz="1000" dirty="0">
                <a:latin typeface="Short Stack" panose="02010500040000000007" pitchFamily="2" charset="0"/>
              </a:rPr>
              <a:t>ne (pouvoir) </a:t>
            </a:r>
            <a:r>
              <a:rPr lang="fr-FR" sz="1000" dirty="0" smtClean="0">
                <a:latin typeface="Short Stack" panose="02010500040000000007" pitchFamily="2" charset="0"/>
              </a:rPr>
              <a:t>___________________ pas comprendre.</a:t>
            </a:r>
          </a:p>
          <a:p>
            <a:pPr>
              <a:lnSpc>
                <a:spcPct val="20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Ils </a:t>
            </a:r>
            <a:r>
              <a:rPr lang="fr-FR" sz="1000" dirty="0">
                <a:latin typeface="Short Stack" panose="02010500040000000007" pitchFamily="2" charset="0"/>
              </a:rPr>
              <a:t>(se marier) </a:t>
            </a:r>
            <a:r>
              <a:rPr lang="fr-FR" sz="1000" dirty="0" smtClean="0">
                <a:latin typeface="Short Stack" panose="02010500040000000007" pitchFamily="2" charset="0"/>
              </a:rPr>
              <a:t>____________________au </a:t>
            </a:r>
            <a:r>
              <a:rPr lang="fr-FR" sz="1000" dirty="0">
                <a:latin typeface="Short Stack" panose="02010500040000000007" pitchFamily="2" charset="0"/>
              </a:rPr>
              <a:t>retour.</a:t>
            </a:r>
          </a:p>
        </p:txBody>
      </p:sp>
      <p:sp>
        <p:nvSpPr>
          <p:cNvPr id="125" name="Text Box 20"/>
          <p:cNvSpPr txBox="1">
            <a:spLocks noChangeArrowheads="1"/>
          </p:cNvSpPr>
          <p:nvPr/>
        </p:nvSpPr>
        <p:spPr bwMode="auto">
          <a:xfrm>
            <a:off x="6069831" y="3021917"/>
            <a:ext cx="36258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Ecrus ces verbes au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futur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Text Box 21"/>
          <p:cNvSpPr txBox="1">
            <a:spLocks noChangeArrowheads="1"/>
          </p:cNvSpPr>
          <p:nvPr/>
        </p:nvSpPr>
        <p:spPr bwMode="auto">
          <a:xfrm>
            <a:off x="6102821" y="2739342"/>
            <a:ext cx="1675146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Le futur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7" name="Picture 2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081" y="2710767"/>
            <a:ext cx="611187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28" name="Text Box 23"/>
          <p:cNvSpPr txBox="1">
            <a:spLocks noChangeArrowheads="1"/>
          </p:cNvSpPr>
          <p:nvPr/>
        </p:nvSpPr>
        <p:spPr bwMode="auto">
          <a:xfrm>
            <a:off x="9902056" y="2833004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Oval 29"/>
          <p:cNvSpPr>
            <a:spLocks noChangeArrowheads="1"/>
          </p:cNvSpPr>
          <p:nvPr/>
        </p:nvSpPr>
        <p:spPr bwMode="auto">
          <a:xfrm>
            <a:off x="9895706" y="4222594"/>
            <a:ext cx="484187" cy="360363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Larme 129"/>
          <p:cNvSpPr/>
          <p:nvPr/>
        </p:nvSpPr>
        <p:spPr>
          <a:xfrm>
            <a:off x="5443896" y="2689490"/>
            <a:ext cx="543105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31" name="ZoneTexte 130"/>
          <p:cNvSpPr txBox="1"/>
          <p:nvPr/>
        </p:nvSpPr>
        <p:spPr>
          <a:xfrm>
            <a:off x="5471113" y="2718995"/>
            <a:ext cx="488670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C4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132" name="Larme 131"/>
          <p:cNvSpPr/>
          <p:nvPr/>
        </p:nvSpPr>
        <p:spPr>
          <a:xfrm>
            <a:off x="162124" y="2681668"/>
            <a:ext cx="513154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33" name="ZoneTexte 132"/>
          <p:cNvSpPr txBox="1"/>
          <p:nvPr/>
        </p:nvSpPr>
        <p:spPr>
          <a:xfrm>
            <a:off x="162124" y="2681667"/>
            <a:ext cx="513154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C3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134" name="AutoShape 2"/>
          <p:cNvSpPr>
            <a:spLocks noChangeArrowheads="1"/>
          </p:cNvSpPr>
          <p:nvPr/>
        </p:nvSpPr>
        <p:spPr bwMode="auto">
          <a:xfrm>
            <a:off x="229189" y="5220791"/>
            <a:ext cx="4699000" cy="2125662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35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964" y="5062041"/>
            <a:ext cx="176847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36" name="Text Box 6"/>
          <p:cNvSpPr txBox="1">
            <a:spLocks noChangeArrowheads="1"/>
          </p:cNvSpPr>
          <p:nvPr/>
        </p:nvSpPr>
        <p:spPr bwMode="auto">
          <a:xfrm>
            <a:off x="2427876" y="5098555"/>
            <a:ext cx="1706563" cy="33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Text Box 7"/>
          <p:cNvSpPr txBox="1">
            <a:spLocks noChangeArrowheads="1"/>
          </p:cNvSpPr>
          <p:nvPr/>
        </p:nvSpPr>
        <p:spPr bwMode="auto">
          <a:xfrm>
            <a:off x="319540" y="5700184"/>
            <a:ext cx="4564063" cy="1580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80000"/>
              </a:lnSpc>
              <a:tabLst>
                <a:tab pos="809625" algn="l"/>
                <a:tab pos="23336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(faire) : 	vous  ______________  ils ________________ </a:t>
            </a:r>
          </a:p>
          <a:p>
            <a:pPr>
              <a:lnSpc>
                <a:spcPct val="180000"/>
              </a:lnSpc>
              <a:tabLst>
                <a:tab pos="23336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(résoudre) : tu ________________ 	elles __________________</a:t>
            </a:r>
          </a:p>
          <a:p>
            <a:pPr>
              <a:lnSpc>
                <a:spcPct val="180000"/>
              </a:lnSpc>
              <a:tabLst>
                <a:tab pos="809625" algn="l"/>
                <a:tab pos="23336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(dire) </a:t>
            </a:r>
            <a:r>
              <a:rPr lang="fr-FR" sz="900" dirty="0">
                <a:latin typeface="Short Stack" panose="02010500040000000007" pitchFamily="2" charset="0"/>
              </a:rPr>
              <a:t>: </a:t>
            </a:r>
            <a:r>
              <a:rPr lang="fr-FR" sz="900" dirty="0" smtClean="0">
                <a:latin typeface="Short Stack" panose="02010500040000000007" pitchFamily="2" charset="0"/>
              </a:rPr>
              <a:t>	je ________________ </a:t>
            </a:r>
            <a:r>
              <a:rPr lang="fr-FR" sz="900" dirty="0">
                <a:latin typeface="Short Stack" panose="02010500040000000007" pitchFamily="2" charset="0"/>
              </a:rPr>
              <a:t>	</a:t>
            </a:r>
            <a:r>
              <a:rPr lang="fr-FR" sz="900" dirty="0" smtClean="0">
                <a:latin typeface="Short Stack" panose="02010500040000000007" pitchFamily="2" charset="0"/>
              </a:rPr>
              <a:t>vous  </a:t>
            </a:r>
            <a:r>
              <a:rPr lang="fr-FR" sz="900" dirty="0">
                <a:latin typeface="Short Stack" panose="02010500040000000007" pitchFamily="2" charset="0"/>
              </a:rPr>
              <a:t>__________________</a:t>
            </a:r>
          </a:p>
          <a:p>
            <a:pPr>
              <a:lnSpc>
                <a:spcPct val="180000"/>
              </a:lnSpc>
              <a:tabLst>
                <a:tab pos="809625" algn="l"/>
                <a:tab pos="23336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(voir) </a:t>
            </a:r>
            <a:r>
              <a:rPr lang="fr-FR" sz="900" dirty="0">
                <a:latin typeface="Short Stack" panose="02010500040000000007" pitchFamily="2" charset="0"/>
              </a:rPr>
              <a:t>: </a:t>
            </a:r>
            <a:r>
              <a:rPr lang="fr-FR" sz="900" dirty="0" smtClean="0">
                <a:latin typeface="Short Stack" panose="02010500040000000007" pitchFamily="2" charset="0"/>
              </a:rPr>
              <a:t>	elle ________________ </a:t>
            </a:r>
            <a:r>
              <a:rPr lang="fr-FR" sz="900" dirty="0">
                <a:latin typeface="Short Stack" panose="02010500040000000007" pitchFamily="2" charset="0"/>
              </a:rPr>
              <a:t>	</a:t>
            </a:r>
            <a:r>
              <a:rPr lang="fr-FR" sz="900" dirty="0" smtClean="0">
                <a:latin typeface="Short Stack" panose="02010500040000000007" pitchFamily="2" charset="0"/>
              </a:rPr>
              <a:t>nous __________________</a:t>
            </a:r>
            <a:endParaRPr lang="fr-FR" sz="900" dirty="0">
              <a:latin typeface="Short Stack" panose="02010500040000000007" pitchFamily="2" charset="0"/>
            </a:endParaRPr>
          </a:p>
          <a:p>
            <a:pPr>
              <a:lnSpc>
                <a:spcPct val="180000"/>
              </a:lnSpc>
              <a:tabLst>
                <a:tab pos="23336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(craindre) </a:t>
            </a:r>
            <a:r>
              <a:rPr lang="fr-FR" sz="900" dirty="0">
                <a:latin typeface="Short Stack" panose="02010500040000000007" pitchFamily="2" charset="0"/>
              </a:rPr>
              <a:t>: </a:t>
            </a:r>
            <a:r>
              <a:rPr lang="fr-FR" sz="900" dirty="0" smtClean="0">
                <a:latin typeface="Short Stack" panose="02010500040000000007" pitchFamily="2" charset="0"/>
              </a:rPr>
              <a:t> tu </a:t>
            </a:r>
            <a:r>
              <a:rPr lang="fr-FR" sz="900" dirty="0">
                <a:latin typeface="Short Stack" panose="02010500040000000007" pitchFamily="2" charset="0"/>
              </a:rPr>
              <a:t>________________ 	Vous  </a:t>
            </a:r>
            <a:r>
              <a:rPr lang="fr-FR" sz="900" dirty="0" smtClean="0">
                <a:latin typeface="Short Stack" panose="02010500040000000007" pitchFamily="2" charset="0"/>
              </a:rPr>
              <a:t>__________________</a:t>
            </a:r>
          </a:p>
          <a:p>
            <a:pPr>
              <a:lnSpc>
                <a:spcPct val="180000"/>
              </a:lnSpc>
              <a:tabLst>
                <a:tab pos="809625" algn="l"/>
                <a:tab pos="2333625" algn="l"/>
              </a:tabLst>
            </a:pPr>
            <a:r>
              <a:rPr lang="fr-FR" sz="900" dirty="0" smtClean="0">
                <a:latin typeface="Short Stack" panose="02010500040000000007" pitchFamily="2" charset="0"/>
              </a:rPr>
              <a:t>(venir) :	Je ________________	ils __________________</a:t>
            </a:r>
            <a:endParaRPr lang="fr-FR" sz="900" dirty="0">
              <a:latin typeface="Short Stack" panose="02010500040000000007" pitchFamily="2" charset="0"/>
            </a:endParaRPr>
          </a:p>
        </p:txBody>
      </p:sp>
      <p:sp>
        <p:nvSpPr>
          <p:cNvPr id="138" name="Text Box 8"/>
          <p:cNvSpPr txBox="1">
            <a:spLocks noChangeArrowheads="1"/>
          </p:cNvSpPr>
          <p:nvPr/>
        </p:nvSpPr>
        <p:spPr bwMode="auto">
          <a:xfrm>
            <a:off x="675277" y="5428721"/>
            <a:ext cx="3015239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Ecris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ces verbes au présent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Oval 9"/>
          <p:cNvSpPr>
            <a:spLocks noChangeArrowheads="1"/>
          </p:cNvSpPr>
          <p:nvPr/>
        </p:nvSpPr>
        <p:spPr bwMode="auto">
          <a:xfrm>
            <a:off x="4296160" y="5682244"/>
            <a:ext cx="484187" cy="307975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/6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Text Box 11"/>
          <p:cNvSpPr txBox="1">
            <a:spLocks noChangeArrowheads="1"/>
          </p:cNvSpPr>
          <p:nvPr/>
        </p:nvSpPr>
        <p:spPr bwMode="auto">
          <a:xfrm>
            <a:off x="802277" y="5230316"/>
            <a:ext cx="1100137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Le présent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 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1" name="Picture 1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527" y="5148690"/>
            <a:ext cx="601662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42" name="Text Box 13"/>
          <p:cNvSpPr txBox="1">
            <a:spLocks noChangeArrowheads="1"/>
          </p:cNvSpPr>
          <p:nvPr/>
        </p:nvSpPr>
        <p:spPr bwMode="auto">
          <a:xfrm>
            <a:off x="4370977" y="5229312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AutoShape 14"/>
          <p:cNvSpPr>
            <a:spLocks noChangeArrowheads="1"/>
          </p:cNvSpPr>
          <p:nvPr/>
        </p:nvSpPr>
        <p:spPr bwMode="auto">
          <a:xfrm>
            <a:off x="5498331" y="5221869"/>
            <a:ext cx="4960937" cy="1974850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44" name="Picture 1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568" y="5063119"/>
            <a:ext cx="17684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45" name="Text Box 18"/>
          <p:cNvSpPr txBox="1">
            <a:spLocks noChangeArrowheads="1"/>
          </p:cNvSpPr>
          <p:nvPr/>
        </p:nvSpPr>
        <p:spPr bwMode="auto">
          <a:xfrm>
            <a:off x="8058968" y="5117094"/>
            <a:ext cx="1706563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Text Box 19"/>
          <p:cNvSpPr txBox="1">
            <a:spLocks noChangeArrowheads="1"/>
          </p:cNvSpPr>
          <p:nvPr/>
        </p:nvSpPr>
        <p:spPr bwMode="auto">
          <a:xfrm>
            <a:off x="5596756" y="5799719"/>
            <a:ext cx="4656137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200000"/>
              </a:lnSpc>
            </a:pPr>
            <a:r>
              <a:rPr lang="fr-FR" sz="1000" dirty="0">
                <a:latin typeface="Short Stack" panose="02010500040000000007" pitchFamily="2" charset="0"/>
              </a:rPr>
              <a:t>Tu le (voir) </a:t>
            </a:r>
            <a:r>
              <a:rPr lang="fr-FR" sz="1000" dirty="0" smtClean="0">
                <a:latin typeface="Short Stack" panose="02010500040000000007" pitchFamily="2" charset="0"/>
              </a:rPr>
              <a:t>_____________ quand </a:t>
            </a:r>
            <a:r>
              <a:rPr lang="fr-FR" sz="1000" dirty="0">
                <a:latin typeface="Short Stack" panose="02010500040000000007" pitchFamily="2" charset="0"/>
              </a:rPr>
              <a:t>il (venir) </a:t>
            </a:r>
            <a:r>
              <a:rPr lang="fr-FR" sz="1000" dirty="0" smtClean="0">
                <a:latin typeface="Short Stack" panose="02010500040000000007" pitchFamily="2" charset="0"/>
              </a:rPr>
              <a:t>___________________</a:t>
            </a:r>
          </a:p>
          <a:p>
            <a:pPr>
              <a:lnSpc>
                <a:spcPct val="20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(</a:t>
            </a:r>
            <a:r>
              <a:rPr lang="fr-FR" sz="1000" dirty="0">
                <a:latin typeface="Short Stack" panose="02010500040000000007" pitchFamily="2" charset="0"/>
              </a:rPr>
              <a:t>Savoir) </a:t>
            </a:r>
            <a:r>
              <a:rPr lang="fr-FR" sz="1000" dirty="0" smtClean="0">
                <a:latin typeface="Short Stack" panose="02010500040000000007" pitchFamily="2" charset="0"/>
              </a:rPr>
              <a:t>_______________-</a:t>
            </a:r>
            <a:r>
              <a:rPr lang="fr-FR" sz="1000" dirty="0">
                <a:latin typeface="Short Stack" panose="02010500040000000007" pitchFamily="2" charset="0"/>
              </a:rPr>
              <a:t>vous le faire ? </a:t>
            </a:r>
          </a:p>
          <a:p>
            <a:pPr>
              <a:lnSpc>
                <a:spcPct val="20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Il </a:t>
            </a:r>
            <a:r>
              <a:rPr lang="fr-FR" sz="1000" dirty="0">
                <a:latin typeface="Short Stack" panose="02010500040000000007" pitchFamily="2" charset="0"/>
              </a:rPr>
              <a:t>ne (pouvoir) </a:t>
            </a:r>
            <a:r>
              <a:rPr lang="fr-FR" sz="1000" dirty="0" smtClean="0">
                <a:latin typeface="Short Stack" panose="02010500040000000007" pitchFamily="2" charset="0"/>
              </a:rPr>
              <a:t>___________________ pas comprendre.</a:t>
            </a:r>
          </a:p>
          <a:p>
            <a:pPr>
              <a:lnSpc>
                <a:spcPct val="20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Ils </a:t>
            </a:r>
            <a:r>
              <a:rPr lang="fr-FR" sz="1000" dirty="0">
                <a:latin typeface="Short Stack" panose="02010500040000000007" pitchFamily="2" charset="0"/>
              </a:rPr>
              <a:t>(se marier) </a:t>
            </a:r>
            <a:r>
              <a:rPr lang="fr-FR" sz="1000" dirty="0" smtClean="0">
                <a:latin typeface="Short Stack" panose="02010500040000000007" pitchFamily="2" charset="0"/>
              </a:rPr>
              <a:t>____________________au </a:t>
            </a:r>
            <a:r>
              <a:rPr lang="fr-FR" sz="1000" dirty="0">
                <a:latin typeface="Short Stack" panose="02010500040000000007" pitchFamily="2" charset="0"/>
              </a:rPr>
              <a:t>retour.</a:t>
            </a:r>
          </a:p>
        </p:txBody>
      </p:sp>
      <p:sp>
        <p:nvSpPr>
          <p:cNvPr id="147" name="Text Box 20"/>
          <p:cNvSpPr txBox="1">
            <a:spLocks noChangeArrowheads="1"/>
          </p:cNvSpPr>
          <p:nvPr/>
        </p:nvSpPr>
        <p:spPr bwMode="auto">
          <a:xfrm>
            <a:off x="6069831" y="5507619"/>
            <a:ext cx="36258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Ecrus ces verbes au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futur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 Box 21"/>
          <p:cNvSpPr txBox="1">
            <a:spLocks noChangeArrowheads="1"/>
          </p:cNvSpPr>
          <p:nvPr/>
        </p:nvSpPr>
        <p:spPr bwMode="auto">
          <a:xfrm>
            <a:off x="6102821" y="5225044"/>
            <a:ext cx="1675146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Le futur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9" name="Picture 2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081" y="5196469"/>
            <a:ext cx="611187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50" name="Text Box 23"/>
          <p:cNvSpPr txBox="1">
            <a:spLocks noChangeArrowheads="1"/>
          </p:cNvSpPr>
          <p:nvPr/>
        </p:nvSpPr>
        <p:spPr bwMode="auto">
          <a:xfrm>
            <a:off x="9902056" y="5318706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Oval 29"/>
          <p:cNvSpPr>
            <a:spLocks noChangeArrowheads="1"/>
          </p:cNvSpPr>
          <p:nvPr/>
        </p:nvSpPr>
        <p:spPr bwMode="auto">
          <a:xfrm>
            <a:off x="9895706" y="6708296"/>
            <a:ext cx="484187" cy="360363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Larme 151"/>
          <p:cNvSpPr/>
          <p:nvPr/>
        </p:nvSpPr>
        <p:spPr>
          <a:xfrm>
            <a:off x="5443896" y="5175192"/>
            <a:ext cx="543105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53" name="ZoneTexte 152"/>
          <p:cNvSpPr txBox="1"/>
          <p:nvPr/>
        </p:nvSpPr>
        <p:spPr>
          <a:xfrm>
            <a:off x="5471113" y="5204697"/>
            <a:ext cx="488670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C4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154" name="Larme 153"/>
          <p:cNvSpPr/>
          <p:nvPr/>
        </p:nvSpPr>
        <p:spPr>
          <a:xfrm>
            <a:off x="162124" y="5167370"/>
            <a:ext cx="513154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55" name="ZoneTexte 154"/>
          <p:cNvSpPr txBox="1"/>
          <p:nvPr/>
        </p:nvSpPr>
        <p:spPr>
          <a:xfrm>
            <a:off x="162124" y="5167369"/>
            <a:ext cx="513154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C3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pic>
        <p:nvPicPr>
          <p:cNvPr id="81" name="Image 8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354" y="1340272"/>
            <a:ext cx="266808" cy="1062292"/>
          </a:xfrm>
          <a:prstGeom prst="rect">
            <a:avLst/>
          </a:prstGeom>
        </p:spPr>
      </p:pic>
      <p:pic>
        <p:nvPicPr>
          <p:cNvPr id="82" name="Imag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419" y="3788005"/>
            <a:ext cx="266808" cy="1062292"/>
          </a:xfrm>
          <a:prstGeom prst="rect">
            <a:avLst/>
          </a:prstGeom>
        </p:spPr>
      </p:pic>
      <p:pic>
        <p:nvPicPr>
          <p:cNvPr id="83" name="Imag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419" y="6305210"/>
            <a:ext cx="266808" cy="1062292"/>
          </a:xfrm>
          <a:prstGeom prst="rect">
            <a:avLst/>
          </a:prstGeom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63" y="1188343"/>
            <a:ext cx="26193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286" y="3636615"/>
            <a:ext cx="26193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63" y="6084887"/>
            <a:ext cx="26193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52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9189" y="276902"/>
            <a:ext cx="4699000" cy="2125662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964" y="118152"/>
            <a:ext cx="176847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427876" y="154666"/>
            <a:ext cx="1706563" cy="33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19540" y="756294"/>
            <a:ext cx="4564063" cy="164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200000"/>
              </a:lnSpc>
              <a:tabLst>
                <a:tab pos="2066925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Quand nous (être) ____________________ </a:t>
            </a:r>
            <a:r>
              <a:rPr lang="fr-FR" sz="1000" dirty="0" smtClean="0">
                <a:latin typeface="Short Stack" panose="02010500040000000007" pitchFamily="2" charset="0"/>
              </a:rPr>
              <a:t>plus </a:t>
            </a:r>
            <a:r>
              <a:rPr lang="fr-FR" sz="1000" dirty="0">
                <a:latin typeface="Short Stack" panose="02010500040000000007" pitchFamily="2" charset="0"/>
              </a:rPr>
              <a:t>jeune, nous (faire) ____________________ </a:t>
            </a:r>
            <a:r>
              <a:rPr lang="fr-FR" sz="1000" dirty="0" smtClean="0">
                <a:latin typeface="Short Stack" panose="02010500040000000007" pitchFamily="2" charset="0"/>
              </a:rPr>
              <a:t>du </a:t>
            </a:r>
            <a:r>
              <a:rPr lang="fr-FR" sz="1000" dirty="0">
                <a:latin typeface="Short Stack" panose="02010500040000000007" pitchFamily="2" charset="0"/>
              </a:rPr>
              <a:t>bruit – Autrefois, les gens (prendre) ____________________ </a:t>
            </a:r>
            <a:r>
              <a:rPr lang="fr-FR" sz="1000" dirty="0" smtClean="0">
                <a:latin typeface="Short Stack" panose="02010500040000000007" pitchFamily="2" charset="0"/>
              </a:rPr>
              <a:t>leur </a:t>
            </a:r>
            <a:r>
              <a:rPr lang="fr-FR" sz="1000" dirty="0">
                <a:latin typeface="Short Stack" panose="02010500040000000007" pitchFamily="2" charset="0"/>
              </a:rPr>
              <a:t>temps – Il y a 10 ans, tu (voir) </a:t>
            </a:r>
            <a:r>
              <a:rPr lang="fr-FR" sz="1000" dirty="0" smtClean="0">
                <a:latin typeface="Short Stack" panose="02010500040000000007" pitchFamily="2" charset="0"/>
              </a:rPr>
              <a:t>___________________ bien </a:t>
            </a:r>
            <a:r>
              <a:rPr lang="fr-FR" sz="1000" dirty="0">
                <a:latin typeface="Short Stack" panose="02010500040000000007" pitchFamily="2" charset="0"/>
              </a:rPr>
              <a:t>– Au début de votre carrière, vous (travailler) ____________________ </a:t>
            </a:r>
            <a:r>
              <a:rPr lang="fr-FR" sz="1000" dirty="0" smtClean="0">
                <a:latin typeface="Short Stack" panose="02010500040000000007" pitchFamily="2" charset="0"/>
              </a:rPr>
              <a:t>beaucoup</a:t>
            </a:r>
            <a:r>
              <a:rPr lang="fr-FR" sz="1000" dirty="0">
                <a:latin typeface="Short Stack" panose="02010500040000000007" pitchFamily="2" charset="0"/>
              </a:rPr>
              <a:t>.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75277" y="546560"/>
            <a:ext cx="308724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Ecris les verbes entre parenthèses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à l’imparfait.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4367468" y="2052439"/>
            <a:ext cx="484187" cy="307975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802277" y="286427"/>
            <a:ext cx="1100137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KG Primary Italics" pitchFamily="2" charset="0"/>
                <a:cs typeface="Arial" pitchFamily="34" charset="0"/>
              </a:rPr>
              <a:t>L’imparfait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527" y="204801"/>
            <a:ext cx="601662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370977" y="285423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5498331" y="277980"/>
            <a:ext cx="4960937" cy="2124584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4" name="Picture 1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568" y="119230"/>
            <a:ext cx="17684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8058968" y="173205"/>
            <a:ext cx="1706563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596756" y="828303"/>
            <a:ext cx="4799012" cy="1316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latin typeface="Short Stack" panose="02010500040000000007" pitchFamily="2" charset="0"/>
              </a:rPr>
              <a:t>Elles (combattre) ……………………………. v</a:t>
            </a:r>
            <a:r>
              <a:rPr lang="fr-FR" sz="1000" dirty="0" smtClean="0">
                <a:latin typeface="Short Stack" panose="02010500040000000007" pitchFamily="2" charset="0"/>
              </a:rPr>
              <a:t>iolemment – </a:t>
            </a:r>
            <a:r>
              <a:rPr lang="fr-FR" sz="1000" dirty="0">
                <a:latin typeface="Short Stack" panose="02010500040000000007" pitchFamily="2" charset="0"/>
              </a:rPr>
              <a:t>Ils (savoir) ……………………………. </a:t>
            </a:r>
            <a:r>
              <a:rPr lang="fr-FR" sz="1000" dirty="0" smtClean="0">
                <a:latin typeface="Short Stack" panose="02010500040000000007" pitchFamily="2" charset="0"/>
              </a:rPr>
              <a:t>jouer au tennis. Je </a:t>
            </a:r>
            <a:r>
              <a:rPr lang="fr-FR" sz="1000" dirty="0">
                <a:latin typeface="Short Stack" panose="02010500040000000007" pitchFamily="2" charset="0"/>
              </a:rPr>
              <a:t>(trouver) ……………………………. q</a:t>
            </a:r>
            <a:r>
              <a:rPr lang="fr-FR" sz="1000" dirty="0" smtClean="0">
                <a:latin typeface="Short Stack" panose="02010500040000000007" pitchFamily="2" charset="0"/>
              </a:rPr>
              <a:t>ue tu joues très bien. </a:t>
            </a:r>
            <a:r>
              <a:rPr lang="fr-FR" sz="1000" dirty="0">
                <a:latin typeface="Short Stack" panose="02010500040000000007" pitchFamily="2" charset="0"/>
              </a:rPr>
              <a:t>– Nous (tenir) ……………………………. n</a:t>
            </a:r>
            <a:r>
              <a:rPr lang="fr-FR" sz="1000" dirty="0" smtClean="0">
                <a:latin typeface="Short Stack" panose="02010500040000000007" pitchFamily="2" charset="0"/>
              </a:rPr>
              <a:t>otre revanche - </a:t>
            </a:r>
            <a:r>
              <a:rPr lang="fr-FR" sz="1000" dirty="0">
                <a:latin typeface="Short Stack" panose="02010500040000000007" pitchFamily="2" charset="0"/>
              </a:rPr>
              <a:t>Vous (être) </a:t>
            </a:r>
            <a:r>
              <a:rPr lang="fr-FR" sz="1000" dirty="0" smtClean="0">
                <a:latin typeface="Short Stack" panose="02010500040000000007" pitchFamily="2" charset="0"/>
              </a:rPr>
              <a:t>……………………………. vraiment très fort.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6069831" y="563730"/>
            <a:ext cx="36258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Ecrus les verbes entre parenthèses au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passé simple.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6102821" y="281155"/>
            <a:ext cx="1675146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100" dirty="0" smtClean="0">
                <a:solidFill>
                  <a:srgbClr val="000000"/>
                </a:solidFill>
                <a:latin typeface="KG Primary Italics" pitchFamily="2" charset="0"/>
                <a:cs typeface="Arial" pitchFamily="34" charset="0"/>
              </a:rPr>
              <a:t>Le passé simple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2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081" y="252580"/>
            <a:ext cx="611187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9902056" y="374817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29"/>
          <p:cNvSpPr>
            <a:spLocks noChangeArrowheads="1"/>
          </p:cNvSpPr>
          <p:nvPr/>
        </p:nvSpPr>
        <p:spPr bwMode="auto">
          <a:xfrm>
            <a:off x="9895706" y="1980108"/>
            <a:ext cx="484187" cy="360363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arme 21"/>
          <p:cNvSpPr/>
          <p:nvPr/>
        </p:nvSpPr>
        <p:spPr>
          <a:xfrm>
            <a:off x="5443896" y="231303"/>
            <a:ext cx="543105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5471113" y="260808"/>
            <a:ext cx="488670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C6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24" name="Larme 23"/>
          <p:cNvSpPr/>
          <p:nvPr/>
        </p:nvSpPr>
        <p:spPr>
          <a:xfrm>
            <a:off x="162124" y="223481"/>
            <a:ext cx="513154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162124" y="223480"/>
            <a:ext cx="513154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C5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229189" y="2767821"/>
            <a:ext cx="4699000" cy="2125662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964" y="2609071"/>
            <a:ext cx="176847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2427876" y="2645585"/>
            <a:ext cx="1706563" cy="33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319540" y="3247213"/>
            <a:ext cx="4564063" cy="164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200000"/>
              </a:lnSpc>
              <a:tabLst>
                <a:tab pos="2066925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Quand nous (être) ____________________ </a:t>
            </a:r>
            <a:r>
              <a:rPr lang="fr-FR" sz="1000" dirty="0" smtClean="0">
                <a:latin typeface="Short Stack" panose="02010500040000000007" pitchFamily="2" charset="0"/>
              </a:rPr>
              <a:t>plus </a:t>
            </a:r>
            <a:r>
              <a:rPr lang="fr-FR" sz="1000" dirty="0">
                <a:latin typeface="Short Stack" panose="02010500040000000007" pitchFamily="2" charset="0"/>
              </a:rPr>
              <a:t>jeune, nous (faire) ____________________ </a:t>
            </a:r>
            <a:r>
              <a:rPr lang="fr-FR" sz="1000" dirty="0" smtClean="0">
                <a:latin typeface="Short Stack" panose="02010500040000000007" pitchFamily="2" charset="0"/>
              </a:rPr>
              <a:t>du </a:t>
            </a:r>
            <a:r>
              <a:rPr lang="fr-FR" sz="1000" dirty="0">
                <a:latin typeface="Short Stack" panose="02010500040000000007" pitchFamily="2" charset="0"/>
              </a:rPr>
              <a:t>bruit – Autrefois, les gens (prendre) ____________________ </a:t>
            </a:r>
            <a:r>
              <a:rPr lang="fr-FR" sz="1000" dirty="0" smtClean="0">
                <a:latin typeface="Short Stack" panose="02010500040000000007" pitchFamily="2" charset="0"/>
              </a:rPr>
              <a:t>leur </a:t>
            </a:r>
            <a:r>
              <a:rPr lang="fr-FR" sz="1000" dirty="0">
                <a:latin typeface="Short Stack" panose="02010500040000000007" pitchFamily="2" charset="0"/>
              </a:rPr>
              <a:t>temps – Il y a 10 ans, tu (voir) </a:t>
            </a:r>
            <a:r>
              <a:rPr lang="fr-FR" sz="1000" dirty="0" smtClean="0">
                <a:latin typeface="Short Stack" panose="02010500040000000007" pitchFamily="2" charset="0"/>
              </a:rPr>
              <a:t>___________________ bien </a:t>
            </a:r>
            <a:r>
              <a:rPr lang="fr-FR" sz="1000" dirty="0">
                <a:latin typeface="Short Stack" panose="02010500040000000007" pitchFamily="2" charset="0"/>
              </a:rPr>
              <a:t>– Au début de votre carrière, vous (travailler) ____________________ </a:t>
            </a:r>
            <a:r>
              <a:rPr lang="fr-FR" sz="1000" dirty="0" smtClean="0">
                <a:latin typeface="Short Stack" panose="02010500040000000007" pitchFamily="2" charset="0"/>
              </a:rPr>
              <a:t>beaucoup</a:t>
            </a:r>
            <a:r>
              <a:rPr lang="fr-FR" sz="1000" dirty="0">
                <a:latin typeface="Short Stack" panose="02010500040000000007" pitchFamily="2" charset="0"/>
              </a:rPr>
              <a:t>.</a:t>
            </a: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675277" y="3037479"/>
            <a:ext cx="308724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Ecris les verbes entre parenthèses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à l’imparfait.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9"/>
          <p:cNvSpPr>
            <a:spLocks noChangeArrowheads="1"/>
          </p:cNvSpPr>
          <p:nvPr/>
        </p:nvSpPr>
        <p:spPr bwMode="auto">
          <a:xfrm>
            <a:off x="4367468" y="4543358"/>
            <a:ext cx="484187" cy="307975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802277" y="2777346"/>
            <a:ext cx="1100137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KG Primary Italics" pitchFamily="2" charset="0"/>
                <a:cs typeface="Arial" pitchFamily="34" charset="0"/>
              </a:rPr>
              <a:t>L’imparfait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" name="Picture 1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527" y="2695720"/>
            <a:ext cx="601662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4370977" y="2776342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auto">
          <a:xfrm>
            <a:off x="5498331" y="2768899"/>
            <a:ext cx="4960937" cy="2124584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6" name="Picture 1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568" y="2610149"/>
            <a:ext cx="17684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8058968" y="2664124"/>
            <a:ext cx="1706563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5596756" y="3319222"/>
            <a:ext cx="4799012" cy="1316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latin typeface="Short Stack" panose="02010500040000000007" pitchFamily="2" charset="0"/>
              </a:rPr>
              <a:t>Elles (combattre) ……………………………. v</a:t>
            </a:r>
            <a:r>
              <a:rPr lang="fr-FR" sz="1000" dirty="0" smtClean="0">
                <a:latin typeface="Short Stack" panose="02010500040000000007" pitchFamily="2" charset="0"/>
              </a:rPr>
              <a:t>iolemment – </a:t>
            </a:r>
            <a:r>
              <a:rPr lang="fr-FR" sz="1000" dirty="0">
                <a:latin typeface="Short Stack" panose="02010500040000000007" pitchFamily="2" charset="0"/>
              </a:rPr>
              <a:t>Ils (savoir) ……………………………. </a:t>
            </a:r>
            <a:r>
              <a:rPr lang="fr-FR" sz="1000" dirty="0" smtClean="0">
                <a:latin typeface="Short Stack" panose="02010500040000000007" pitchFamily="2" charset="0"/>
              </a:rPr>
              <a:t>jouer au tennis. Je </a:t>
            </a:r>
            <a:r>
              <a:rPr lang="fr-FR" sz="1000" dirty="0">
                <a:latin typeface="Short Stack" panose="02010500040000000007" pitchFamily="2" charset="0"/>
              </a:rPr>
              <a:t>(trouver) ……………………………. q</a:t>
            </a:r>
            <a:r>
              <a:rPr lang="fr-FR" sz="1000" dirty="0" smtClean="0">
                <a:latin typeface="Short Stack" panose="02010500040000000007" pitchFamily="2" charset="0"/>
              </a:rPr>
              <a:t>ue tu joues très bien. </a:t>
            </a:r>
            <a:r>
              <a:rPr lang="fr-FR" sz="1000" dirty="0">
                <a:latin typeface="Short Stack" panose="02010500040000000007" pitchFamily="2" charset="0"/>
              </a:rPr>
              <a:t>– Nous (tenir) ……………………………. n</a:t>
            </a:r>
            <a:r>
              <a:rPr lang="fr-FR" sz="1000" dirty="0" smtClean="0">
                <a:latin typeface="Short Stack" panose="02010500040000000007" pitchFamily="2" charset="0"/>
              </a:rPr>
              <a:t>otre revanche - </a:t>
            </a:r>
            <a:r>
              <a:rPr lang="fr-FR" sz="1000" dirty="0">
                <a:latin typeface="Short Stack" panose="02010500040000000007" pitchFamily="2" charset="0"/>
              </a:rPr>
              <a:t>Vous (être) </a:t>
            </a:r>
            <a:r>
              <a:rPr lang="fr-FR" sz="1000" dirty="0" smtClean="0">
                <a:latin typeface="Short Stack" panose="02010500040000000007" pitchFamily="2" charset="0"/>
              </a:rPr>
              <a:t>……………………………. vraiment très fort.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6069831" y="3054649"/>
            <a:ext cx="36258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Ecrus les verbes entre parenthèses au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passé simple.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6102821" y="2772074"/>
            <a:ext cx="1675146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100" dirty="0" smtClean="0">
                <a:solidFill>
                  <a:srgbClr val="000000"/>
                </a:solidFill>
                <a:latin typeface="KG Primary Italics" pitchFamily="2" charset="0"/>
                <a:cs typeface="Arial" pitchFamily="34" charset="0"/>
              </a:rPr>
              <a:t>Le passé simple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2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081" y="2743499"/>
            <a:ext cx="611187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9902056" y="2865736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Oval 29"/>
          <p:cNvSpPr>
            <a:spLocks noChangeArrowheads="1"/>
          </p:cNvSpPr>
          <p:nvPr/>
        </p:nvSpPr>
        <p:spPr bwMode="auto">
          <a:xfrm>
            <a:off x="9895706" y="4471027"/>
            <a:ext cx="484187" cy="360363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Larme 43"/>
          <p:cNvSpPr/>
          <p:nvPr/>
        </p:nvSpPr>
        <p:spPr>
          <a:xfrm>
            <a:off x="5443896" y="2722222"/>
            <a:ext cx="543105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5471113" y="2751727"/>
            <a:ext cx="488670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C6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46" name="Larme 45"/>
          <p:cNvSpPr/>
          <p:nvPr/>
        </p:nvSpPr>
        <p:spPr>
          <a:xfrm>
            <a:off x="162124" y="2714400"/>
            <a:ext cx="513154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162124" y="2714399"/>
            <a:ext cx="513154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C5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48" name="AutoShape 2"/>
          <p:cNvSpPr>
            <a:spLocks noChangeArrowheads="1"/>
          </p:cNvSpPr>
          <p:nvPr/>
        </p:nvSpPr>
        <p:spPr bwMode="auto">
          <a:xfrm>
            <a:off x="229189" y="5255369"/>
            <a:ext cx="4699000" cy="2125662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964" y="5096619"/>
            <a:ext cx="176847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2427876" y="5133133"/>
            <a:ext cx="1706563" cy="33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319540" y="5734761"/>
            <a:ext cx="4564063" cy="164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200000"/>
              </a:lnSpc>
              <a:tabLst>
                <a:tab pos="2066925" algn="l"/>
              </a:tabLst>
            </a:pPr>
            <a:r>
              <a:rPr lang="fr-FR" sz="1000" dirty="0">
                <a:latin typeface="Short Stack" panose="02010500040000000007" pitchFamily="2" charset="0"/>
              </a:rPr>
              <a:t>Quand nous (être) ____________________ </a:t>
            </a:r>
            <a:r>
              <a:rPr lang="fr-FR" sz="1000" dirty="0" smtClean="0">
                <a:latin typeface="Short Stack" panose="02010500040000000007" pitchFamily="2" charset="0"/>
              </a:rPr>
              <a:t>plus </a:t>
            </a:r>
            <a:r>
              <a:rPr lang="fr-FR" sz="1000" dirty="0">
                <a:latin typeface="Short Stack" panose="02010500040000000007" pitchFamily="2" charset="0"/>
              </a:rPr>
              <a:t>jeune, nous (faire) ____________________ </a:t>
            </a:r>
            <a:r>
              <a:rPr lang="fr-FR" sz="1000" dirty="0" smtClean="0">
                <a:latin typeface="Short Stack" panose="02010500040000000007" pitchFamily="2" charset="0"/>
              </a:rPr>
              <a:t>du </a:t>
            </a:r>
            <a:r>
              <a:rPr lang="fr-FR" sz="1000" dirty="0">
                <a:latin typeface="Short Stack" panose="02010500040000000007" pitchFamily="2" charset="0"/>
              </a:rPr>
              <a:t>bruit – Autrefois, les gens (prendre) ____________________ </a:t>
            </a:r>
            <a:r>
              <a:rPr lang="fr-FR" sz="1000" dirty="0" smtClean="0">
                <a:latin typeface="Short Stack" panose="02010500040000000007" pitchFamily="2" charset="0"/>
              </a:rPr>
              <a:t>leur </a:t>
            </a:r>
            <a:r>
              <a:rPr lang="fr-FR" sz="1000" dirty="0">
                <a:latin typeface="Short Stack" panose="02010500040000000007" pitchFamily="2" charset="0"/>
              </a:rPr>
              <a:t>temps – Il y a 10 ans, tu (voir) </a:t>
            </a:r>
            <a:r>
              <a:rPr lang="fr-FR" sz="1000" dirty="0" smtClean="0">
                <a:latin typeface="Short Stack" panose="02010500040000000007" pitchFamily="2" charset="0"/>
              </a:rPr>
              <a:t>___________________ bien </a:t>
            </a:r>
            <a:r>
              <a:rPr lang="fr-FR" sz="1000" dirty="0">
                <a:latin typeface="Short Stack" panose="02010500040000000007" pitchFamily="2" charset="0"/>
              </a:rPr>
              <a:t>– Au début de votre carrière, vous (travailler) ____________________ </a:t>
            </a:r>
            <a:r>
              <a:rPr lang="fr-FR" sz="1000" dirty="0" smtClean="0">
                <a:latin typeface="Short Stack" panose="02010500040000000007" pitchFamily="2" charset="0"/>
              </a:rPr>
              <a:t>beaucoup</a:t>
            </a:r>
            <a:r>
              <a:rPr lang="fr-FR" sz="1000" dirty="0">
                <a:latin typeface="Short Stack" panose="02010500040000000007" pitchFamily="2" charset="0"/>
              </a:rPr>
              <a:t>.</a:t>
            </a: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675277" y="5525027"/>
            <a:ext cx="308724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Ecris les verbes entre parenthèses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à l’imparfait.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val 9"/>
          <p:cNvSpPr>
            <a:spLocks noChangeArrowheads="1"/>
          </p:cNvSpPr>
          <p:nvPr/>
        </p:nvSpPr>
        <p:spPr bwMode="auto">
          <a:xfrm>
            <a:off x="4367468" y="7030906"/>
            <a:ext cx="484187" cy="307975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11"/>
          <p:cNvSpPr txBox="1">
            <a:spLocks noChangeArrowheads="1"/>
          </p:cNvSpPr>
          <p:nvPr/>
        </p:nvSpPr>
        <p:spPr bwMode="auto">
          <a:xfrm>
            <a:off x="802277" y="5264894"/>
            <a:ext cx="1100137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KG Primary Italics" pitchFamily="2" charset="0"/>
                <a:cs typeface="Arial" pitchFamily="34" charset="0"/>
              </a:rPr>
              <a:t>L’imparfait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5" name="Picture 1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527" y="5183268"/>
            <a:ext cx="601662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6" name="Text Box 13"/>
          <p:cNvSpPr txBox="1">
            <a:spLocks noChangeArrowheads="1"/>
          </p:cNvSpPr>
          <p:nvPr/>
        </p:nvSpPr>
        <p:spPr bwMode="auto">
          <a:xfrm>
            <a:off x="4370977" y="5263890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AutoShape 14"/>
          <p:cNvSpPr>
            <a:spLocks noChangeArrowheads="1"/>
          </p:cNvSpPr>
          <p:nvPr/>
        </p:nvSpPr>
        <p:spPr bwMode="auto">
          <a:xfrm>
            <a:off x="5498331" y="5256447"/>
            <a:ext cx="4960937" cy="2124584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8" name="Picture 1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568" y="5097697"/>
            <a:ext cx="17684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9" name="Text Box 18"/>
          <p:cNvSpPr txBox="1">
            <a:spLocks noChangeArrowheads="1"/>
          </p:cNvSpPr>
          <p:nvPr/>
        </p:nvSpPr>
        <p:spPr bwMode="auto">
          <a:xfrm>
            <a:off x="8058968" y="5151672"/>
            <a:ext cx="1706563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19"/>
          <p:cNvSpPr txBox="1">
            <a:spLocks noChangeArrowheads="1"/>
          </p:cNvSpPr>
          <p:nvPr/>
        </p:nvSpPr>
        <p:spPr bwMode="auto">
          <a:xfrm>
            <a:off x="5596756" y="5806770"/>
            <a:ext cx="4799012" cy="1316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000" dirty="0">
                <a:latin typeface="Short Stack" panose="02010500040000000007" pitchFamily="2" charset="0"/>
              </a:rPr>
              <a:t>Elles (combattre) ……………………………. v</a:t>
            </a:r>
            <a:r>
              <a:rPr lang="fr-FR" sz="1000" dirty="0" smtClean="0">
                <a:latin typeface="Short Stack" panose="02010500040000000007" pitchFamily="2" charset="0"/>
              </a:rPr>
              <a:t>iolemment – </a:t>
            </a:r>
            <a:r>
              <a:rPr lang="fr-FR" sz="1000" dirty="0">
                <a:latin typeface="Short Stack" panose="02010500040000000007" pitchFamily="2" charset="0"/>
              </a:rPr>
              <a:t>Ils (savoir) ……………………………. </a:t>
            </a:r>
            <a:r>
              <a:rPr lang="fr-FR" sz="1000" dirty="0" smtClean="0">
                <a:latin typeface="Short Stack" panose="02010500040000000007" pitchFamily="2" charset="0"/>
              </a:rPr>
              <a:t>jouer au tennis. Je </a:t>
            </a:r>
            <a:r>
              <a:rPr lang="fr-FR" sz="1000" dirty="0">
                <a:latin typeface="Short Stack" panose="02010500040000000007" pitchFamily="2" charset="0"/>
              </a:rPr>
              <a:t>(trouver) ……………………………. q</a:t>
            </a:r>
            <a:r>
              <a:rPr lang="fr-FR" sz="1000" dirty="0" smtClean="0">
                <a:latin typeface="Short Stack" panose="02010500040000000007" pitchFamily="2" charset="0"/>
              </a:rPr>
              <a:t>ue tu joues très bien. </a:t>
            </a:r>
            <a:r>
              <a:rPr lang="fr-FR" sz="1000" dirty="0">
                <a:latin typeface="Short Stack" panose="02010500040000000007" pitchFamily="2" charset="0"/>
              </a:rPr>
              <a:t>– Nous (tenir) ……………………………. n</a:t>
            </a:r>
            <a:r>
              <a:rPr lang="fr-FR" sz="1000" dirty="0" smtClean="0">
                <a:latin typeface="Short Stack" panose="02010500040000000007" pitchFamily="2" charset="0"/>
              </a:rPr>
              <a:t>otre revanche - </a:t>
            </a:r>
            <a:r>
              <a:rPr lang="fr-FR" sz="1000" dirty="0">
                <a:latin typeface="Short Stack" panose="02010500040000000007" pitchFamily="2" charset="0"/>
              </a:rPr>
              <a:t>Vous (être) </a:t>
            </a:r>
            <a:r>
              <a:rPr lang="fr-FR" sz="1000" dirty="0" smtClean="0">
                <a:latin typeface="Short Stack" panose="02010500040000000007" pitchFamily="2" charset="0"/>
              </a:rPr>
              <a:t>……………………………. vraiment très fort.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61" name="Text Box 20"/>
          <p:cNvSpPr txBox="1">
            <a:spLocks noChangeArrowheads="1"/>
          </p:cNvSpPr>
          <p:nvPr/>
        </p:nvSpPr>
        <p:spPr bwMode="auto">
          <a:xfrm>
            <a:off x="6069831" y="5542197"/>
            <a:ext cx="36258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Ecrus les verbes entre parenthèses au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passé simple.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21"/>
          <p:cNvSpPr txBox="1">
            <a:spLocks noChangeArrowheads="1"/>
          </p:cNvSpPr>
          <p:nvPr/>
        </p:nvSpPr>
        <p:spPr bwMode="auto">
          <a:xfrm>
            <a:off x="6102821" y="5259622"/>
            <a:ext cx="1675146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100" dirty="0" smtClean="0">
                <a:solidFill>
                  <a:srgbClr val="000000"/>
                </a:solidFill>
                <a:latin typeface="KG Primary Italics" pitchFamily="2" charset="0"/>
                <a:cs typeface="Arial" pitchFamily="34" charset="0"/>
              </a:rPr>
              <a:t>Le passé simple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3" name="Picture 2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081" y="5231047"/>
            <a:ext cx="611187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64" name="Text Box 23"/>
          <p:cNvSpPr txBox="1">
            <a:spLocks noChangeArrowheads="1"/>
          </p:cNvSpPr>
          <p:nvPr/>
        </p:nvSpPr>
        <p:spPr bwMode="auto">
          <a:xfrm>
            <a:off x="9902056" y="5353284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Oval 29"/>
          <p:cNvSpPr>
            <a:spLocks noChangeArrowheads="1"/>
          </p:cNvSpPr>
          <p:nvPr/>
        </p:nvSpPr>
        <p:spPr bwMode="auto">
          <a:xfrm>
            <a:off x="9895706" y="6958575"/>
            <a:ext cx="484187" cy="360363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Larme 65"/>
          <p:cNvSpPr/>
          <p:nvPr/>
        </p:nvSpPr>
        <p:spPr>
          <a:xfrm>
            <a:off x="5443896" y="5209770"/>
            <a:ext cx="543105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5471113" y="5239275"/>
            <a:ext cx="488670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C6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68" name="Larme 67"/>
          <p:cNvSpPr/>
          <p:nvPr/>
        </p:nvSpPr>
        <p:spPr>
          <a:xfrm>
            <a:off x="162124" y="5201948"/>
            <a:ext cx="513154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>
            <a:off x="162124" y="5201947"/>
            <a:ext cx="513154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C5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pic>
        <p:nvPicPr>
          <p:cNvPr id="70" name="Image 6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354" y="1340272"/>
            <a:ext cx="266808" cy="1062292"/>
          </a:xfrm>
          <a:prstGeom prst="rect">
            <a:avLst/>
          </a:prstGeom>
        </p:spPr>
      </p:pic>
      <p:pic>
        <p:nvPicPr>
          <p:cNvPr id="71" name="Image 7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419" y="3788005"/>
            <a:ext cx="266808" cy="1062292"/>
          </a:xfrm>
          <a:prstGeom prst="rect">
            <a:avLst/>
          </a:prstGeom>
        </p:spPr>
      </p:pic>
      <p:pic>
        <p:nvPicPr>
          <p:cNvPr id="72" name="Image 7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419" y="6305210"/>
            <a:ext cx="266808" cy="1062292"/>
          </a:xfrm>
          <a:prstGeom prst="rect">
            <a:avLst/>
          </a:prstGeom>
        </p:spPr>
      </p:pic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63" y="1326298"/>
            <a:ext cx="26193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286" y="3810514"/>
            <a:ext cx="26193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63" y="6294358"/>
            <a:ext cx="26193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72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229189" y="276902"/>
            <a:ext cx="4699000" cy="1929524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964" y="118152"/>
            <a:ext cx="176847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427876" y="154666"/>
            <a:ext cx="1706563" cy="33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19540" y="766210"/>
            <a:ext cx="4564063" cy="164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20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Les </a:t>
            </a:r>
            <a:r>
              <a:rPr lang="fr-FR" sz="1000" dirty="0">
                <a:latin typeface="Short Stack" panose="02010500040000000007" pitchFamily="2" charset="0"/>
              </a:rPr>
              <a:t>enfants (être) </a:t>
            </a:r>
            <a:r>
              <a:rPr lang="fr-FR" sz="1000" dirty="0" smtClean="0">
                <a:latin typeface="Short Stack" panose="02010500040000000007" pitchFamily="2" charset="0"/>
              </a:rPr>
              <a:t>______________ devant </a:t>
            </a:r>
            <a:r>
              <a:rPr lang="fr-FR" sz="1000" dirty="0">
                <a:latin typeface="Short Stack" panose="02010500040000000007" pitchFamily="2" charset="0"/>
              </a:rPr>
              <a:t>la télévision quand le téléphone (sonner</a:t>
            </a:r>
            <a:r>
              <a:rPr lang="fr-FR" sz="1000" dirty="0" smtClean="0">
                <a:latin typeface="Short Stack" panose="02010500040000000007" pitchFamily="2" charset="0"/>
              </a:rPr>
              <a:t>) </a:t>
            </a:r>
            <a:r>
              <a:rPr lang="fr-FR" sz="1000" dirty="0">
                <a:latin typeface="Short Stack" panose="02010500040000000007" pitchFamily="2" charset="0"/>
              </a:rPr>
              <a:t>______________ </a:t>
            </a:r>
            <a:r>
              <a:rPr lang="fr-FR" sz="1000" dirty="0" smtClean="0">
                <a:latin typeface="Short Stack" panose="02010500040000000007" pitchFamily="2" charset="0"/>
              </a:rPr>
              <a:t>Thibault </a:t>
            </a:r>
            <a:r>
              <a:rPr lang="fr-FR" sz="1000" dirty="0">
                <a:latin typeface="Short Stack" panose="02010500040000000007" pitchFamily="2" charset="0"/>
              </a:rPr>
              <a:t>(décrocher</a:t>
            </a:r>
            <a:r>
              <a:rPr lang="fr-FR" sz="1000" dirty="0" smtClean="0">
                <a:latin typeface="Short Stack" panose="02010500040000000007" pitchFamily="2" charset="0"/>
              </a:rPr>
              <a:t>) __________________ . Un voix bizarre (parler) _____________ , ils (avoir) </a:t>
            </a:r>
            <a:r>
              <a:rPr lang="fr-FR" sz="1000" dirty="0">
                <a:latin typeface="Short Stack" panose="02010500040000000007" pitchFamily="2" charset="0"/>
              </a:rPr>
              <a:t>______________ </a:t>
            </a:r>
            <a:r>
              <a:rPr lang="fr-FR" sz="1000" dirty="0" smtClean="0">
                <a:latin typeface="Short Stack" panose="02010500040000000007" pitchFamily="2" charset="0"/>
              </a:rPr>
              <a:t>peur.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75277" y="546560"/>
            <a:ext cx="308724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Choisis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l’imparfait ou le passé simple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4367468" y="1836415"/>
            <a:ext cx="484187" cy="307975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802277" y="286427"/>
            <a:ext cx="1100137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KG Primary Italics" pitchFamily="2" charset="0"/>
                <a:cs typeface="Arial" pitchFamily="34" charset="0"/>
              </a:rPr>
              <a:t>Passé ou imparfait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527" y="204801"/>
            <a:ext cx="601662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370977" y="285423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5498331" y="277980"/>
            <a:ext cx="4960937" cy="2134500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2" name="Picture 1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568" y="119230"/>
            <a:ext cx="17684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8058968" y="173205"/>
            <a:ext cx="1706563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5596756" y="684287"/>
            <a:ext cx="4799012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Les oiseaux (chanter</a:t>
            </a:r>
            <a:r>
              <a:rPr lang="fr-FR" sz="1000" dirty="0" smtClean="0">
                <a:latin typeface="Short Stack" panose="02010500040000000007" pitchFamily="2" charset="0"/>
              </a:rPr>
              <a:t>)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..........…….…………………………………………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Tu (choisir) 	</a:t>
            </a:r>
            <a:r>
              <a:rPr lang="fr-FR" sz="1000" dirty="0" smtClean="0">
                <a:latin typeface="Short Stack" panose="02010500040000000007" pitchFamily="2" charset="0"/>
              </a:rPr>
              <a:t>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..........…….………………………………………… 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pPr>
              <a:lnSpc>
                <a:spcPct val="13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Nous </a:t>
            </a:r>
            <a:r>
              <a:rPr lang="fr-FR" sz="1000" dirty="0">
                <a:latin typeface="Short Stack" panose="02010500040000000007" pitchFamily="2" charset="0"/>
              </a:rPr>
              <a:t>(prendre</a:t>
            </a:r>
            <a:r>
              <a:rPr lang="fr-FR" sz="1000" dirty="0" smtClean="0">
                <a:latin typeface="Short Stack" panose="02010500040000000007" pitchFamily="2" charset="0"/>
              </a:rPr>
              <a:t>)</a:t>
            </a:r>
            <a:r>
              <a:rPr lang="fr-FR" sz="1000" dirty="0">
                <a:latin typeface="Short Stack" panose="02010500040000000007" pitchFamily="2" charset="0"/>
              </a:rPr>
              <a:t> </a:t>
            </a:r>
            <a:r>
              <a:rPr lang="fr-FR" sz="1000" dirty="0" smtClean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 smtClean="0">
                <a:latin typeface="Short Stack" panose="02010500040000000007" pitchFamily="2" charset="0"/>
              </a:rPr>
              <a:t> </a:t>
            </a:r>
            <a:r>
              <a:rPr lang="fr-FR" sz="1000" dirty="0">
                <a:latin typeface="Short Stack" panose="02010500040000000007" pitchFamily="2" charset="0"/>
              </a:rPr>
              <a:t>..........…….………………………………………… 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On (courir)	</a:t>
            </a:r>
            <a:r>
              <a:rPr lang="fr-FR" sz="1000" dirty="0" smtClean="0">
                <a:latin typeface="Short Stack" panose="02010500040000000007" pitchFamily="2" charset="0"/>
              </a:rPr>
              <a:t>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..........…….…………………………………………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Ils (être)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......……………………  Nous (avoir)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..........…….………………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Elle (aller)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 Il (partir) 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..………………………………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Elles (entrer)	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..........…….…………………………………………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Ils (revenir)	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..........…….…………………………………………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6069831" y="482150"/>
            <a:ext cx="36258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Ecrus les verbes entre parenthèses au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passé composé.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6102821" y="281155"/>
            <a:ext cx="1675146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100" dirty="0" smtClean="0">
                <a:solidFill>
                  <a:srgbClr val="000000"/>
                </a:solidFill>
                <a:latin typeface="KG Primary Italics" pitchFamily="2" charset="0"/>
                <a:cs typeface="Arial" pitchFamily="34" charset="0"/>
              </a:rPr>
              <a:t>Le passé composé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081" y="252580"/>
            <a:ext cx="611187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9902056" y="374817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val 29"/>
          <p:cNvSpPr>
            <a:spLocks noChangeArrowheads="1"/>
          </p:cNvSpPr>
          <p:nvPr/>
        </p:nvSpPr>
        <p:spPr bwMode="auto">
          <a:xfrm>
            <a:off x="9895706" y="1980431"/>
            <a:ext cx="484187" cy="360363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Larme 19"/>
          <p:cNvSpPr/>
          <p:nvPr/>
        </p:nvSpPr>
        <p:spPr>
          <a:xfrm>
            <a:off x="5443896" y="231303"/>
            <a:ext cx="543105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5471113" y="260808"/>
            <a:ext cx="488670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C8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22" name="Larme 21"/>
          <p:cNvSpPr/>
          <p:nvPr/>
        </p:nvSpPr>
        <p:spPr>
          <a:xfrm>
            <a:off x="162124" y="223481"/>
            <a:ext cx="513154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162124" y="223480"/>
            <a:ext cx="513154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C7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273775" y="2725174"/>
            <a:ext cx="4699000" cy="1929524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550" y="2566424"/>
            <a:ext cx="176847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472462" y="2602938"/>
            <a:ext cx="1706563" cy="33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364126" y="3214482"/>
            <a:ext cx="4564063" cy="164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20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Les </a:t>
            </a:r>
            <a:r>
              <a:rPr lang="fr-FR" sz="1000" dirty="0">
                <a:latin typeface="Short Stack" panose="02010500040000000007" pitchFamily="2" charset="0"/>
              </a:rPr>
              <a:t>enfants (être) </a:t>
            </a:r>
            <a:r>
              <a:rPr lang="fr-FR" sz="1000" dirty="0" smtClean="0">
                <a:latin typeface="Short Stack" panose="02010500040000000007" pitchFamily="2" charset="0"/>
              </a:rPr>
              <a:t>______________ devant </a:t>
            </a:r>
            <a:r>
              <a:rPr lang="fr-FR" sz="1000" dirty="0">
                <a:latin typeface="Short Stack" panose="02010500040000000007" pitchFamily="2" charset="0"/>
              </a:rPr>
              <a:t>la télévision quand le téléphone (sonner</a:t>
            </a:r>
            <a:r>
              <a:rPr lang="fr-FR" sz="1000" dirty="0" smtClean="0">
                <a:latin typeface="Short Stack" panose="02010500040000000007" pitchFamily="2" charset="0"/>
              </a:rPr>
              <a:t>) </a:t>
            </a:r>
            <a:r>
              <a:rPr lang="fr-FR" sz="1000" dirty="0">
                <a:latin typeface="Short Stack" panose="02010500040000000007" pitchFamily="2" charset="0"/>
              </a:rPr>
              <a:t>______________ </a:t>
            </a:r>
            <a:r>
              <a:rPr lang="fr-FR" sz="1000" dirty="0" smtClean="0">
                <a:latin typeface="Short Stack" panose="02010500040000000007" pitchFamily="2" charset="0"/>
              </a:rPr>
              <a:t>Thibault </a:t>
            </a:r>
            <a:r>
              <a:rPr lang="fr-FR" sz="1000" dirty="0">
                <a:latin typeface="Short Stack" panose="02010500040000000007" pitchFamily="2" charset="0"/>
              </a:rPr>
              <a:t>(décrocher</a:t>
            </a:r>
            <a:r>
              <a:rPr lang="fr-FR" sz="1000" dirty="0" smtClean="0">
                <a:latin typeface="Short Stack" panose="02010500040000000007" pitchFamily="2" charset="0"/>
              </a:rPr>
              <a:t>) __________________ . Un voix bizarre (parler) _____________ , ils (avoir) </a:t>
            </a:r>
            <a:r>
              <a:rPr lang="fr-FR" sz="1000" dirty="0">
                <a:latin typeface="Short Stack" panose="02010500040000000007" pitchFamily="2" charset="0"/>
              </a:rPr>
              <a:t>______________ </a:t>
            </a:r>
            <a:r>
              <a:rPr lang="fr-FR" sz="1000" dirty="0" smtClean="0">
                <a:latin typeface="Short Stack" panose="02010500040000000007" pitchFamily="2" charset="0"/>
              </a:rPr>
              <a:t>peur.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719863" y="2994832"/>
            <a:ext cx="308724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Choisis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l’imparfait ou le passé simple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9"/>
          <p:cNvSpPr>
            <a:spLocks noChangeArrowheads="1"/>
          </p:cNvSpPr>
          <p:nvPr/>
        </p:nvSpPr>
        <p:spPr bwMode="auto">
          <a:xfrm>
            <a:off x="4412054" y="4284687"/>
            <a:ext cx="484187" cy="307975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846863" y="2734699"/>
            <a:ext cx="1100137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KG Primary Italics" pitchFamily="2" charset="0"/>
                <a:cs typeface="Arial" pitchFamily="34" charset="0"/>
              </a:rPr>
              <a:t>Passé ou imparfait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1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113" y="2653073"/>
            <a:ext cx="601662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4415563" y="2733695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AutoShape 14"/>
          <p:cNvSpPr>
            <a:spLocks noChangeArrowheads="1"/>
          </p:cNvSpPr>
          <p:nvPr/>
        </p:nvSpPr>
        <p:spPr bwMode="auto">
          <a:xfrm>
            <a:off x="5542917" y="2726252"/>
            <a:ext cx="4960937" cy="2134500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4" name="Picture 1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154" y="2567502"/>
            <a:ext cx="17684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8103554" y="2621477"/>
            <a:ext cx="1706563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5641342" y="3132559"/>
            <a:ext cx="4799012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Les oiseaux (chanter</a:t>
            </a:r>
            <a:r>
              <a:rPr lang="fr-FR" sz="1000" dirty="0" smtClean="0">
                <a:latin typeface="Short Stack" panose="02010500040000000007" pitchFamily="2" charset="0"/>
              </a:rPr>
              <a:t>)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..........…….…………………………………………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Tu (choisir) 	</a:t>
            </a:r>
            <a:r>
              <a:rPr lang="fr-FR" sz="1000" dirty="0" smtClean="0">
                <a:latin typeface="Short Stack" panose="02010500040000000007" pitchFamily="2" charset="0"/>
              </a:rPr>
              <a:t>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..........…….………………………………………… 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pPr>
              <a:lnSpc>
                <a:spcPct val="13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Nous </a:t>
            </a:r>
            <a:r>
              <a:rPr lang="fr-FR" sz="1000" dirty="0">
                <a:latin typeface="Short Stack" panose="02010500040000000007" pitchFamily="2" charset="0"/>
              </a:rPr>
              <a:t>(prendre</a:t>
            </a:r>
            <a:r>
              <a:rPr lang="fr-FR" sz="1000" dirty="0" smtClean="0">
                <a:latin typeface="Short Stack" panose="02010500040000000007" pitchFamily="2" charset="0"/>
              </a:rPr>
              <a:t>)</a:t>
            </a:r>
            <a:r>
              <a:rPr lang="fr-FR" sz="1000" dirty="0">
                <a:latin typeface="Short Stack" panose="02010500040000000007" pitchFamily="2" charset="0"/>
              </a:rPr>
              <a:t> </a:t>
            </a:r>
            <a:r>
              <a:rPr lang="fr-FR" sz="1000" dirty="0" smtClean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 smtClean="0">
                <a:latin typeface="Short Stack" panose="02010500040000000007" pitchFamily="2" charset="0"/>
              </a:rPr>
              <a:t> </a:t>
            </a:r>
            <a:r>
              <a:rPr lang="fr-FR" sz="1000" dirty="0">
                <a:latin typeface="Short Stack" panose="02010500040000000007" pitchFamily="2" charset="0"/>
              </a:rPr>
              <a:t>..........…….………………………………………… 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On (courir)	</a:t>
            </a:r>
            <a:r>
              <a:rPr lang="fr-FR" sz="1000" dirty="0" smtClean="0">
                <a:latin typeface="Short Stack" panose="02010500040000000007" pitchFamily="2" charset="0"/>
              </a:rPr>
              <a:t>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..........…….…………………………………………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Ils (être)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......……………………  Nous (avoir)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..........…….………………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Elle (aller)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 Il (partir) 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..………………………………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Elles (entrer)	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..........…….…………………………………………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Ils (revenir)	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..........…….…………………………………………</a:t>
            </a: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6114417" y="2930422"/>
            <a:ext cx="36258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Ecrus les verbes entre parenthèses au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passé composé.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21"/>
          <p:cNvSpPr txBox="1">
            <a:spLocks noChangeArrowheads="1"/>
          </p:cNvSpPr>
          <p:nvPr/>
        </p:nvSpPr>
        <p:spPr bwMode="auto">
          <a:xfrm>
            <a:off x="6147407" y="2729427"/>
            <a:ext cx="1675146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100" dirty="0" smtClean="0">
                <a:solidFill>
                  <a:srgbClr val="000000"/>
                </a:solidFill>
                <a:latin typeface="KG Primary Italics" pitchFamily="2" charset="0"/>
                <a:cs typeface="Arial" pitchFamily="34" charset="0"/>
              </a:rPr>
              <a:t>Le passé composé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2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2667" y="2700852"/>
            <a:ext cx="611187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9946642" y="2823089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val 29"/>
          <p:cNvSpPr>
            <a:spLocks noChangeArrowheads="1"/>
          </p:cNvSpPr>
          <p:nvPr/>
        </p:nvSpPr>
        <p:spPr bwMode="auto">
          <a:xfrm>
            <a:off x="9940292" y="4428703"/>
            <a:ext cx="484187" cy="360363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Larme 41"/>
          <p:cNvSpPr/>
          <p:nvPr/>
        </p:nvSpPr>
        <p:spPr>
          <a:xfrm>
            <a:off x="5488482" y="2679575"/>
            <a:ext cx="543105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5515699" y="2709080"/>
            <a:ext cx="488670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C8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44" name="Larme 43"/>
          <p:cNvSpPr/>
          <p:nvPr/>
        </p:nvSpPr>
        <p:spPr>
          <a:xfrm>
            <a:off x="206710" y="2671753"/>
            <a:ext cx="513154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206710" y="2671752"/>
            <a:ext cx="513154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C7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46" name="AutoShape 2"/>
          <p:cNvSpPr>
            <a:spLocks noChangeArrowheads="1"/>
          </p:cNvSpPr>
          <p:nvPr/>
        </p:nvSpPr>
        <p:spPr bwMode="auto">
          <a:xfrm>
            <a:off x="291136" y="5245454"/>
            <a:ext cx="4699000" cy="1929524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911" y="5086704"/>
            <a:ext cx="1768475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2489823" y="5123218"/>
            <a:ext cx="1706563" cy="33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381487" y="5734762"/>
            <a:ext cx="4564063" cy="164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20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Les </a:t>
            </a:r>
            <a:r>
              <a:rPr lang="fr-FR" sz="1000" dirty="0">
                <a:latin typeface="Short Stack" panose="02010500040000000007" pitchFamily="2" charset="0"/>
              </a:rPr>
              <a:t>enfants (être) </a:t>
            </a:r>
            <a:r>
              <a:rPr lang="fr-FR" sz="1000" dirty="0" smtClean="0">
                <a:latin typeface="Short Stack" panose="02010500040000000007" pitchFamily="2" charset="0"/>
              </a:rPr>
              <a:t>______________ devant </a:t>
            </a:r>
            <a:r>
              <a:rPr lang="fr-FR" sz="1000" dirty="0">
                <a:latin typeface="Short Stack" panose="02010500040000000007" pitchFamily="2" charset="0"/>
              </a:rPr>
              <a:t>la télévision quand le téléphone (sonner</a:t>
            </a:r>
            <a:r>
              <a:rPr lang="fr-FR" sz="1000" dirty="0" smtClean="0">
                <a:latin typeface="Short Stack" panose="02010500040000000007" pitchFamily="2" charset="0"/>
              </a:rPr>
              <a:t>) </a:t>
            </a:r>
            <a:r>
              <a:rPr lang="fr-FR" sz="1000" dirty="0">
                <a:latin typeface="Short Stack" panose="02010500040000000007" pitchFamily="2" charset="0"/>
              </a:rPr>
              <a:t>______________ </a:t>
            </a:r>
            <a:r>
              <a:rPr lang="fr-FR" sz="1000" dirty="0" smtClean="0">
                <a:latin typeface="Short Stack" panose="02010500040000000007" pitchFamily="2" charset="0"/>
              </a:rPr>
              <a:t>Thibault </a:t>
            </a:r>
            <a:r>
              <a:rPr lang="fr-FR" sz="1000" dirty="0">
                <a:latin typeface="Short Stack" panose="02010500040000000007" pitchFamily="2" charset="0"/>
              </a:rPr>
              <a:t>(décrocher</a:t>
            </a:r>
            <a:r>
              <a:rPr lang="fr-FR" sz="1000" dirty="0" smtClean="0">
                <a:latin typeface="Short Stack" panose="02010500040000000007" pitchFamily="2" charset="0"/>
              </a:rPr>
              <a:t>) __________________ . Un voix bizarre (parler) _____________ , ils (avoir) </a:t>
            </a:r>
            <a:r>
              <a:rPr lang="fr-FR" sz="1000" dirty="0">
                <a:latin typeface="Short Stack" panose="02010500040000000007" pitchFamily="2" charset="0"/>
              </a:rPr>
              <a:t>______________ </a:t>
            </a:r>
            <a:r>
              <a:rPr lang="fr-FR" sz="1000" dirty="0" smtClean="0">
                <a:latin typeface="Short Stack" panose="02010500040000000007" pitchFamily="2" charset="0"/>
              </a:rPr>
              <a:t>peur.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737224" y="5515112"/>
            <a:ext cx="308724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Choisis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l’imparfait ou le passé simple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9"/>
          <p:cNvSpPr>
            <a:spLocks noChangeArrowheads="1"/>
          </p:cNvSpPr>
          <p:nvPr/>
        </p:nvSpPr>
        <p:spPr bwMode="auto">
          <a:xfrm>
            <a:off x="4429415" y="6804967"/>
            <a:ext cx="484187" cy="307975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864224" y="5254979"/>
            <a:ext cx="1100137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KG Primary Italics" pitchFamily="2" charset="0"/>
                <a:cs typeface="Arial" pitchFamily="34" charset="0"/>
              </a:rPr>
              <a:t>Passé ou imparfait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3" name="Picture 1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474" y="5173353"/>
            <a:ext cx="601662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4432924" y="5253975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AutoShape 14"/>
          <p:cNvSpPr>
            <a:spLocks noChangeArrowheads="1"/>
          </p:cNvSpPr>
          <p:nvPr/>
        </p:nvSpPr>
        <p:spPr bwMode="auto">
          <a:xfrm>
            <a:off x="5560278" y="5246532"/>
            <a:ext cx="4960937" cy="2134500"/>
          </a:xfrm>
          <a:prstGeom prst="roundRect">
            <a:avLst>
              <a:gd name="adj" fmla="val 8903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6" name="Picture 1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515" y="5087782"/>
            <a:ext cx="17684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7" name="Text Box 18"/>
          <p:cNvSpPr txBox="1">
            <a:spLocks noChangeArrowheads="1"/>
          </p:cNvSpPr>
          <p:nvPr/>
        </p:nvSpPr>
        <p:spPr bwMode="auto">
          <a:xfrm>
            <a:off x="8120915" y="5141757"/>
            <a:ext cx="1706563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Je m’évalue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/>
        </p:nvSpPr>
        <p:spPr bwMode="auto">
          <a:xfrm>
            <a:off x="5658703" y="5652839"/>
            <a:ext cx="4799012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Les oiseaux (chanter</a:t>
            </a:r>
            <a:r>
              <a:rPr lang="fr-FR" sz="1000" dirty="0" smtClean="0">
                <a:latin typeface="Short Stack" panose="02010500040000000007" pitchFamily="2" charset="0"/>
              </a:rPr>
              <a:t>)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..........…….…………………………………………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Tu (choisir) 	</a:t>
            </a:r>
            <a:r>
              <a:rPr lang="fr-FR" sz="1000" dirty="0" smtClean="0">
                <a:latin typeface="Short Stack" panose="02010500040000000007" pitchFamily="2" charset="0"/>
              </a:rPr>
              <a:t>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..........…….………………………………………… 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pPr>
              <a:lnSpc>
                <a:spcPct val="13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Nous </a:t>
            </a:r>
            <a:r>
              <a:rPr lang="fr-FR" sz="1000" dirty="0">
                <a:latin typeface="Short Stack" panose="02010500040000000007" pitchFamily="2" charset="0"/>
              </a:rPr>
              <a:t>(prendre</a:t>
            </a:r>
            <a:r>
              <a:rPr lang="fr-FR" sz="1000" dirty="0" smtClean="0">
                <a:latin typeface="Short Stack" panose="02010500040000000007" pitchFamily="2" charset="0"/>
              </a:rPr>
              <a:t>)</a:t>
            </a:r>
            <a:r>
              <a:rPr lang="fr-FR" sz="1000" dirty="0">
                <a:latin typeface="Short Stack" panose="02010500040000000007" pitchFamily="2" charset="0"/>
              </a:rPr>
              <a:t> </a:t>
            </a:r>
            <a:r>
              <a:rPr lang="fr-FR" sz="1000" dirty="0" smtClean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 smtClean="0">
                <a:latin typeface="Short Stack" panose="02010500040000000007" pitchFamily="2" charset="0"/>
              </a:rPr>
              <a:t> </a:t>
            </a:r>
            <a:r>
              <a:rPr lang="fr-FR" sz="1000" dirty="0">
                <a:latin typeface="Short Stack" panose="02010500040000000007" pitchFamily="2" charset="0"/>
              </a:rPr>
              <a:t>..........…….………………………………………… 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On (courir)	</a:t>
            </a:r>
            <a:r>
              <a:rPr lang="fr-FR" sz="1000" dirty="0" smtClean="0">
                <a:latin typeface="Short Stack" panose="02010500040000000007" pitchFamily="2" charset="0"/>
              </a:rPr>
              <a:t>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..........…….…………………………………………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Ils (être)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......……………………  Nous (avoir)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..........…….………………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Elle (aller)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 Il (partir)  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..………………………………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Elles (entrer)	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..........…….…………………………………………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Ils (revenir)	</a:t>
            </a:r>
            <a:r>
              <a:rPr lang="fr-FR" sz="1000" dirty="0">
                <a:latin typeface="Short Stack" panose="02010500040000000007" pitchFamily="2" charset="0"/>
                <a:sym typeface="Wingdings"/>
              </a:rPr>
              <a:t></a:t>
            </a:r>
            <a:r>
              <a:rPr lang="fr-FR" sz="1000" dirty="0">
                <a:latin typeface="Short Stack" panose="02010500040000000007" pitchFamily="2" charset="0"/>
              </a:rPr>
              <a:t> ..........…….…………………………………………</a:t>
            </a: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6131778" y="5450702"/>
            <a:ext cx="36258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Ecrus les verbes entre parenthèses au</a:t>
            </a:r>
            <a:r>
              <a:rPr kumimoji="0" lang="fr-FR" alt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Pere Castor" pitchFamily="2" charset="0"/>
                <a:cs typeface="Arial" pitchFamily="34" charset="0"/>
              </a:rPr>
              <a:t> passé composé.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>
            <a:off x="6164768" y="5249707"/>
            <a:ext cx="1675146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100" dirty="0" smtClean="0">
                <a:solidFill>
                  <a:srgbClr val="000000"/>
                </a:solidFill>
                <a:latin typeface="KG Primary Italics" pitchFamily="2" charset="0"/>
                <a:cs typeface="Arial" pitchFamily="34" charset="0"/>
              </a:rPr>
              <a:t>Le passé composé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" name="Picture 22" descr="transp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028" y="5221132"/>
            <a:ext cx="611187" cy="485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62" name="Text Box 23"/>
          <p:cNvSpPr txBox="1">
            <a:spLocks noChangeArrowheads="1"/>
          </p:cNvSpPr>
          <p:nvPr/>
        </p:nvSpPr>
        <p:spPr bwMode="auto">
          <a:xfrm>
            <a:off x="9964003" y="5343369"/>
            <a:ext cx="4937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altograph" pitchFamily="66" charset="0"/>
                <a:cs typeface="Arial" pitchFamily="34" charset="0"/>
              </a:rPr>
              <a:t>CM2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Oval 29"/>
          <p:cNvSpPr>
            <a:spLocks noChangeArrowheads="1"/>
          </p:cNvSpPr>
          <p:nvPr/>
        </p:nvSpPr>
        <p:spPr bwMode="auto">
          <a:xfrm>
            <a:off x="9957653" y="6948983"/>
            <a:ext cx="484187" cy="360363"/>
          </a:xfrm>
          <a:prstGeom prst="ellipse">
            <a:avLst/>
          </a:prstGeom>
          <a:solidFill>
            <a:srgbClr val="FFFFFF"/>
          </a:solidFill>
          <a:ln w="9525" algn="in">
            <a:solidFill>
              <a:srgbClr val="00B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assoon Infant Std" pitchFamily="34" charset="0"/>
                <a:cs typeface="Arial" pitchFamily="34" charset="0"/>
              </a:rPr>
              <a:t>/5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Larme 63"/>
          <p:cNvSpPr/>
          <p:nvPr/>
        </p:nvSpPr>
        <p:spPr>
          <a:xfrm>
            <a:off x="5505843" y="5199855"/>
            <a:ext cx="543105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5533060" y="5229360"/>
            <a:ext cx="488670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C8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66" name="Larme 65"/>
          <p:cNvSpPr/>
          <p:nvPr/>
        </p:nvSpPr>
        <p:spPr>
          <a:xfrm>
            <a:off x="224071" y="5192033"/>
            <a:ext cx="513154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224071" y="5192032"/>
            <a:ext cx="513154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0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C7</a:t>
            </a:r>
            <a:endParaRPr lang="fr-FR" sz="20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pic>
        <p:nvPicPr>
          <p:cNvPr id="134" name="Image 1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354" y="1188343"/>
            <a:ext cx="266808" cy="1062292"/>
          </a:xfrm>
          <a:prstGeom prst="rect">
            <a:avLst/>
          </a:prstGeom>
        </p:spPr>
      </p:pic>
      <p:pic>
        <p:nvPicPr>
          <p:cNvPr id="135" name="Image 1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876" y="3636615"/>
            <a:ext cx="266808" cy="1062292"/>
          </a:xfrm>
          <a:prstGeom prst="rect">
            <a:avLst/>
          </a:prstGeom>
        </p:spPr>
      </p:pic>
      <p:pic>
        <p:nvPicPr>
          <p:cNvPr id="136" name="Image 1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876" y="6156895"/>
            <a:ext cx="266808" cy="1062292"/>
          </a:xfrm>
          <a:prstGeom prst="rect">
            <a:avLst/>
          </a:prstGeom>
        </p:spPr>
      </p:pic>
      <p:pic>
        <p:nvPicPr>
          <p:cNvPr id="13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463" y="1326298"/>
            <a:ext cx="26193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286" y="3810514"/>
            <a:ext cx="26193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363" y="6294358"/>
            <a:ext cx="261937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9518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1044</Words>
  <Application>Microsoft Office PowerPoint</Application>
  <PresentationFormat>Personnalisé</PresentationFormat>
  <Paragraphs>228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16</cp:revision>
  <dcterms:created xsi:type="dcterms:W3CDTF">2014-08-03T19:12:15Z</dcterms:created>
  <dcterms:modified xsi:type="dcterms:W3CDTF">2015-08-27T19:48:29Z</dcterms:modified>
</cp:coreProperties>
</file>