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0" r:id="rId3"/>
    <p:sldId id="320" r:id="rId4"/>
    <p:sldId id="265" r:id="rId5"/>
    <p:sldId id="310" r:id="rId6"/>
    <p:sldId id="269" r:id="rId7"/>
    <p:sldId id="311" r:id="rId8"/>
    <p:sldId id="261" r:id="rId9"/>
    <p:sldId id="312" r:id="rId10"/>
    <p:sldId id="274" r:id="rId11"/>
    <p:sldId id="275" r:id="rId12"/>
    <p:sldId id="313" r:id="rId13"/>
    <p:sldId id="279" r:id="rId14"/>
    <p:sldId id="315" r:id="rId15"/>
    <p:sldId id="281" r:id="rId16"/>
    <p:sldId id="321" r:id="rId17"/>
    <p:sldId id="283" r:id="rId18"/>
    <p:sldId id="322" r:id="rId19"/>
    <p:sldId id="287" r:id="rId20"/>
    <p:sldId id="319" r:id="rId21"/>
    <p:sldId id="285" r:id="rId22"/>
    <p:sldId id="292" r:id="rId23"/>
    <p:sldId id="293" r:id="rId24"/>
    <p:sldId id="295" r:id="rId25"/>
    <p:sldId id="323" r:id="rId26"/>
    <p:sldId id="309" r:id="rId27"/>
    <p:sldId id="308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9448B79-AC13-4708-B371-B9F7A5304375}">
          <p14:sldIdLst>
            <p14:sldId id="256"/>
            <p14:sldId id="290"/>
            <p14:sldId id="320"/>
            <p14:sldId id="265"/>
            <p14:sldId id="310"/>
            <p14:sldId id="269"/>
            <p14:sldId id="311"/>
            <p14:sldId id="261"/>
            <p14:sldId id="312"/>
            <p14:sldId id="274"/>
            <p14:sldId id="275"/>
            <p14:sldId id="313"/>
            <p14:sldId id="279"/>
            <p14:sldId id="315"/>
            <p14:sldId id="281"/>
            <p14:sldId id="321"/>
            <p14:sldId id="283"/>
            <p14:sldId id="322"/>
            <p14:sldId id="287"/>
            <p14:sldId id="319"/>
            <p14:sldId id="285"/>
            <p14:sldId id="292"/>
            <p14:sldId id="293"/>
            <p14:sldId id="295"/>
            <p14:sldId id="323"/>
            <p14:sldId id="309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97186-08AE-4C2B-A8FF-E4D2699AA56E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25F1E-52A6-47F3-B38B-5734E6A94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0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25F1E-52A6-47F3-B38B-5734E6A948F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31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67FA33-55CB-4EFA-B6CF-DADC29429C84}" type="datetimeFigureOut">
              <a:rPr lang="fr-CA" smtClean="0"/>
              <a:pPr/>
              <a:t>2021-02-06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909E42-5612-4016-84B6-23602E8083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evue.leslibraires.ca/actualites/les-prix-litteraire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CA" dirty="0"/>
              <a:t>Les prix littéraires</a:t>
            </a:r>
            <a:br>
              <a:rPr lang="fr-CA" dirty="0"/>
            </a:br>
            <a:r>
              <a:rPr lang="fr-CA" dirty="0"/>
              <a:t>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CA" dirty="0"/>
              <a:t>Société littéraire de Charlesbourg</a:t>
            </a:r>
          </a:p>
          <a:p>
            <a:pPr algn="ctr"/>
            <a:r>
              <a:rPr lang="fr-CA" dirty="0"/>
              <a:t>3 février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Prix du Gouverneur général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Dans la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catégorie Romans et nouvelles</a:t>
            </a:r>
            <a:r>
              <a:rPr lang="fr-FR" i="1" dirty="0"/>
              <a:t>, les trois derniers lauréats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30665"/>
              </p:ext>
            </p:extLst>
          </p:nvPr>
        </p:nvGraphicFramePr>
        <p:xfrm>
          <a:off x="1259632" y="3068960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err="1"/>
                        <a:t>Karoline</a:t>
                      </a:r>
                      <a:r>
                        <a:rPr lang="fr-CA" b="0" dirty="0"/>
                        <a:t> Georges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De synthèse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Céline </a:t>
                      </a:r>
                      <a:r>
                        <a:rPr lang="fr-CA" b="0" dirty="0" err="1"/>
                        <a:t>Huyghebaert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Le drap blanc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À 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Prix du Gouverneur général -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Dans la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catégorie Poésie</a:t>
            </a:r>
            <a:r>
              <a:rPr lang="fr-FR" i="1" dirty="0"/>
              <a:t>, les trois derniers lauréats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06629"/>
              </p:ext>
            </p:extLst>
          </p:nvPr>
        </p:nvGraphicFramePr>
        <p:xfrm>
          <a:off x="1187624" y="3140968"/>
          <a:ext cx="6552728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Michaël </a:t>
                      </a:r>
                      <a:r>
                        <a:rPr lang="fr-CA" b="0" dirty="0" err="1"/>
                        <a:t>Trahan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La raison des fleurs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Anne-Marie</a:t>
                      </a:r>
                      <a:r>
                        <a:rPr lang="fr-CA" b="0" baseline="0" dirty="0"/>
                        <a:t> </a:t>
                      </a:r>
                      <a:r>
                        <a:rPr lang="fr-CA" b="0" baseline="0" dirty="0" err="1"/>
                        <a:t>Desmeules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Le tendon et l’os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À 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CA" dirty="0"/>
              <a:t>En raison de la pandémie actuelle, le Conseil des arts du Canada reporte au printemps prochain les annonces relatives à ses Prix littéraires du Gouverneur général (</a:t>
            </a:r>
            <a:r>
              <a:rPr lang="fr-CA" dirty="0" err="1"/>
              <a:t>LivresGG</a:t>
            </a:r>
            <a:r>
              <a:rPr lang="fr-CA" dirty="0"/>
              <a:t>) de 2020 : les finalistes seront dévoilés le 4 mai 2021, et les gagnantes et gagnants, le 1er juin 2021.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162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Prix des Libraires du Québec (roman québécois)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Les trois derniers lauréats au Québec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33617"/>
              </p:ext>
            </p:extLst>
          </p:nvPr>
        </p:nvGraphicFramePr>
        <p:xfrm>
          <a:off x="1187624" y="2420887"/>
          <a:ext cx="6144344" cy="2024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r>
                        <a:rPr lang="fr-CA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Louis Hamelin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La Constellation du Lynx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r>
                        <a:rPr lang="fr-CA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Samuel Archibald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Arvida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28192"/>
              </p:ext>
            </p:extLst>
          </p:nvPr>
        </p:nvGraphicFramePr>
        <p:xfrm>
          <a:off x="1187624" y="2420888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Christophe Bernard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La bête creuse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Alexie Morin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Ouvrir son cœur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Marie-Ève </a:t>
                      </a:r>
                      <a:r>
                        <a:rPr lang="fr-CA" b="0" dirty="0" err="1"/>
                        <a:t>Thuot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La trajectoire des confettis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032448" cy="6335985"/>
          </a:xfrm>
        </p:spPr>
      </p:pic>
    </p:spTree>
    <p:extLst>
      <p:ext uri="{BB962C8B-B14F-4D97-AF65-F5344CB8AC3E}">
        <p14:creationId xmlns:p14="http://schemas.microsoft.com/office/powerpoint/2010/main" val="3011827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fr-CA" b="1" dirty="0"/>
              <a:t>Prix Alain-Grandbois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r-CA" dirty="0"/>
              <a:t>Prix littéraire québécois décerné chaque année à un auteur </a:t>
            </a:r>
            <a:r>
              <a:rPr lang="fr-CA" b="1" dirty="0"/>
              <a:t>pour un recueil de poésie</a:t>
            </a:r>
            <a:r>
              <a:rPr lang="fr-CA" dirty="0"/>
              <a:t> qui est jugé </a:t>
            </a:r>
            <a:r>
              <a:rPr lang="fr-CA" b="1" dirty="0"/>
              <a:t>de très grande qualité.</a:t>
            </a:r>
          </a:p>
          <a:p>
            <a:r>
              <a:rPr lang="fr-FR" i="1" dirty="0"/>
              <a:t>Les trois derniers lauréats au Québec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33079"/>
              </p:ext>
            </p:extLst>
          </p:nvPr>
        </p:nvGraphicFramePr>
        <p:xfrm>
          <a:off x="1187624" y="3140968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Catherine Lalonde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La dévoration des fées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Catherine </a:t>
                      </a:r>
                      <a:r>
                        <a:rPr lang="fr-CA" b="0" dirty="0" err="1"/>
                        <a:t>Harton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Les ordres de la nuit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À 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/>
              <a:t>L’Académie des lettres a reporté la remise des prix Alain-Grandbois (poésie), Marcel-Dubé (théâtre), Ringuet (roman, récit ou recueil de nouvelles) et Victor-Barbeau (essai) à une date ultérieure en raison de la pandémie.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33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926976"/>
          </a:xfrm>
        </p:spPr>
        <p:txBody>
          <a:bodyPr/>
          <a:lstStyle/>
          <a:p>
            <a:pPr algn="ctr"/>
            <a:r>
              <a:rPr lang="fr-CA" b="1" dirty="0"/>
              <a:t>Prix Saint-Pacôme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Prix littéraire québécois qui récompense le </a:t>
            </a:r>
            <a:r>
              <a:rPr lang="fr-CA" b="1" dirty="0"/>
              <a:t>roman policier </a:t>
            </a:r>
            <a:r>
              <a:rPr lang="fr-CA" dirty="0"/>
              <a:t>qui s’est signalé par ses qualités selon les critères établis.</a:t>
            </a:r>
          </a:p>
          <a:p>
            <a:r>
              <a:rPr lang="fr-FR" i="1" dirty="0"/>
              <a:t>Les trois derniers lauréats sont :</a:t>
            </a:r>
          </a:p>
          <a:p>
            <a:pPr marL="0" indent="0">
              <a:buNone/>
            </a:pPr>
            <a:endParaRPr lang="fr-CA" i="1" dirty="0"/>
          </a:p>
          <a:p>
            <a:pPr marL="0" indent="0">
              <a:buNone/>
            </a:pPr>
            <a:endParaRPr lang="fr-FR" i="1" dirty="0"/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53721"/>
              </p:ext>
            </p:extLst>
          </p:nvPr>
        </p:nvGraphicFramePr>
        <p:xfrm>
          <a:off x="1187624" y="3789040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Jean-Jacques Pelletier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Deux balles, un sourire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André Jacques</a:t>
                      </a:r>
                    </a:p>
                    <a:p>
                      <a:pPr algn="ctr"/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Ces femmes aux yeux cernés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À 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/>
              <a:t>C’est à regret que, compte tenu de la situation générée par la pandémie de COVID 19, le conseil d’administration de la Société du roman policier de Saint-Pacôme (SRPSP) se voit dans l’obligation de reporter au samedi 2 octobre 2021 la 19e édition du Gala du roman policier, qui devait se tenir le 3 octobre prochain.</a:t>
            </a:r>
          </a:p>
        </p:txBody>
      </p:sp>
    </p:spTree>
    <p:extLst>
      <p:ext uri="{BB962C8B-B14F-4D97-AF65-F5344CB8AC3E}">
        <p14:creationId xmlns:p14="http://schemas.microsoft.com/office/powerpoint/2010/main" val="179542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fr-CA" b="1" dirty="0"/>
              <a:t>Le Grand prix du livre de </a:t>
            </a:r>
            <a:r>
              <a:rPr lang="fr-CA" b="1" dirty="0" err="1"/>
              <a:t>montréal</a:t>
            </a:r>
            <a:br>
              <a:rPr lang="fr-CA" b="1" dirty="0"/>
            </a:b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r-FR" i="1" dirty="0"/>
              <a:t>Les trois derniers lauréats sont :</a:t>
            </a:r>
          </a:p>
          <a:p>
            <a:pPr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92848"/>
              </p:ext>
            </p:extLst>
          </p:nvPr>
        </p:nvGraphicFramePr>
        <p:xfrm>
          <a:off x="1187624" y="2420887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Marie-Claire Blais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Une réunion près de la 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Carole 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Comment nous sommes nés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Martine Delvaux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Le boys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Prix Nobel de littérature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Les cinq derniers lauréats sont :</a:t>
            </a:r>
          </a:p>
          <a:p>
            <a:endParaRPr lang="fr-FR" i="1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29415"/>
              </p:ext>
            </p:extLst>
          </p:nvPr>
        </p:nvGraphicFramePr>
        <p:xfrm>
          <a:off x="1524000" y="2276872"/>
          <a:ext cx="6576391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Bob Dylan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États-Unis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Kazuo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Ishiguro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Grande-Bretagne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Olga </a:t>
                      </a:r>
                      <a:r>
                        <a:rPr lang="fr-CA" dirty="0" err="1"/>
                        <a:t>Tokarczuk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Pologne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Peter Handke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Autriche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Louise </a:t>
                      </a:r>
                      <a:r>
                        <a:rPr lang="fr-CA" dirty="0" err="1"/>
                        <a:t>Glück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États-Unis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92696"/>
            <a:ext cx="3753401" cy="5709121"/>
          </a:xfrm>
        </p:spPr>
      </p:pic>
    </p:spTree>
    <p:extLst>
      <p:ext uri="{BB962C8B-B14F-4D97-AF65-F5344CB8AC3E}">
        <p14:creationId xmlns:p14="http://schemas.microsoft.com/office/powerpoint/2010/main" val="3791537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Le Festival international de la poésie – LAURÉATS 2020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marL="0" indent="0">
              <a:buNone/>
            </a:pPr>
            <a:endParaRPr lang="fr-FR" i="1" dirty="0"/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80322"/>
              </p:ext>
            </p:extLst>
          </p:nvPr>
        </p:nvGraphicFramePr>
        <p:xfrm>
          <a:off x="1475656" y="2060848"/>
          <a:ext cx="6120680" cy="400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553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Grand prix </a:t>
                      </a:r>
                      <a:r>
                        <a:rPr lang="fr-CA" dirty="0" err="1"/>
                        <a:t>Québécor</a:t>
                      </a:r>
                      <a:r>
                        <a:rPr lang="fr-CA" baseline="0" dirty="0"/>
                        <a:t> de la  poésie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Martine Audet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société des cendres suivi Des lames entières</a:t>
                      </a:r>
                    </a:p>
                    <a:p>
                      <a:pPr algn="ctr"/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Grand prix </a:t>
                      </a:r>
                      <a:r>
                        <a:rPr lang="fr-CA" dirty="0" err="1"/>
                        <a:t>Québécor</a:t>
                      </a:r>
                      <a:r>
                        <a:rPr lang="fr-CA" dirty="0"/>
                        <a:t> de la  poésie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Jean-Philippe Bergeron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États et abîmes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 Félix-Antoine-Savard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Véronique</a:t>
                      </a:r>
                      <a:r>
                        <a:rPr lang="fr-CA" b="0" baseline="0" dirty="0"/>
                        <a:t> Cyr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Épisodes de paille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 Piché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Marc-André Villeneuve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Au plus bas de la nuit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dirty="0"/>
              <a:t>Autres prix – lauréats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23711"/>
              </p:ext>
            </p:extLst>
          </p:nvPr>
        </p:nvGraphicFramePr>
        <p:xfrm>
          <a:off x="467544" y="1628799"/>
          <a:ext cx="7416824" cy="420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36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Renaudot (roman)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Marie-Hélène </a:t>
                      </a:r>
                      <a:r>
                        <a:rPr lang="fr-CA" dirty="0" err="1"/>
                        <a:t>Lafon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Histoire du fils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Renaudot (essai)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Dominique Fortier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Les villes de papier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Interallié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Irène </a:t>
                      </a:r>
                      <a:r>
                        <a:rPr lang="fr-CA" dirty="0" err="1"/>
                        <a:t>Frain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Un crime sans importance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Grand Prix du roman de l’Académie française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Étienne de </a:t>
                      </a:r>
                      <a:r>
                        <a:rPr lang="fr-CA" b="0" dirty="0" err="1"/>
                        <a:t>Montety</a:t>
                      </a:r>
                      <a:endParaRPr lang="fr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La grande épreuve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Québec-France Marie-Claire-Blais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Pauline </a:t>
                      </a:r>
                      <a:r>
                        <a:rPr lang="fr-CA" b="0" dirty="0" err="1"/>
                        <a:t>Delabroy</a:t>
                      </a:r>
                      <a:r>
                        <a:rPr lang="fr-CA" b="0" dirty="0"/>
                        <a:t>-Allard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Ça</a:t>
                      </a:r>
                      <a:r>
                        <a:rPr lang="fr-CA" sz="1800" baseline="0" dirty="0"/>
                        <a:t> raconte Sarah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dirty="0"/>
              <a:t>Autres prix – lauréats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fr-CA" b="1" dirty="0"/>
              <a:t>Jacques-Brossard</a:t>
            </a:r>
            <a:endParaRPr lang="fr-FR" dirty="0"/>
          </a:p>
          <a:p>
            <a:pPr fontAlgn="t"/>
            <a:r>
              <a:rPr lang="fr-CA" b="1" dirty="0"/>
              <a:t>(science-fiction et fantastique québécois)</a:t>
            </a:r>
            <a:endParaRPr lang="fr-FR" dirty="0"/>
          </a:p>
          <a:p>
            <a:pPr fontAlgn="t"/>
            <a:r>
              <a:rPr lang="fr-CA" b="1" dirty="0"/>
              <a:t>Martine Desjardins</a:t>
            </a:r>
            <a:endParaRPr lang="fr-FR" dirty="0"/>
          </a:p>
          <a:p>
            <a:pPr fontAlgn="t"/>
            <a:r>
              <a:rPr lang="fr-CA" b="1" dirty="0"/>
              <a:t>La chambre verte</a:t>
            </a:r>
            <a:endParaRPr lang="fr-FR" dirty="0"/>
          </a:p>
          <a:p>
            <a:pPr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64479"/>
              </p:ext>
            </p:extLst>
          </p:nvPr>
        </p:nvGraphicFramePr>
        <p:xfrm>
          <a:off x="467544" y="1628799"/>
          <a:ext cx="7416824" cy="432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36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Robert Cliche</a:t>
                      </a:r>
                    </a:p>
                    <a:p>
                      <a:pPr algn="ctr"/>
                      <a:r>
                        <a:rPr lang="fr-CA" dirty="0"/>
                        <a:t>(premier roman)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Alexandre</a:t>
                      </a:r>
                      <a:r>
                        <a:rPr lang="fr-CA" baseline="0" dirty="0"/>
                        <a:t> Michaud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Francis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CA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Prix de création littéraire de la ville de Québec et du Salon international du livre de Québec – litt. adulte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Naomi Fontaine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0" dirty="0" err="1"/>
                        <a:t>Shuni</a:t>
                      </a:r>
                      <a:endParaRPr lang="fr-CA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CA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Prix de création littéraire de la ville de Québec et du Salon international du livre de Québec – essai</a:t>
                      </a:r>
                    </a:p>
                    <a:p>
                      <a:pPr marL="0" algn="ctr" rtl="0" eaLnBrk="1" latinLnBrk="0" hangingPunct="1"/>
                      <a:endParaRPr kumimoji="0" lang="fr-CA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Jean </a:t>
                      </a:r>
                      <a:r>
                        <a:rPr lang="fr-CA" dirty="0" err="1"/>
                        <a:t>Désy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Être et n’être pas, chronique d’une crise nordique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dirty="0"/>
              <a:t>Autres prix – lauréats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83149"/>
              </p:ext>
            </p:extLst>
          </p:nvPr>
        </p:nvGraphicFramePr>
        <p:xfrm>
          <a:off x="467544" y="1628799"/>
          <a:ext cx="7416824" cy="4414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36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Émile-Nelligan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Laurence Veilleux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0" dirty="0"/>
                        <a:t>Elle des chambres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Adrienne-Choquette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Geneviève Boudreau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La vie au-dehors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Jacques-Brossard</a:t>
                      </a:r>
                    </a:p>
                    <a:p>
                      <a:pPr algn="ctr"/>
                      <a:r>
                        <a:rPr lang="fr-CA" dirty="0"/>
                        <a:t>(science-fiction et fantastique</a:t>
                      </a:r>
                      <a:r>
                        <a:rPr lang="fr-CA" baseline="0" dirty="0"/>
                        <a:t> québécois)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Éric Gauthier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Le Saint-Patron des plans foireux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Athanase-David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Carole 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Ensemble</a:t>
                      </a:r>
                      <a:r>
                        <a:rPr lang="fr-CA" sz="1800" baseline="0" dirty="0"/>
                        <a:t> de son œuvre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Acadie-Québec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Antonine Maillet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Ensemble de son œuvre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844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dirty="0"/>
              <a:t>Autres prix – lauréats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0924"/>
              </p:ext>
            </p:extLst>
          </p:nvPr>
        </p:nvGraphicFramePr>
        <p:xfrm>
          <a:off x="467544" y="1628799"/>
          <a:ext cx="7416824" cy="350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36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Hervé-Foulon</a:t>
                      </a:r>
                    </a:p>
                    <a:p>
                      <a:pPr algn="ctr"/>
                      <a:r>
                        <a:rPr lang="fr-CA" dirty="0"/>
                        <a:t> (livre oublié à relire)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Jacques Benoit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Jos Carbone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Arthur-Ellis</a:t>
                      </a:r>
                    </a:p>
                    <a:p>
                      <a:pPr algn="ctr"/>
                      <a:r>
                        <a:rPr lang="fr-CA" dirty="0"/>
                        <a:t>(meilleur polar canadien)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Andrée A. Michaud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Tempêtes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 littéraire des collégiens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Naomi Fontaine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 err="1"/>
                        <a:t>Shuni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8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Prix France-Québec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Michel Jean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 err="1"/>
                        <a:t>Kukum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36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Pour des informations complémentaires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FR" dirty="0">
                <a:hlinkClick r:id="rId2"/>
              </a:rPr>
              <a:t>https://revue.leslibraires.ca/actualites/les-prix-litteraires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0772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CA" dirty="0"/>
              <a:t>MERCI DE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085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/>
              <a:t>Louise </a:t>
            </a:r>
            <a:r>
              <a:rPr lang="fr-CA" dirty="0" err="1"/>
              <a:t>Glück</a:t>
            </a:r>
            <a:r>
              <a:rPr lang="fr-CA" dirty="0"/>
              <a:t> </a:t>
            </a:r>
            <a:br>
              <a:rPr lang="fr-CA" dirty="0"/>
            </a:br>
            <a:r>
              <a:rPr lang="fr-CA" sz="2200" dirty="0" err="1"/>
              <a:t>Averno</a:t>
            </a:r>
            <a:r>
              <a:rPr lang="fr-CA" sz="2200" dirty="0"/>
              <a:t>  (2006) et Nuit fidèle et vertueuse en 2014 </a:t>
            </a:r>
            <a:endParaRPr lang="fr-FR" sz="22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5852475"/>
              </p:ext>
            </p:extLst>
          </p:nvPr>
        </p:nvGraphicFramePr>
        <p:xfrm>
          <a:off x="457200" y="1600200"/>
          <a:ext cx="7467600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3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39" y="1340768"/>
            <a:ext cx="3387683" cy="486834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15" y="1340768"/>
            <a:ext cx="460165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6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fr-CA" b="1" dirty="0"/>
              <a:t>Prix Goncourt</a:t>
            </a:r>
            <a:br>
              <a:rPr lang="fr-CA" b="1" dirty="0"/>
            </a:b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fr-CA" dirty="0"/>
              <a:t>Prix littéraire français récompensant des auteurs d'expression française pour </a:t>
            </a:r>
            <a:r>
              <a:rPr lang="fr-CA" b="1" dirty="0"/>
              <a:t>le meilleur ouvrage d'imagination en prose</a:t>
            </a:r>
          </a:p>
          <a:p>
            <a:r>
              <a:rPr lang="fr-FR" i="1" dirty="0"/>
              <a:t>Les trois derniers lauréats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20479"/>
              </p:ext>
            </p:extLst>
          </p:nvPr>
        </p:nvGraphicFramePr>
        <p:xfrm>
          <a:off x="1187624" y="3284983"/>
          <a:ext cx="6144344" cy="329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49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Nicolas Mathieu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Leurs enfants après 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49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Jean-Paul Dubois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Tous les hommes n’habitent pas le monde de la même façon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49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Hervé Le Tellier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L’anomalie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s de recherche d'images pour « tous les hommes n'habitent pas le monde de la même façon »"/>
          <p:cNvSpPr>
            <a:spLocks noChangeAspect="1" noChangeArrowheads="1"/>
          </p:cNvSpPr>
          <p:nvPr/>
        </p:nvSpPr>
        <p:spPr bwMode="auto">
          <a:xfrm>
            <a:off x="155575" y="-731838"/>
            <a:ext cx="10287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08720"/>
            <a:ext cx="3887766" cy="5686892"/>
          </a:xfrm>
        </p:spPr>
      </p:pic>
    </p:spTree>
    <p:extLst>
      <p:ext uri="{BB962C8B-B14F-4D97-AF65-F5344CB8AC3E}">
        <p14:creationId xmlns:p14="http://schemas.microsoft.com/office/powerpoint/2010/main" val="39148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fr-CA" b="1" dirty="0"/>
              <a:t>Prix Médicis</a:t>
            </a:r>
            <a:br>
              <a:rPr lang="fr-CA" b="1" dirty="0"/>
            </a:b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67600" cy="4873752"/>
          </a:xfrm>
        </p:spPr>
        <p:txBody>
          <a:bodyPr/>
          <a:lstStyle/>
          <a:p>
            <a:pPr algn="just"/>
            <a:r>
              <a:rPr lang="fr-CA" dirty="0"/>
              <a:t>Prix littéraire français qui  couronne </a:t>
            </a:r>
            <a:r>
              <a:rPr lang="fr-CA" b="1" dirty="0"/>
              <a:t>un roman, un récit, un recueil de nouvelles dont l'auteur débute ou n'a pas encore une notoriété</a:t>
            </a:r>
            <a:r>
              <a:rPr lang="fr-CA" dirty="0"/>
              <a:t> </a:t>
            </a:r>
            <a:r>
              <a:rPr lang="fr-CA" b="1" dirty="0"/>
              <a:t>correspondant à son talent. </a:t>
            </a:r>
          </a:p>
          <a:p>
            <a:r>
              <a:rPr lang="fr-FR" i="1" dirty="0"/>
              <a:t>Les trois derniers lauréats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30449"/>
              </p:ext>
            </p:extLst>
          </p:nvPr>
        </p:nvGraphicFramePr>
        <p:xfrm>
          <a:off x="1115616" y="3501008"/>
          <a:ext cx="6144344" cy="270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63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Pierre </a:t>
                      </a:r>
                      <a:r>
                        <a:rPr lang="fr-CA" dirty="0" err="1"/>
                        <a:t>Guyotat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Idiotie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Luc 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La tentation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Chloé </a:t>
                      </a:r>
                      <a:r>
                        <a:rPr lang="fr-CA" dirty="0" err="1"/>
                        <a:t>Delaume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Le cœur synthétique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4168248" cy="6086086"/>
          </a:xfrm>
        </p:spPr>
      </p:pic>
    </p:spTree>
    <p:extLst>
      <p:ext uri="{BB962C8B-B14F-4D97-AF65-F5344CB8AC3E}">
        <p14:creationId xmlns:p14="http://schemas.microsoft.com/office/powerpoint/2010/main" val="313277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dirty="0"/>
              <a:t>Prix Femina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968552"/>
          </a:xfrm>
        </p:spPr>
        <p:txBody>
          <a:bodyPr/>
          <a:lstStyle/>
          <a:p>
            <a:pPr algn="just"/>
            <a:r>
              <a:rPr lang="fr-FR" dirty="0"/>
              <a:t>Prix littéraire constituant</a:t>
            </a:r>
            <a:r>
              <a:rPr lang="fr-CA" dirty="0"/>
              <a:t> une contre-proposition au prix Goncourt qui consacrait </a:t>
            </a:r>
            <a:r>
              <a:rPr lang="fr-CA" i="1" dirty="0"/>
              <a:t>de facto</a:t>
            </a:r>
            <a:r>
              <a:rPr lang="fr-CA" dirty="0"/>
              <a:t> des hommes. Il récompense chaque année </a:t>
            </a:r>
            <a:r>
              <a:rPr lang="fr-CA" b="1" dirty="0"/>
              <a:t>une œuvre de langue française écrite en prose ou en vers. </a:t>
            </a:r>
            <a:endParaRPr lang="fr-FR" b="1" u="sng" dirty="0"/>
          </a:p>
          <a:p>
            <a:r>
              <a:rPr lang="fr-FR" i="1" dirty="0"/>
              <a:t>Les trois derniers lauréats sont :</a:t>
            </a:r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494048"/>
              </p:ext>
            </p:extLst>
          </p:nvPr>
        </p:nvGraphicFramePr>
        <p:xfrm>
          <a:off x="1187624" y="3717032"/>
          <a:ext cx="6144344" cy="25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4622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Oeuvre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Philippe Lançon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Le lambeau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Sylvain Prudhomme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Par les routes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2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Serge </a:t>
                      </a:r>
                      <a:r>
                        <a:rPr lang="fr-CA" dirty="0" err="1"/>
                        <a:t>Joncour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Nature humaine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042005" cy="6141169"/>
          </a:xfrm>
        </p:spPr>
      </p:pic>
    </p:spTree>
    <p:extLst>
      <p:ext uri="{BB962C8B-B14F-4D97-AF65-F5344CB8AC3E}">
        <p14:creationId xmlns:p14="http://schemas.microsoft.com/office/powerpoint/2010/main" val="2041785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5687</TotalTime>
  <Words>950</Words>
  <Application>Microsoft Macintosh PowerPoint</Application>
  <PresentationFormat>Affichage à l'écran (4:3)</PresentationFormat>
  <Paragraphs>262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Calibri</vt:lpstr>
      <vt:lpstr>Century Schoolbook</vt:lpstr>
      <vt:lpstr>Wingdings</vt:lpstr>
      <vt:lpstr>Wingdings 2</vt:lpstr>
      <vt:lpstr>Oriel</vt:lpstr>
      <vt:lpstr>Les prix littéraires 2020</vt:lpstr>
      <vt:lpstr>Prix Nobel de littérature</vt:lpstr>
      <vt:lpstr>Louise Glück  Averno  (2006) et Nuit fidèle et vertueuse en 2014 </vt:lpstr>
      <vt:lpstr>Prix Goncourt </vt:lpstr>
      <vt:lpstr>Présentation PowerPoint</vt:lpstr>
      <vt:lpstr>Prix Médicis </vt:lpstr>
      <vt:lpstr>Présentation PowerPoint</vt:lpstr>
      <vt:lpstr>Prix Femina </vt:lpstr>
      <vt:lpstr>Présentation PowerPoint</vt:lpstr>
      <vt:lpstr>Prix du Gouverneur général</vt:lpstr>
      <vt:lpstr>Prix du Gouverneur général - suite</vt:lpstr>
      <vt:lpstr>Présentation PowerPoint</vt:lpstr>
      <vt:lpstr>Prix des Libraires du Québec (roman québécois)</vt:lpstr>
      <vt:lpstr>Présentation PowerPoint</vt:lpstr>
      <vt:lpstr>Prix Alain-Grandbois</vt:lpstr>
      <vt:lpstr>Présentation PowerPoint</vt:lpstr>
      <vt:lpstr>Prix Saint-Pacôme</vt:lpstr>
      <vt:lpstr>Présentation PowerPoint</vt:lpstr>
      <vt:lpstr>Le Grand prix du livre de montréal </vt:lpstr>
      <vt:lpstr>Présentation PowerPoint</vt:lpstr>
      <vt:lpstr>Le Festival international de la poésie – LAURÉATS 2020</vt:lpstr>
      <vt:lpstr>Autres prix – lauréats 2020</vt:lpstr>
      <vt:lpstr>Autres prix – lauréats 2020</vt:lpstr>
      <vt:lpstr>Autres prix – lauréats 2020</vt:lpstr>
      <vt:lpstr>Autres prix – lauréats 2020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prix littéraires</dc:title>
  <dc:creator>Lise</dc:creator>
  <cp:lastModifiedBy>Sonia Galopin</cp:lastModifiedBy>
  <cp:revision>280</cp:revision>
  <dcterms:created xsi:type="dcterms:W3CDTF">2016-01-20T22:21:01Z</dcterms:created>
  <dcterms:modified xsi:type="dcterms:W3CDTF">2021-02-06T19:31:12Z</dcterms:modified>
</cp:coreProperties>
</file>