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16BBA-484A-4320-B81A-255057E3F197}" type="datetimeFigureOut">
              <a:rPr lang="fr-FR"/>
              <a:pPr>
                <a:defRPr/>
              </a:pPr>
              <a:t>15/11/2013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D3AE-C3FB-4E8D-9E53-7FF9A35F13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F418-1431-4627-8605-0BE2926E7BCD}" type="datetimeFigureOut">
              <a:rPr lang="fr-FR"/>
              <a:pPr>
                <a:defRPr/>
              </a:pPr>
              <a:t>15/11/2013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8999D-84FA-4F44-B1AB-650D4F6A79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7FB98-7DA7-4546-BEAA-A0F4A56FEF49}" type="datetimeFigureOut">
              <a:rPr lang="fr-FR"/>
              <a:pPr>
                <a:defRPr/>
              </a:pPr>
              <a:t>15/11/2013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B1757-9C2A-499C-8E89-BD4015CC85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1E123-2D7A-4570-B3EF-7732AA13AF4A}" type="datetimeFigureOut">
              <a:rPr lang="fr-FR"/>
              <a:pPr>
                <a:defRPr/>
              </a:pPr>
              <a:t>15/11/2013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B913-A2E7-4C25-8B84-2B14D685B5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1C22-F0E0-4C2E-A554-B279484531AF}" type="datetimeFigureOut">
              <a:rPr lang="fr-FR"/>
              <a:pPr>
                <a:defRPr/>
              </a:pPr>
              <a:t>15/11/2013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F5AD6-0825-4490-88DB-BD6241214F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7F6BE-4520-4AFF-B0AD-919B4E5CC02A}" type="datetimeFigureOut">
              <a:rPr lang="fr-FR"/>
              <a:pPr>
                <a:defRPr/>
              </a:pPr>
              <a:t>15/11/2013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B4F57-3394-4181-A6EB-5EC601711A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A5BC8-B73F-4959-92B1-1634A37A19F4}" type="datetimeFigureOut">
              <a:rPr lang="fr-FR"/>
              <a:pPr>
                <a:defRPr/>
              </a:pPr>
              <a:t>15/11/2013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3604C-919F-4651-ADAC-14FF0CE1A2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D79FE-4538-42A1-9752-372DBE35490D}" type="datetimeFigureOut">
              <a:rPr lang="fr-FR"/>
              <a:pPr>
                <a:defRPr/>
              </a:pPr>
              <a:t>15/11/2013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A47A-4158-40A4-8482-E64A6D8BD4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D57A2-34F2-4BCA-805E-F1BE594A994B}" type="datetimeFigureOut">
              <a:rPr lang="fr-FR"/>
              <a:pPr>
                <a:defRPr/>
              </a:pPr>
              <a:t>15/11/2013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53DA-B531-4C5A-AEDA-FE299C2177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33B9-AF82-4BAD-BE88-A36A7A5C12F4}" type="datetimeFigureOut">
              <a:rPr lang="fr-FR"/>
              <a:pPr>
                <a:defRPr/>
              </a:pPr>
              <a:t>15/11/2013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3924E-285C-4964-B365-73B35C9CD3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B604-344F-457C-A9CE-EE0A8448853B}" type="datetimeFigureOut">
              <a:rPr lang="fr-FR"/>
              <a:pPr>
                <a:defRPr/>
              </a:pPr>
              <a:t>15/11/2013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F64B2-98C1-447B-A904-6156449CCC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E0A3F5-DE33-4B71-9482-35FBA910943C}" type="datetimeFigureOut">
              <a:rPr lang="fr-FR"/>
              <a:pPr>
                <a:defRPr/>
              </a:pPr>
              <a:t>15/11/2013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9D5C5B-A487-48CD-8D8A-DE2926C3EB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539750" y="333375"/>
            <a:ext cx="78486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3200">
                <a:solidFill>
                  <a:srgbClr val="FF0000"/>
                </a:solidFill>
                <a:latin typeface="Harlow Solid Italic" pitchFamily="82" charset="0"/>
              </a:rPr>
              <a:t>Histoire des Arts – Art du visuel</a:t>
            </a:r>
          </a:p>
          <a:p>
            <a:pPr algn="ctr"/>
            <a:r>
              <a:rPr lang="fr-FR" altLang="fr-FR"/>
              <a:t/>
            </a:r>
            <a:br>
              <a:rPr lang="fr-FR" altLang="fr-FR"/>
            </a:br>
            <a:r>
              <a:rPr lang="fr-FR" altLang="fr-FR" sz="2800">
                <a:latin typeface="Showcard Gothic" pitchFamily="82" charset="0"/>
              </a:rPr>
              <a:t>GUERNICA, une peinture de Pablo Picasso</a:t>
            </a:r>
          </a:p>
        </p:txBody>
      </p:sp>
      <p:pic>
        <p:nvPicPr>
          <p:cNvPr id="2051" name="Im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2074863"/>
            <a:ext cx="68802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2597150" y="4983163"/>
            <a:ext cx="935038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7" name="Connecteur droit avec flèche 6"/>
          <p:cNvCxnSpPr>
            <a:endCxn id="5" idx="5"/>
          </p:cNvCxnSpPr>
          <p:nvPr/>
        </p:nvCxnSpPr>
        <p:spPr>
          <a:xfrm flipH="1" flipV="1">
            <a:off x="3395663" y="5351463"/>
            <a:ext cx="352425" cy="5683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748088" y="5895975"/>
            <a:ext cx="3427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Nom et date (création) de l’œuvre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8535988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oneTexte 1"/>
          <p:cNvSpPr txBox="1">
            <a:spLocks noChangeArrowheads="1"/>
          </p:cNvSpPr>
          <p:nvPr/>
        </p:nvSpPr>
        <p:spPr bwMode="auto">
          <a:xfrm>
            <a:off x="395288" y="620713"/>
            <a:ext cx="4602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800" b="1" u="sng">
                <a:solidFill>
                  <a:srgbClr val="FF0000"/>
                </a:solidFill>
              </a:rPr>
              <a:t>1. Fiche d’identité de l’œuvre </a:t>
            </a:r>
          </a:p>
        </p:txBody>
      </p:sp>
      <p:sp>
        <p:nvSpPr>
          <p:cNvPr id="3" name="Ellipse 2"/>
          <p:cNvSpPr/>
          <p:nvPr/>
        </p:nvSpPr>
        <p:spPr>
          <a:xfrm>
            <a:off x="107950" y="5373688"/>
            <a:ext cx="2016125" cy="431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avec flèche 4"/>
          <p:cNvCxnSpPr>
            <a:endCxn id="3" idx="4"/>
          </p:cNvCxnSpPr>
          <p:nvPr/>
        </p:nvCxnSpPr>
        <p:spPr>
          <a:xfrm flipV="1">
            <a:off x="1042988" y="5805488"/>
            <a:ext cx="73025" cy="431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41325" y="6269038"/>
            <a:ext cx="804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Artiste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3575" y="5373688"/>
            <a:ext cx="1008063" cy="309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695575" y="5683250"/>
            <a:ext cx="723900" cy="5857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908175" y="6237288"/>
            <a:ext cx="98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Support 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4211638" y="5683250"/>
            <a:ext cx="1152525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4787900" y="5683250"/>
            <a:ext cx="576263" cy="554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4519613" y="6289675"/>
            <a:ext cx="1277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Dimensions</a:t>
            </a:r>
          </a:p>
        </p:txBody>
      </p:sp>
      <p:sp>
        <p:nvSpPr>
          <p:cNvPr id="19" name="Ellipse 18"/>
          <p:cNvSpPr/>
          <p:nvPr/>
        </p:nvSpPr>
        <p:spPr>
          <a:xfrm>
            <a:off x="5364163" y="5373688"/>
            <a:ext cx="2376487" cy="431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1" name="Connecteur droit avec flèche 20"/>
          <p:cNvCxnSpPr>
            <a:endCxn id="19" idx="4"/>
          </p:cNvCxnSpPr>
          <p:nvPr/>
        </p:nvCxnSpPr>
        <p:spPr>
          <a:xfrm flipH="1" flipV="1">
            <a:off x="6551613" y="5805488"/>
            <a:ext cx="323850" cy="4318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6551613" y="6269038"/>
            <a:ext cx="1760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Lieu d’exposition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10" grpId="0"/>
      <p:bldP spid="18" grpId="0"/>
      <p:bldP spid="19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23850" y="404813"/>
            <a:ext cx="3625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800" b="1" u="sng">
                <a:solidFill>
                  <a:srgbClr val="FF0000"/>
                </a:solidFill>
              </a:rPr>
              <a:t>2. Contexte de l’œuvre 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38175" y="1282700"/>
            <a:ext cx="2682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i="1">
                <a:latin typeface="Engravers MT" pitchFamily="18" charset="0"/>
              </a:rPr>
              <a:t>Géographique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22938" y="1258888"/>
            <a:ext cx="2135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>
                <a:latin typeface="Engravers MT" pitchFamily="18" charset="0"/>
              </a:rPr>
              <a:t>Historique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1476375" y="1628775"/>
            <a:ext cx="215900" cy="6477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6483350" y="1625600"/>
            <a:ext cx="215900" cy="64928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074" name="Imag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92375"/>
            <a:ext cx="3759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1979613" y="2824163"/>
            <a:ext cx="792162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1476375" y="2641600"/>
            <a:ext cx="15113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92275" y="3644900"/>
            <a:ext cx="1079500" cy="360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1258888" y="4005263"/>
            <a:ext cx="877887" cy="129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663575" y="5246688"/>
            <a:ext cx="59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Pays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2771775" y="5210175"/>
            <a:ext cx="1733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Ville bombardée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2384425" y="3097213"/>
            <a:ext cx="1263650" cy="2170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Imag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075" y="2384425"/>
            <a:ext cx="381793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292725" y="2276475"/>
            <a:ext cx="2519363" cy="3651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>
            <a:off x="5438775" y="2971800"/>
            <a:ext cx="10445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5529263" y="3357563"/>
            <a:ext cx="104298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4664075" y="2932113"/>
            <a:ext cx="774700" cy="28098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5438775" y="3644900"/>
            <a:ext cx="2805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295900" y="3840163"/>
            <a:ext cx="2300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 flipV="1">
            <a:off x="7261225" y="2509838"/>
            <a:ext cx="669925" cy="26606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ZoneTexte 3071"/>
          <p:cNvSpPr txBox="1">
            <a:spLocks noChangeArrowheads="1"/>
          </p:cNvSpPr>
          <p:nvPr/>
        </p:nvSpPr>
        <p:spPr bwMode="auto">
          <a:xfrm>
            <a:off x="6842125" y="5210175"/>
            <a:ext cx="2200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Situation en Espagne </a:t>
            </a:r>
          </a:p>
          <a:p>
            <a:r>
              <a:rPr lang="fr-FR" altLang="fr-FR"/>
              <a:t>à partir de 1936</a:t>
            </a:r>
          </a:p>
        </p:txBody>
      </p:sp>
      <p:cxnSp>
        <p:nvCxnSpPr>
          <p:cNvPr id="3076" name="Connecteur droit avec flèche 3075"/>
          <p:cNvCxnSpPr/>
          <p:nvPr/>
        </p:nvCxnSpPr>
        <p:spPr>
          <a:xfrm flipV="1">
            <a:off x="5051425" y="2932113"/>
            <a:ext cx="673100" cy="2684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Connecteur droit avec flèche 3077"/>
          <p:cNvCxnSpPr/>
          <p:nvPr/>
        </p:nvCxnSpPr>
        <p:spPr>
          <a:xfrm flipH="1" flipV="1">
            <a:off x="5961063" y="3357563"/>
            <a:ext cx="266700" cy="22209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ZoneTexte 3078"/>
          <p:cNvSpPr txBox="1">
            <a:spLocks noChangeArrowheads="1"/>
          </p:cNvSpPr>
          <p:nvPr/>
        </p:nvSpPr>
        <p:spPr bwMode="auto">
          <a:xfrm>
            <a:off x="4664075" y="5616575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Camps en opposition</a:t>
            </a:r>
          </a:p>
        </p:txBody>
      </p:sp>
      <p:cxnSp>
        <p:nvCxnSpPr>
          <p:cNvPr id="3084" name="Connecteur droit avec flèche 3083"/>
          <p:cNvCxnSpPr/>
          <p:nvPr/>
        </p:nvCxnSpPr>
        <p:spPr>
          <a:xfrm flipV="1">
            <a:off x="4505325" y="3097213"/>
            <a:ext cx="525463" cy="2992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7" name="ZoneTexte 3086"/>
          <p:cNvSpPr txBox="1">
            <a:spLocks noChangeArrowheads="1"/>
          </p:cNvSpPr>
          <p:nvPr/>
        </p:nvSpPr>
        <p:spPr bwMode="auto">
          <a:xfrm>
            <a:off x="2840038" y="6121400"/>
            <a:ext cx="39512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700"/>
              <a:t>Nom du général dirigeant les nationalistes </a:t>
            </a:r>
          </a:p>
          <a:p>
            <a:r>
              <a:rPr lang="fr-FR" altLang="fr-FR" sz="1700"/>
              <a:t>et dictateur en Espagne (1939-1975)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8" grpId="0" animBg="1"/>
      <p:bldP spid="11" grpId="0" animBg="1"/>
      <p:bldP spid="14" grpId="0"/>
      <p:bldP spid="15" grpId="0"/>
      <p:bldP spid="18" grpId="0" animBg="1"/>
      <p:bldP spid="22" grpId="0" animBg="1"/>
      <p:bldP spid="3072" grpId="0"/>
      <p:bldP spid="3079" grpId="0"/>
      <p:bldP spid="30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850" y="404813"/>
            <a:ext cx="39957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800" b="1" u="sng">
                <a:solidFill>
                  <a:srgbClr val="FF0000"/>
                </a:solidFill>
              </a:rPr>
              <a:t>3. Description de l’œuvre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300" y="1412875"/>
            <a:ext cx="8208963" cy="39703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Il s’agit d’un tableau composé de couleurs monochromes (blanc, gris, noir) qui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représente une scène intérieure où l’on voit différents animaux et personnages aux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traits déformés.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La toile est découpée en plans triangulaires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- Le centre est occupé par </a:t>
            </a:r>
            <a:r>
              <a:rPr lang="fr-FR" dirty="0">
                <a:solidFill>
                  <a:srgbClr val="FFFF00"/>
                </a:solidFill>
                <a:latin typeface="+mn-lt"/>
                <a:cs typeface="+mn-cs"/>
              </a:rPr>
              <a:t>une lampe en forme d’un œil</a:t>
            </a:r>
            <a:r>
              <a:rPr lang="fr-FR" dirty="0">
                <a:latin typeface="+mn-lt"/>
                <a:cs typeface="+mn-cs"/>
              </a:rPr>
              <a:t>, et qui domine toute la scène.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Au-dessous</a:t>
            </a:r>
            <a:r>
              <a:rPr lang="fr-FR" dirty="0">
                <a:solidFill>
                  <a:srgbClr val="FFFF00"/>
                </a:solidFill>
                <a:latin typeface="+mn-lt"/>
                <a:cs typeface="+mn-cs"/>
              </a:rPr>
              <a:t>, la silhouette d’un cheval</a:t>
            </a:r>
            <a:r>
              <a:rPr lang="fr-FR" dirty="0">
                <a:latin typeface="+mn-lt"/>
                <a:cs typeface="+mn-cs"/>
              </a:rPr>
              <a:t>, dont les violentes contorsions traduisent une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immense frayeur. Au sol, gît le </a:t>
            </a:r>
            <a:r>
              <a:rPr lang="fr-FR" dirty="0">
                <a:solidFill>
                  <a:srgbClr val="FFFF00"/>
                </a:solidFill>
                <a:latin typeface="+mn-lt"/>
                <a:cs typeface="+mn-cs"/>
              </a:rPr>
              <a:t>corps écartelé d’un soldat </a:t>
            </a:r>
            <a:r>
              <a:rPr lang="fr-FR" dirty="0">
                <a:latin typeface="+mn-lt"/>
                <a:cs typeface="+mn-cs"/>
              </a:rPr>
              <a:t>: au bout du bras, détaché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du corps, la main étreint encore une épée et une fleur.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A gauche, sous </a:t>
            </a:r>
            <a:r>
              <a:rPr lang="fr-FR" dirty="0">
                <a:solidFill>
                  <a:srgbClr val="FFFF00"/>
                </a:solidFill>
                <a:latin typeface="+mn-lt"/>
                <a:cs typeface="+mn-cs"/>
              </a:rPr>
              <a:t>la tête menaçante d’un taureau</a:t>
            </a:r>
            <a:r>
              <a:rPr lang="fr-FR" dirty="0">
                <a:latin typeface="+mn-lt"/>
                <a:cs typeface="+mn-cs"/>
              </a:rPr>
              <a:t>, une </a:t>
            </a:r>
            <a:r>
              <a:rPr lang="fr-FR" dirty="0">
                <a:solidFill>
                  <a:srgbClr val="FFFF00"/>
                </a:solidFill>
                <a:latin typeface="+mn-lt"/>
                <a:cs typeface="+mn-cs"/>
              </a:rPr>
              <a:t>femme </a:t>
            </a:r>
            <a:r>
              <a:rPr lang="fr-FR" dirty="0">
                <a:latin typeface="+mn-lt"/>
                <a:cs typeface="+mn-cs"/>
              </a:rPr>
              <a:t>crie désespérément 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FF00"/>
                </a:solidFill>
                <a:latin typeface="+mn-lt"/>
                <a:cs typeface="+mn-cs"/>
              </a:rPr>
              <a:t>serrant</a:t>
            </a:r>
            <a:r>
              <a:rPr lang="fr-FR" dirty="0">
                <a:latin typeface="+mn-lt"/>
                <a:cs typeface="+mn-cs"/>
              </a:rPr>
              <a:t> dans ses bras le petit </a:t>
            </a:r>
            <a:r>
              <a:rPr lang="fr-FR" dirty="0">
                <a:solidFill>
                  <a:srgbClr val="FFFF00"/>
                </a:solidFill>
                <a:latin typeface="+mn-lt"/>
                <a:cs typeface="+mn-cs"/>
              </a:rPr>
              <a:t>corps inerte d’un enfant</a:t>
            </a:r>
            <a:r>
              <a:rPr lang="fr-FR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A droite, une femme-fantôme semble faire irruption dans le tableau, brandissant </a:t>
            </a:r>
            <a:r>
              <a:rPr lang="fr-FR" dirty="0">
                <a:solidFill>
                  <a:srgbClr val="FFFF00"/>
                </a:solidFill>
                <a:latin typeface="+mn-lt"/>
                <a:cs typeface="+mn-cs"/>
              </a:rPr>
              <a:t>une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FF00"/>
                </a:solidFill>
                <a:latin typeface="+mn-lt"/>
                <a:cs typeface="+mn-cs"/>
              </a:rPr>
              <a:t>bougie</a:t>
            </a:r>
            <a:r>
              <a:rPr lang="fr-FR" dirty="0">
                <a:latin typeface="+mn-lt"/>
                <a:cs typeface="+mn-cs"/>
              </a:rPr>
              <a:t>. Une autre femme, en bas à droite, se lance en avant, toute tendue 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diagonale, dans un mouvement de panique.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5867400" y="836613"/>
            <a:ext cx="288925" cy="473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724525" y="496888"/>
            <a:ext cx="1876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Technique utilisée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92500" y="1309688"/>
            <a:ext cx="3959225" cy="463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850" y="404813"/>
            <a:ext cx="57896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800" b="1" u="sng">
                <a:solidFill>
                  <a:srgbClr val="FF0000"/>
                </a:solidFill>
              </a:rPr>
              <a:t>4. Analyse/interprétation de l’œuvre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825" y="1196975"/>
            <a:ext cx="8497888" cy="17541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Picasso exprime sa révolte et veut montrer l’ampleur du massacre en utilisant 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moyens propres à son art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Pour montrer </a:t>
            </a:r>
            <a:r>
              <a:rPr lang="fr-FR" dirty="0">
                <a:solidFill>
                  <a:srgbClr val="FF0000"/>
                </a:solidFill>
                <a:latin typeface="+mn-lt"/>
                <a:cs typeface="+mn-cs"/>
              </a:rPr>
              <a:t>la souffrance</a:t>
            </a:r>
            <a:r>
              <a:rPr lang="fr-FR" dirty="0">
                <a:latin typeface="+mn-lt"/>
                <a:cs typeface="+mn-cs"/>
              </a:rPr>
              <a:t>: Il allonge les membres, déforme les visages et les corps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(yeux en forme de larmes, pieds et mains disproportionnés…)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Le découpage triangulaire du tableau et l’absence de couleur permettent d’accentuer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+mn-lt"/>
                <a:cs typeface="+mn-cs"/>
              </a:rPr>
              <a:t>l’effet de tristesse </a:t>
            </a:r>
            <a:r>
              <a:rPr lang="fr-FR" dirty="0">
                <a:latin typeface="+mn-lt"/>
                <a:cs typeface="+mn-cs"/>
              </a:rPr>
              <a:t>et </a:t>
            </a:r>
            <a:r>
              <a:rPr lang="fr-FR" dirty="0">
                <a:solidFill>
                  <a:srgbClr val="FF0000"/>
                </a:solidFill>
                <a:latin typeface="+mn-lt"/>
                <a:cs typeface="+mn-cs"/>
              </a:rPr>
              <a:t>l’idée de la mort.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323850" y="1484313"/>
            <a:ext cx="2447925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924175" y="2073275"/>
            <a:ext cx="517683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88950" y="2349500"/>
            <a:ext cx="517525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30238" y="2636838"/>
            <a:ext cx="214153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067175" y="2600325"/>
            <a:ext cx="194468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28575" y="3213100"/>
            <a:ext cx="9115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400" b="1"/>
              <a:t>Pour dénoncer la barbarie sauvage des nationalistes, Picasso utilise de nombreux symboles 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550" y="4221163"/>
            <a:ext cx="67214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23850" y="404813"/>
            <a:ext cx="57896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800" b="1" u="sng">
                <a:solidFill>
                  <a:srgbClr val="FF0000"/>
                </a:solidFill>
              </a:rPr>
              <a:t>4. Analyse/interprétation de l’œuvre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65263"/>
            <a:ext cx="721995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859338" y="1289050"/>
            <a:ext cx="3592512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005263"/>
            <a:ext cx="64452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23850" y="404813"/>
            <a:ext cx="57896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800" b="1" u="sng">
                <a:solidFill>
                  <a:srgbClr val="FF0000"/>
                </a:solidFill>
              </a:rPr>
              <a:t>4. Analyse/interprétation de l’œuvre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7885113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13113"/>
            <a:ext cx="7780337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61975" y="3121025"/>
            <a:ext cx="8066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/>
              <a:t>http://pedagogie.ac-toulouse.fr/col-cantelauze-fonsorbes/histoire_arts_fichiers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80327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3562350"/>
            <a:ext cx="7486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800" b="1" u="sng">
                <a:solidFill>
                  <a:srgbClr val="FF0000"/>
                </a:solidFill>
              </a:rPr>
              <a:t>5. Engagement de l’artiste et portée de l’œuvre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4176713"/>
            <a:ext cx="9144000" cy="23082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  <a:cs typeface="+mn-cs"/>
              </a:rPr>
              <a:t>Picasso </a:t>
            </a:r>
            <a:r>
              <a:rPr lang="fr-FR" sz="2400" dirty="0"/>
              <a:t>rend hommage aux </a:t>
            </a:r>
            <a:r>
              <a:rPr lang="fr-FR" sz="2400" dirty="0">
                <a:solidFill>
                  <a:srgbClr val="FFFF00"/>
                </a:solidFill>
              </a:rPr>
              <a:t>victimes du bombardement de </a:t>
            </a:r>
            <a:r>
              <a:rPr lang="fr-FR" sz="2400" dirty="0">
                <a:solidFill>
                  <a:srgbClr val="FFFF00"/>
                </a:solidFill>
              </a:rPr>
              <a:t>Guernica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FFFF00"/>
                </a:solidFill>
              </a:rPr>
              <a:t>par </a:t>
            </a:r>
            <a:r>
              <a:rPr lang="fr-FR" sz="2400" dirty="0">
                <a:solidFill>
                  <a:srgbClr val="FFFF00"/>
                </a:solidFill>
              </a:rPr>
              <a:t>les </a:t>
            </a:r>
            <a:r>
              <a:rPr lang="fr-FR" sz="2400" dirty="0">
                <a:solidFill>
                  <a:srgbClr val="FFFF00"/>
                </a:solidFill>
              </a:rPr>
              <a:t>Allemands.</a:t>
            </a:r>
            <a:r>
              <a:rPr lang="fr-FR" sz="2400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Par </a:t>
            </a:r>
            <a:r>
              <a:rPr lang="fr-FR" sz="2400" dirty="0"/>
              <a:t>ce tableau, il veut dénoncer </a:t>
            </a:r>
            <a:r>
              <a:rPr lang="fr-FR" sz="2400" dirty="0"/>
              <a:t>les </a:t>
            </a:r>
            <a:r>
              <a:rPr lang="fr-FR" sz="2400" dirty="0">
                <a:solidFill>
                  <a:srgbClr val="FFFF00"/>
                </a:solidFill>
              </a:rPr>
              <a:t>horreurs </a:t>
            </a:r>
            <a:r>
              <a:rPr lang="fr-FR" sz="2400" dirty="0">
                <a:solidFill>
                  <a:srgbClr val="FFFF00"/>
                </a:solidFill>
              </a:rPr>
              <a:t>des </a:t>
            </a:r>
            <a:r>
              <a:rPr lang="fr-FR" sz="2400" dirty="0">
                <a:solidFill>
                  <a:srgbClr val="FFFF00"/>
                </a:solidFill>
              </a:rPr>
              <a:t>conflits </a:t>
            </a:r>
            <a:r>
              <a:rPr lang="fr-FR" sz="2400" dirty="0">
                <a:solidFill>
                  <a:srgbClr val="FFFF00"/>
                </a:solidFill>
              </a:rPr>
              <a:t>et des </a:t>
            </a:r>
            <a:r>
              <a:rPr lang="fr-FR" sz="2400" dirty="0">
                <a:solidFill>
                  <a:srgbClr val="FFFF00"/>
                </a:solidFill>
              </a:rPr>
              <a:t>guerres,</a:t>
            </a:r>
            <a:r>
              <a:rPr lang="fr-FR" sz="24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et </a:t>
            </a:r>
            <a:r>
              <a:rPr lang="fr-FR" sz="2400" dirty="0">
                <a:solidFill>
                  <a:srgbClr val="FFFF00"/>
                </a:solidFill>
              </a:rPr>
              <a:t>les régimes totalitaires </a:t>
            </a:r>
            <a:r>
              <a:rPr lang="fr-FR" sz="2400" dirty="0"/>
              <a:t>qui n’hésitent pas à massacrer des civils.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Même si un évènement précis est à l’origine du tableau,  </a:t>
            </a:r>
            <a:br>
              <a:rPr lang="fr-FR" sz="2400" dirty="0"/>
            </a:br>
            <a:r>
              <a:rPr lang="fr-FR" sz="2400" b="1" i="1" u="sng" dirty="0">
                <a:solidFill>
                  <a:srgbClr val="FFFF00"/>
                </a:solidFill>
              </a:rPr>
              <a:t>Guernica</a:t>
            </a:r>
            <a:r>
              <a:rPr lang="fr-FR" sz="2400" dirty="0">
                <a:solidFill>
                  <a:srgbClr val="FFFF00"/>
                </a:solidFill>
              </a:rPr>
              <a:t> évoque toutes les guerres, passées et à venir</a:t>
            </a:r>
            <a:r>
              <a:rPr lang="fr-FR" sz="2400" dirty="0"/>
              <a:t>.</a:t>
            </a:r>
            <a:endParaRPr lang="fr-FR" sz="2400" dirty="0"/>
          </a:p>
        </p:txBody>
      </p:sp>
      <p:sp>
        <p:nvSpPr>
          <p:cNvPr id="9222" name="ZoneTexte 4"/>
          <p:cNvSpPr txBox="1">
            <a:spLocks noChangeArrowheads="1"/>
          </p:cNvSpPr>
          <p:nvPr/>
        </p:nvSpPr>
        <p:spPr bwMode="auto">
          <a:xfrm>
            <a:off x="4605338" y="6484938"/>
            <a:ext cx="45577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600" b="1"/>
              <a:t>Histoire des Arts 2013 -3èmes C et D- Mme BETTON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407</Words>
  <Application>Microsoft Office PowerPoint</Application>
  <PresentationFormat>Affichage à l'écran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Calibri</vt:lpstr>
      <vt:lpstr>Arial</vt:lpstr>
      <vt:lpstr>Harlow Solid Italic</vt:lpstr>
      <vt:lpstr>Showcard Gothic</vt:lpstr>
      <vt:lpstr>Engravers MT</vt:lpstr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BETTON Karine</dc:creator>
  <cp:lastModifiedBy>prof</cp:lastModifiedBy>
  <cp:revision>16</cp:revision>
  <dcterms:created xsi:type="dcterms:W3CDTF">2013-11-06T13:31:49Z</dcterms:created>
  <dcterms:modified xsi:type="dcterms:W3CDTF">2013-11-15T15:11:51Z</dcterms:modified>
</cp:coreProperties>
</file>