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82" r:id="rId3"/>
    <p:sldId id="277" r:id="rId4"/>
    <p:sldId id="278" r:id="rId5"/>
    <p:sldId id="276" r:id="rId6"/>
    <p:sldId id="279" r:id="rId7"/>
    <p:sldId id="281" r:id="rId8"/>
    <p:sldId id="280" r:id="rId9"/>
    <p:sldId id="267" r:id="rId10"/>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29"/>
    <a:srgbClr val="C08E00"/>
    <a:srgbClr val="FFB84F"/>
    <a:srgbClr val="FAB900"/>
    <a:srgbClr val="F4AF88"/>
    <a:srgbClr val="FFD357"/>
    <a:srgbClr val="FFF2CD"/>
    <a:srgbClr val="FEE3AC"/>
    <a:srgbClr val="DEA400"/>
    <a:srgbClr val="FED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p:cViewPr>
        <p:scale>
          <a:sx n="100" d="100"/>
          <a:sy n="100" d="100"/>
        </p:scale>
        <p:origin x="360" y="-4306"/>
      </p:cViewPr>
      <p:guideLst>
        <p:guide orient="horz" pos="3289"/>
        <p:guide pos="2314"/>
      </p:guideLst>
    </p:cSldViewPr>
  </p:slideViewPr>
  <p:notesTextViewPr>
    <p:cViewPr>
      <p:scale>
        <a:sx n="1" d="1"/>
        <a:sy n="1" d="1"/>
      </p:scale>
      <p:origin x="0" y="0"/>
    </p:cViewPr>
  </p:notesTextViewPr>
  <p:notesViewPr>
    <p:cSldViewPr>
      <p:cViewPr varScale="1">
        <p:scale>
          <a:sx n="37" d="100"/>
          <a:sy n="37" d="100"/>
        </p:scale>
        <p:origin x="2376" y="3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03/12/2014</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6</a:t>
            </a:fld>
            <a:endParaRPr lang="fr-FR"/>
          </a:p>
        </p:txBody>
      </p:sp>
    </p:spTree>
    <p:extLst>
      <p:ext uri="{BB962C8B-B14F-4D97-AF65-F5344CB8AC3E}">
        <p14:creationId xmlns:p14="http://schemas.microsoft.com/office/powerpoint/2010/main" val="189098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7</a:t>
            </a:fld>
            <a:endParaRPr lang="fr-FR"/>
          </a:p>
        </p:txBody>
      </p:sp>
    </p:spTree>
    <p:extLst>
      <p:ext uri="{BB962C8B-B14F-4D97-AF65-F5344CB8AC3E}">
        <p14:creationId xmlns:p14="http://schemas.microsoft.com/office/powerpoint/2010/main" val="379115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8</a:t>
            </a:fld>
            <a:endParaRPr lang="fr-FR"/>
          </a:p>
        </p:txBody>
      </p:sp>
    </p:spTree>
    <p:extLst>
      <p:ext uri="{BB962C8B-B14F-4D97-AF65-F5344CB8AC3E}">
        <p14:creationId xmlns:p14="http://schemas.microsoft.com/office/powerpoint/2010/main" val="117322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9</a:t>
            </a:fld>
            <a:endParaRPr lang="fr-FR"/>
          </a:p>
        </p:txBody>
      </p:sp>
    </p:spTree>
    <p:extLst>
      <p:ext uri="{BB962C8B-B14F-4D97-AF65-F5344CB8AC3E}">
        <p14:creationId xmlns:p14="http://schemas.microsoft.com/office/powerpoint/2010/main" val="197639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smtClean="0"/>
              <a:t>Modifiez le style du titre</a:t>
            </a:r>
            <a:endParaRPr lang="fr-F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03/12/2014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46EECC-1494-4A94-92E8-2069CFE9F7B8}" type="datetimeFigureOut">
              <a:rPr lang="fr-FR" smtClean="0"/>
              <a:t>03/12/2014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46EECC-1494-4A94-92E8-2069CFE9F7B8}" type="datetimeFigureOut">
              <a:rPr lang="fr-FR" smtClean="0"/>
              <a:t>03/12/2014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46EECC-1494-4A94-92E8-2069CFE9F7B8}" type="datetimeFigureOut">
              <a:rPr lang="fr-FR" smtClean="0"/>
              <a:t>03/12/2014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03/12/2014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03/12/2014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03/12/2014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03/12/2014</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5.wdp"/><Relationship Id="rId18"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17.png"/><Relationship Id="rId17" Type="http://schemas.microsoft.com/office/2007/relationships/hdphoto" Target="../media/hdphoto7.wdp"/><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4.png"/><Relationship Id="rId11" Type="http://schemas.microsoft.com/office/2007/relationships/hdphoto" Target="../media/hdphoto4.wdp"/><Relationship Id="rId5" Type="http://schemas.openxmlformats.org/officeDocument/2006/relationships/image" Target="../media/image13.png"/><Relationship Id="rId15" Type="http://schemas.microsoft.com/office/2007/relationships/hdphoto" Target="../media/hdphoto6.wdp"/><Relationship Id="rId10" Type="http://schemas.openxmlformats.org/officeDocument/2006/relationships/image" Target="../media/image16.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8.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8.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63402" y="1395506"/>
            <a:ext cx="2977231" cy="3536132"/>
          </a:xfrm>
          <a:prstGeom prst="roundRect">
            <a:avLst>
              <a:gd name="adj" fmla="val 6506"/>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59667" y="1404070"/>
            <a:ext cx="2980966" cy="3512793"/>
          </a:xfrm>
          <a:prstGeom prst="rect">
            <a:avLst/>
          </a:prstGeom>
          <a:noFill/>
        </p:spPr>
        <p:txBody>
          <a:bodyPr wrap="square" lIns="101636" tIns="50818" rIns="101636" bIns="50818" rtlCol="0">
            <a:spAutoFit/>
          </a:bodyPr>
          <a:lstStyle/>
          <a:p>
            <a:pPr>
              <a:lnSpc>
                <a:spcPct val="90000"/>
              </a:lnSpc>
              <a:spcAft>
                <a:spcPts val="600"/>
              </a:spcAft>
            </a:pPr>
            <a:r>
              <a:rPr lang="fr-FR" sz="1600" dirty="0" smtClean="0">
                <a:latin typeface="KG Primary Italics" panose="02000506000000020003" pitchFamily="2" charset="0"/>
                <a:ea typeface="Clensey" panose="02000603000000000000" pitchFamily="2" charset="0"/>
              </a:rPr>
              <a:t>Sur notre planète, on peut définir 3 grandes zones climatiques :</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1) la zone </a:t>
            </a:r>
            <a:r>
              <a:rPr lang="fr-FR" sz="1600" u="sng" dirty="0" smtClean="0">
                <a:latin typeface="KG Primary Italics" panose="02000506000000020003" pitchFamily="2" charset="0"/>
                <a:ea typeface="Clensey" panose="02000603000000000000" pitchFamily="2" charset="0"/>
              </a:rPr>
              <a:t>chaude</a:t>
            </a:r>
            <a:r>
              <a:rPr lang="fr-FR" sz="1600" dirty="0" smtClean="0">
                <a:latin typeface="KG Primary Italics" panose="02000506000000020003" pitchFamily="2" charset="0"/>
                <a:ea typeface="Clensey" panose="02000603000000000000" pitchFamily="2" charset="0"/>
              </a:rPr>
              <a:t> qui se situe autour de l’équateur, entre les tropiques du Cancer et du Capricorne. On l’appelle aussi la zone intertropicale.</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2) Les zones </a:t>
            </a:r>
            <a:r>
              <a:rPr lang="fr-FR" sz="1600" u="sng" dirty="0" smtClean="0">
                <a:latin typeface="KG Primary Italics" panose="02000506000000020003" pitchFamily="2" charset="0"/>
                <a:ea typeface="Clensey" panose="02000603000000000000" pitchFamily="2" charset="0"/>
              </a:rPr>
              <a:t>froides</a:t>
            </a:r>
            <a:r>
              <a:rPr lang="fr-FR" sz="1600" dirty="0" smtClean="0">
                <a:latin typeface="KG Primary Italics" panose="02000506000000020003" pitchFamily="2" charset="0"/>
                <a:ea typeface="Clensey" panose="02000603000000000000" pitchFamily="2" charset="0"/>
              </a:rPr>
              <a:t> qui se situent autour des pôles Nord et Sud. </a:t>
            </a:r>
            <a:endParaRPr lang="fr-FR" sz="1600" dirty="0">
              <a:latin typeface="KG Primary Italics" panose="02000506000000020003" pitchFamily="2" charset="0"/>
              <a:ea typeface="Clensey" panose="02000603000000000000" pitchFamily="2" charset="0"/>
            </a:endParaRP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3) Les zones </a:t>
            </a:r>
            <a:r>
              <a:rPr lang="fr-FR" sz="1600" u="sng" dirty="0" smtClean="0">
                <a:latin typeface="KG Primary Italics" panose="02000506000000020003" pitchFamily="2" charset="0"/>
                <a:ea typeface="Clensey" panose="02000603000000000000" pitchFamily="2" charset="0"/>
              </a:rPr>
              <a:t>tempérées</a:t>
            </a:r>
            <a:r>
              <a:rPr lang="fr-FR" sz="1600" dirty="0" smtClean="0">
                <a:latin typeface="KG Primary Italics" panose="02000506000000020003" pitchFamily="2" charset="0"/>
                <a:ea typeface="Clensey" panose="02000603000000000000" pitchFamily="2" charset="0"/>
              </a:rPr>
              <a:t> qui se situent dans l’hémisphère Nord et Sud.</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Dans chacune de ces zones, il existe plusieurs climats caractérisés par leurs températures et leurs précipitations (pluies…) </a:t>
            </a:r>
          </a:p>
        </p:txBody>
      </p:sp>
      <p:sp>
        <p:nvSpPr>
          <p:cNvPr id="10" name="ZoneTexte 9"/>
          <p:cNvSpPr txBox="1"/>
          <p:nvPr/>
        </p:nvSpPr>
        <p:spPr>
          <a:xfrm>
            <a:off x="277653" y="932110"/>
            <a:ext cx="3321815" cy="471960"/>
          </a:xfrm>
          <a:prstGeom prst="rect">
            <a:avLst/>
          </a:prstGeom>
          <a:noFill/>
        </p:spPr>
        <p:txBody>
          <a:bodyPr wrap="square" lIns="101636" tIns="50818" rIns="101636" bIns="50818" rtlCol="0">
            <a:spAutoFit/>
          </a:bodyPr>
          <a:lstStyle/>
          <a:p>
            <a:r>
              <a:rPr lang="fr-FR" sz="2400" dirty="0" smtClean="0">
                <a:latin typeface="Fineliner Script" pitchFamily="50" charset="0"/>
              </a:rPr>
              <a:t>Les zones climatiques</a:t>
            </a:r>
            <a:endParaRPr lang="fr-FR" sz="240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72675" y="153716"/>
            <a:ext cx="655701" cy="656626"/>
          </a:xfrm>
          <a:prstGeom prst="rect">
            <a:avLst/>
          </a:prstGeom>
        </p:spPr>
        <p:txBody>
          <a:bodyPr wrap="none" lIns="101636" tIns="50818" rIns="101636" bIns="50818">
            <a:spAutoFit/>
          </a:bodyPr>
          <a:lstStyle/>
          <a:p>
            <a:pPr lvl="0" algn="ctr"/>
            <a:r>
              <a:rPr lang="fr-FR" sz="360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4" name="Image 3"/>
          <p:cNvPicPr>
            <a:picLocks noChangeAspect="1"/>
          </p:cNvPicPr>
          <p:nvPr/>
        </p:nvPicPr>
        <p:blipFill>
          <a:blip r:embed="rId4"/>
          <a:stretch>
            <a:fillRect/>
          </a:stretch>
        </p:blipFill>
        <p:spPr>
          <a:xfrm>
            <a:off x="3540979" y="1753179"/>
            <a:ext cx="3609975" cy="3086100"/>
          </a:xfrm>
          <a:prstGeom prst="rect">
            <a:avLst/>
          </a:prstGeom>
        </p:spPr>
      </p:pic>
      <p:sp>
        <p:nvSpPr>
          <p:cNvPr id="22" name="Rectangle 21"/>
          <p:cNvSpPr/>
          <p:nvPr/>
        </p:nvSpPr>
        <p:spPr>
          <a:xfrm>
            <a:off x="3282962" y="971222"/>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Sur la carte ci-dessous</a:t>
            </a:r>
            <a:endParaRPr lang="fr-FR" dirty="0"/>
          </a:p>
        </p:txBody>
      </p:sp>
      <p:sp>
        <p:nvSpPr>
          <p:cNvPr id="23" name="ZoneTexte 22"/>
          <p:cNvSpPr txBox="1"/>
          <p:nvPr/>
        </p:nvSpPr>
        <p:spPr>
          <a:xfrm>
            <a:off x="3364043" y="1312599"/>
            <a:ext cx="3786912" cy="415498"/>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Colorie en rouge la zone chaude, en orange les zones tempérées et en bleu les zones froides.</a:t>
            </a:r>
          </a:p>
        </p:txBody>
      </p:sp>
      <p:pic>
        <p:nvPicPr>
          <p:cNvPr id="6" name="Image 5"/>
          <p:cNvPicPr>
            <a:picLocks noChangeAspect="1"/>
          </p:cNvPicPr>
          <p:nvPr/>
        </p:nvPicPr>
        <p:blipFill>
          <a:blip r:embed="rId5"/>
          <a:stretch>
            <a:fillRect/>
          </a:stretch>
        </p:blipFill>
        <p:spPr>
          <a:xfrm>
            <a:off x="288305" y="5499173"/>
            <a:ext cx="2177658" cy="1449132"/>
          </a:xfrm>
          <a:prstGeom prst="rect">
            <a:avLst/>
          </a:prstGeom>
        </p:spPr>
      </p:pic>
      <p:pic>
        <p:nvPicPr>
          <p:cNvPr id="11" name="Image 10"/>
          <p:cNvPicPr>
            <a:picLocks noChangeAspect="1"/>
          </p:cNvPicPr>
          <p:nvPr/>
        </p:nvPicPr>
        <p:blipFill>
          <a:blip r:embed="rId6"/>
          <a:stretch>
            <a:fillRect/>
          </a:stretch>
        </p:blipFill>
        <p:spPr>
          <a:xfrm>
            <a:off x="2592561" y="5487997"/>
            <a:ext cx="2207424" cy="1460308"/>
          </a:xfrm>
          <a:prstGeom prst="rect">
            <a:avLst/>
          </a:prstGeom>
        </p:spPr>
      </p:pic>
      <p:pic>
        <p:nvPicPr>
          <p:cNvPr id="12" name="Image 11"/>
          <p:cNvPicPr>
            <a:picLocks noChangeAspect="1"/>
          </p:cNvPicPr>
          <p:nvPr/>
        </p:nvPicPr>
        <p:blipFill>
          <a:blip r:embed="rId7"/>
          <a:stretch>
            <a:fillRect/>
          </a:stretch>
        </p:blipFill>
        <p:spPr>
          <a:xfrm>
            <a:off x="4909429" y="5487997"/>
            <a:ext cx="2194452" cy="1460308"/>
          </a:xfrm>
          <a:prstGeom prst="rect">
            <a:avLst/>
          </a:prstGeom>
        </p:spPr>
      </p:pic>
      <p:sp>
        <p:nvSpPr>
          <p:cNvPr id="30" name="Rectangle 29"/>
          <p:cNvSpPr/>
          <p:nvPr/>
        </p:nvSpPr>
        <p:spPr>
          <a:xfrm>
            <a:off x="158080" y="5027056"/>
            <a:ext cx="6998689"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Ecris la zone dans laquelle se trouvent ces paysages.</a:t>
            </a:r>
            <a:endParaRPr lang="fr-FR" dirty="0"/>
          </a:p>
        </p:txBody>
      </p:sp>
      <p:sp>
        <p:nvSpPr>
          <p:cNvPr id="13" name="Rectangle à coins arrondis 12"/>
          <p:cNvSpPr/>
          <p:nvPr/>
        </p:nvSpPr>
        <p:spPr>
          <a:xfrm>
            <a:off x="288305" y="7092320"/>
            <a:ext cx="2188310" cy="432430"/>
          </a:xfrm>
          <a:prstGeom prst="roundRect">
            <a:avLst>
              <a:gd name="adj" fmla="val 25133"/>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2592561" y="7092320"/>
            <a:ext cx="2188310" cy="432430"/>
          </a:xfrm>
          <a:prstGeom prst="roundRect">
            <a:avLst>
              <a:gd name="adj" fmla="val 25133"/>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4912649" y="7092702"/>
            <a:ext cx="2188310" cy="432430"/>
          </a:xfrm>
          <a:prstGeom prst="roundRect">
            <a:avLst>
              <a:gd name="adj" fmla="val 25133"/>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244935" y="8159736"/>
            <a:ext cx="5429910" cy="2029310"/>
          </a:xfrm>
          <a:prstGeom prst="roundRect">
            <a:avLst>
              <a:gd name="adj" fmla="val 6506"/>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35" name="ZoneTexte 34"/>
          <p:cNvSpPr txBox="1"/>
          <p:nvPr/>
        </p:nvSpPr>
        <p:spPr>
          <a:xfrm>
            <a:off x="252667" y="8159736"/>
            <a:ext cx="5422178" cy="2029310"/>
          </a:xfrm>
          <a:prstGeom prst="rect">
            <a:avLst/>
          </a:prstGeom>
          <a:noFill/>
        </p:spPr>
        <p:txBody>
          <a:bodyPr wrap="square" lIns="101636" tIns="50818" rIns="101636" bIns="50818" rtlCol="0">
            <a:spAutoFit/>
          </a:bodyPr>
          <a:lstStyle/>
          <a:p>
            <a:pPr>
              <a:lnSpc>
                <a:spcPct val="90000"/>
              </a:lnSpc>
              <a:spcAft>
                <a:spcPts val="600"/>
              </a:spcAft>
            </a:pPr>
            <a:r>
              <a:rPr lang="fr-FR" sz="1600" dirty="0" smtClean="0">
                <a:latin typeface="KG Primary Italics" panose="02000506000000020003" pitchFamily="2" charset="0"/>
                <a:ea typeface="Clensey" panose="02000603000000000000" pitchFamily="2" charset="0"/>
              </a:rPr>
              <a:t>1) </a:t>
            </a:r>
            <a:r>
              <a:rPr lang="fr-FR" sz="1600" u="sng" dirty="0" smtClean="0">
                <a:latin typeface="KG Primary Italics" panose="02000506000000020003" pitchFamily="2" charset="0"/>
                <a:ea typeface="Clensey" panose="02000603000000000000" pitchFamily="2" charset="0"/>
              </a:rPr>
              <a:t>Le climat tropical</a:t>
            </a:r>
            <a:r>
              <a:rPr lang="fr-FR" sz="1600" dirty="0" smtClean="0">
                <a:latin typeface="KG Primary Italics" panose="02000506000000020003" pitchFamily="2" charset="0"/>
                <a:ea typeface="Clensey" panose="02000603000000000000" pitchFamily="2" charset="0"/>
              </a:rPr>
              <a:t>, situé au niveau des tropiques est un climat chaud qui possède deux saisons, une saison des pluies et une saison sèche. Les températures, elles, sont supérieures à 20°C toute l’année.</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2) </a:t>
            </a:r>
            <a:r>
              <a:rPr lang="fr-FR" sz="1600" u="sng" dirty="0" smtClean="0">
                <a:latin typeface="KG Primary Italics" panose="02000506000000020003" pitchFamily="2" charset="0"/>
                <a:ea typeface="Clensey" panose="02000603000000000000" pitchFamily="2" charset="0"/>
              </a:rPr>
              <a:t>Le climat équatorial</a:t>
            </a:r>
            <a:r>
              <a:rPr lang="fr-FR" sz="1600" dirty="0" smtClean="0">
                <a:latin typeface="KG Primary Italics" panose="02000506000000020003" pitchFamily="2" charset="0"/>
                <a:ea typeface="Clensey" panose="02000603000000000000" pitchFamily="2" charset="0"/>
              </a:rPr>
              <a:t>, situé au niveau de l’équateur, est un climat chaud qui ne comporte qu’une saison avec des pluies abondantes et des températures supérieures à 20° toute l’année.</a:t>
            </a:r>
          </a:p>
          <a:p>
            <a:pPr>
              <a:lnSpc>
                <a:spcPct val="90000"/>
              </a:lnSpc>
              <a:spcAft>
                <a:spcPts val="600"/>
              </a:spcAft>
            </a:pPr>
            <a:r>
              <a:rPr lang="fr-FR" sz="1600" dirty="0">
                <a:latin typeface="KG Primary Italics" panose="02000506000000020003" pitchFamily="2" charset="0"/>
                <a:ea typeface="Clensey" panose="02000603000000000000" pitchFamily="2" charset="0"/>
              </a:rPr>
              <a:t>3) </a:t>
            </a:r>
            <a:r>
              <a:rPr lang="fr-FR" sz="1600" u="sng" dirty="0">
                <a:latin typeface="KG Primary Italics" panose="02000506000000020003" pitchFamily="2" charset="0"/>
                <a:ea typeface="Clensey" panose="02000603000000000000" pitchFamily="2" charset="0"/>
              </a:rPr>
              <a:t>Le climat désertique</a:t>
            </a:r>
            <a:r>
              <a:rPr lang="fr-FR" sz="1600" dirty="0">
                <a:latin typeface="KG Primary Italics" panose="02000506000000020003" pitchFamily="2" charset="0"/>
                <a:ea typeface="Clensey" panose="02000603000000000000" pitchFamily="2" charset="0"/>
              </a:rPr>
              <a:t> est caractérisé par une chaleur très forte et une absence de précipitations</a:t>
            </a:r>
            <a:r>
              <a:rPr lang="fr-FR" sz="1600" dirty="0" smtClean="0">
                <a:latin typeface="KG Primary Italics" panose="02000506000000020003" pitchFamily="2" charset="0"/>
                <a:ea typeface="Clensey" panose="02000603000000000000" pitchFamily="2" charset="0"/>
              </a:rPr>
              <a:t>.</a:t>
            </a:r>
            <a:endParaRPr lang="fr-FR" sz="1600" dirty="0">
              <a:latin typeface="KG Primary Italics" panose="02000506000000020003" pitchFamily="2" charset="0"/>
              <a:ea typeface="Clensey" panose="02000603000000000000" pitchFamily="2" charset="0"/>
            </a:endParaRPr>
          </a:p>
        </p:txBody>
      </p:sp>
      <p:sp>
        <p:nvSpPr>
          <p:cNvPr id="36" name="ZoneTexte 35"/>
          <p:cNvSpPr txBox="1"/>
          <p:nvPr/>
        </p:nvSpPr>
        <p:spPr>
          <a:xfrm>
            <a:off x="216297" y="7721607"/>
            <a:ext cx="3937005" cy="471960"/>
          </a:xfrm>
          <a:prstGeom prst="rect">
            <a:avLst/>
          </a:prstGeom>
          <a:noFill/>
        </p:spPr>
        <p:txBody>
          <a:bodyPr wrap="square" lIns="101636" tIns="50818" rIns="101636" bIns="50818" rtlCol="0">
            <a:spAutoFit/>
          </a:bodyPr>
          <a:lstStyle/>
          <a:p>
            <a:r>
              <a:rPr lang="fr-FR" sz="2400" dirty="0" smtClean="0">
                <a:latin typeface="Fineliner Script" pitchFamily="50" charset="0"/>
              </a:rPr>
              <a:t>Les 3 climats de la zone chaude</a:t>
            </a:r>
            <a:endParaRPr lang="fr-FR" sz="2400" dirty="0">
              <a:latin typeface="Fineliner Script" pitchFamily="50" charset="0"/>
            </a:endParaRPr>
          </a:p>
        </p:txBody>
      </p:sp>
      <p:pic>
        <p:nvPicPr>
          <p:cNvPr id="14" name="Image 13"/>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t="19505" r="51412" b="15885"/>
          <a:stretch/>
        </p:blipFill>
        <p:spPr>
          <a:xfrm>
            <a:off x="5832921" y="7771025"/>
            <a:ext cx="1198663" cy="1193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ZoneTexte 15"/>
          <p:cNvSpPr txBox="1"/>
          <p:nvPr/>
        </p:nvSpPr>
        <p:spPr>
          <a:xfrm>
            <a:off x="5688905" y="9051740"/>
            <a:ext cx="1489899" cy="1292662"/>
          </a:xfrm>
          <a:prstGeom prst="rect">
            <a:avLst/>
          </a:prstGeom>
          <a:noFill/>
        </p:spPr>
        <p:txBody>
          <a:bodyPr wrap="square" rtlCol="0">
            <a:spAutoFit/>
          </a:bodyPr>
          <a:lstStyle/>
          <a:p>
            <a:pPr algn="ctr"/>
            <a:r>
              <a:rPr lang="fr-FR" sz="1300" dirty="0" smtClean="0">
                <a:latin typeface="KG Primary Italics" panose="02000506000000020003" pitchFamily="2" charset="0"/>
              </a:rPr>
              <a:t>Dans la zone chaude, les rayons du soleil frappent la terre perpendiculairement,  il fait chaud toute l’année.</a:t>
            </a:r>
            <a:endParaRPr lang="fr-FR" sz="1300" dirty="0">
              <a:latin typeface="KG Primary Italics" panose="02000506000000020003" pitchFamily="2" charset="0"/>
            </a:endParaRPr>
          </a:p>
        </p:txBody>
      </p:sp>
      <p:pic>
        <p:nvPicPr>
          <p:cNvPr id="31" name="Imag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2113" y="9260820"/>
            <a:ext cx="290414" cy="1156278"/>
          </a:xfrm>
          <a:prstGeom prst="rect">
            <a:avLst/>
          </a:prstGeom>
        </p:spPr>
      </p:pic>
    </p:spTree>
    <p:extLst>
      <p:ext uri="{BB962C8B-B14F-4D97-AF65-F5344CB8AC3E}">
        <p14:creationId xmlns:p14="http://schemas.microsoft.com/office/powerpoint/2010/main" val="78677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72675" y="153716"/>
            <a:ext cx="655701" cy="656626"/>
          </a:xfrm>
          <a:prstGeom prst="rect">
            <a:avLst/>
          </a:prstGeom>
        </p:spPr>
        <p:txBody>
          <a:bodyPr wrap="none" lIns="101636" tIns="50818" rIns="101636" bIns="50818">
            <a:spAutoFit/>
          </a:bodyPr>
          <a:lstStyle/>
          <a:p>
            <a:pPr lvl="0" algn="ctr"/>
            <a:r>
              <a:rPr lang="fr-FR" sz="360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2" name="Image 1"/>
          <p:cNvPicPr>
            <a:picLocks noChangeAspect="1"/>
          </p:cNvPicPr>
          <p:nvPr/>
        </p:nvPicPr>
        <p:blipFill>
          <a:blip r:embed="rId4"/>
          <a:stretch>
            <a:fillRect/>
          </a:stretch>
        </p:blipFill>
        <p:spPr>
          <a:xfrm>
            <a:off x="1478573" y="1110228"/>
            <a:ext cx="4858404" cy="4278388"/>
          </a:xfrm>
          <a:prstGeom prst="rect">
            <a:avLst/>
          </a:prstGeom>
        </p:spPr>
      </p:pic>
      <p:pic>
        <p:nvPicPr>
          <p:cNvPr id="31" name="Image 30"/>
          <p:cNvPicPr>
            <a:picLocks noChangeAspect="1"/>
          </p:cNvPicPr>
          <p:nvPr/>
        </p:nvPicPr>
        <p:blipFill>
          <a:blip r:embed="rId5"/>
          <a:stretch>
            <a:fillRect/>
          </a:stretch>
        </p:blipFill>
        <p:spPr>
          <a:xfrm>
            <a:off x="239078" y="5819260"/>
            <a:ext cx="3194332" cy="2125682"/>
          </a:xfrm>
          <a:prstGeom prst="rect">
            <a:avLst/>
          </a:prstGeom>
        </p:spPr>
      </p:pic>
      <p:pic>
        <p:nvPicPr>
          <p:cNvPr id="37" name="Image 36"/>
          <p:cNvPicPr>
            <a:picLocks noChangeAspect="1"/>
          </p:cNvPicPr>
          <p:nvPr/>
        </p:nvPicPr>
        <p:blipFill>
          <a:blip r:embed="rId6"/>
          <a:stretch>
            <a:fillRect/>
          </a:stretch>
        </p:blipFill>
        <p:spPr>
          <a:xfrm>
            <a:off x="3736380" y="5796558"/>
            <a:ext cx="3281845" cy="2171085"/>
          </a:xfrm>
          <a:prstGeom prst="rect">
            <a:avLst/>
          </a:prstGeom>
        </p:spPr>
      </p:pic>
      <p:pic>
        <p:nvPicPr>
          <p:cNvPr id="38" name="Image 37"/>
          <p:cNvPicPr>
            <a:picLocks noChangeAspect="1"/>
          </p:cNvPicPr>
          <p:nvPr/>
        </p:nvPicPr>
        <p:blipFill>
          <a:blip r:embed="rId7"/>
          <a:stretch>
            <a:fillRect/>
          </a:stretch>
        </p:blipFill>
        <p:spPr>
          <a:xfrm>
            <a:off x="2167849" y="8118646"/>
            <a:ext cx="3155594" cy="2099904"/>
          </a:xfrm>
          <a:prstGeom prst="rect">
            <a:avLst/>
          </a:prstGeom>
        </p:spPr>
      </p:pic>
      <p:sp>
        <p:nvSpPr>
          <p:cNvPr id="3" name="ZoneTexte 2"/>
          <p:cNvSpPr txBox="1"/>
          <p:nvPr/>
        </p:nvSpPr>
        <p:spPr>
          <a:xfrm>
            <a:off x="163909" y="1110228"/>
            <a:ext cx="1672335" cy="400110"/>
          </a:xfrm>
          <a:prstGeom prst="rect">
            <a:avLst/>
          </a:prstGeom>
          <a:noFill/>
        </p:spPr>
        <p:txBody>
          <a:bodyPr wrap="square" rtlCol="0">
            <a:spAutoFit/>
          </a:bodyPr>
          <a:lstStyle/>
          <a:p>
            <a:r>
              <a:rPr lang="fr-FR" dirty="0" smtClean="0"/>
              <a:t>À projeter</a:t>
            </a:r>
            <a:endParaRPr lang="fr-FR" dirty="0"/>
          </a:p>
        </p:txBody>
      </p:sp>
      <p:pic>
        <p:nvPicPr>
          <p:cNvPr id="39" name="Imag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4593" y="9104776"/>
            <a:ext cx="290414" cy="1156278"/>
          </a:xfrm>
          <a:prstGeom prst="rect">
            <a:avLst/>
          </a:prstGeom>
        </p:spPr>
      </p:pic>
    </p:spTree>
    <p:extLst>
      <p:ext uri="{BB962C8B-B14F-4D97-AF65-F5344CB8AC3E}">
        <p14:creationId xmlns:p14="http://schemas.microsoft.com/office/powerpoint/2010/main" val="499846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63402" y="1380248"/>
            <a:ext cx="6837557" cy="2616110"/>
          </a:xfrm>
          <a:prstGeom prst="roundRect">
            <a:avLst>
              <a:gd name="adj" fmla="val 6506"/>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59667" y="1388813"/>
            <a:ext cx="6897102" cy="2549452"/>
          </a:xfrm>
          <a:prstGeom prst="rect">
            <a:avLst/>
          </a:prstGeom>
          <a:noFill/>
        </p:spPr>
        <p:txBody>
          <a:bodyPr wrap="square" lIns="101636" tIns="50818" rIns="101636" bIns="50818" rtlCol="0">
            <a:spAutoFit/>
          </a:bodyPr>
          <a:lstStyle/>
          <a:p>
            <a:pPr>
              <a:lnSpc>
                <a:spcPct val="90000"/>
              </a:lnSpc>
              <a:spcAft>
                <a:spcPts val="600"/>
              </a:spcAft>
            </a:pPr>
            <a:r>
              <a:rPr lang="fr-FR" sz="1600" dirty="0" smtClean="0">
                <a:latin typeface="KG Primary Italics" panose="02000506000000020003" pitchFamily="2" charset="0"/>
                <a:ea typeface="Clensey" panose="02000603000000000000" pitchFamily="2" charset="0"/>
              </a:rPr>
              <a:t>Chacun de ces trois climats possède 4 saisons que nous connaissons : l’hiver, le printemps, l’été et l’automne.</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1) </a:t>
            </a:r>
            <a:r>
              <a:rPr lang="fr-FR" sz="1600" u="sng" dirty="0" smtClean="0">
                <a:latin typeface="KG Primary Italics" panose="02000506000000020003" pitchFamily="2" charset="0"/>
                <a:ea typeface="Clensey" panose="02000603000000000000" pitchFamily="2" charset="0"/>
              </a:rPr>
              <a:t>Le climat océanique</a:t>
            </a:r>
            <a:r>
              <a:rPr lang="fr-FR" sz="1600" dirty="0" smtClean="0">
                <a:latin typeface="KG Primary Italics" panose="02000506000000020003" pitchFamily="2" charset="0"/>
                <a:ea typeface="Clensey" panose="02000603000000000000" pitchFamily="2" charset="0"/>
              </a:rPr>
              <a:t> : il concerne les régions proche de l’océan. Celui-ci adoucit les températures ; elles sont moins chaudes en été et moins froides en hiver. L’océan apporte aussi l’humidité et des précipitations.</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2) </a:t>
            </a:r>
            <a:r>
              <a:rPr lang="fr-FR" sz="1600" u="sng" dirty="0" smtClean="0">
                <a:latin typeface="KG Primary Italics" panose="02000506000000020003" pitchFamily="2" charset="0"/>
                <a:ea typeface="Clensey" panose="02000603000000000000" pitchFamily="2" charset="0"/>
              </a:rPr>
              <a:t>Le climat continental</a:t>
            </a:r>
            <a:r>
              <a:rPr lang="fr-FR" sz="1600" dirty="0" smtClean="0">
                <a:latin typeface="KG Primary Italics" panose="02000506000000020003" pitchFamily="2" charset="0"/>
                <a:ea typeface="Clensey" panose="02000603000000000000" pitchFamily="2" charset="0"/>
              </a:rPr>
              <a:t> : il concerne les régions situées à l’intérieur des continents. Les températures y sont plus chaudes l’été et très froides l’hiver.</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3) </a:t>
            </a:r>
            <a:r>
              <a:rPr lang="fr-FR" sz="1600" u="sng" dirty="0" smtClean="0">
                <a:latin typeface="KG Primary Italics" panose="02000506000000020003" pitchFamily="2" charset="0"/>
                <a:ea typeface="Clensey" panose="02000603000000000000" pitchFamily="2" charset="0"/>
              </a:rPr>
              <a:t>Le climat méditerranéen</a:t>
            </a:r>
            <a:r>
              <a:rPr lang="fr-FR" sz="1600" dirty="0" smtClean="0">
                <a:latin typeface="KG Primary Italics" panose="02000506000000020003" pitchFamily="2" charset="0"/>
                <a:ea typeface="Clensey" panose="02000603000000000000" pitchFamily="2" charset="0"/>
              </a:rPr>
              <a:t> : il est situé surtout autour de la mer Méditerranée (mais on le trouve aussi dans d’autres régions du monde), se caractérise par des étés très chauds et très secs et des hivers doux. </a:t>
            </a:r>
          </a:p>
        </p:txBody>
      </p:sp>
      <p:sp>
        <p:nvSpPr>
          <p:cNvPr id="10" name="ZoneTexte 9"/>
          <p:cNvSpPr txBox="1"/>
          <p:nvPr/>
        </p:nvSpPr>
        <p:spPr>
          <a:xfrm>
            <a:off x="232868" y="932110"/>
            <a:ext cx="3899084" cy="471960"/>
          </a:xfrm>
          <a:prstGeom prst="rect">
            <a:avLst/>
          </a:prstGeom>
          <a:noFill/>
        </p:spPr>
        <p:txBody>
          <a:bodyPr wrap="square" lIns="101636" tIns="50818" rIns="101636" bIns="50818" rtlCol="0">
            <a:spAutoFit/>
          </a:bodyPr>
          <a:lstStyle/>
          <a:p>
            <a:r>
              <a:rPr lang="fr-FR" sz="2400" dirty="0" smtClean="0">
                <a:latin typeface="Fineliner Script" pitchFamily="50" charset="0"/>
              </a:rPr>
              <a:t>Les trois climats de la zone tempérée</a:t>
            </a:r>
            <a:endParaRPr lang="fr-FR" sz="240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72675" y="153716"/>
            <a:ext cx="655701" cy="656626"/>
          </a:xfrm>
          <a:prstGeom prst="rect">
            <a:avLst/>
          </a:prstGeom>
        </p:spPr>
        <p:txBody>
          <a:bodyPr wrap="none" lIns="101636" tIns="50818" rIns="101636" bIns="50818">
            <a:spAutoFit/>
          </a:bodyPr>
          <a:lstStyle/>
          <a:p>
            <a:pPr lvl="0" algn="ctr"/>
            <a:r>
              <a:rPr lang="fr-FR" sz="360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22" name="Rectangle 21"/>
          <p:cNvSpPr/>
          <p:nvPr/>
        </p:nvSpPr>
        <p:spPr>
          <a:xfrm>
            <a:off x="3124586" y="7122753"/>
            <a:ext cx="2593629"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Réponds aux questions</a:t>
            </a:r>
          </a:p>
        </p:txBody>
      </p:sp>
      <p:sp>
        <p:nvSpPr>
          <p:cNvPr id="23" name="ZoneTexte 22"/>
          <p:cNvSpPr txBox="1"/>
          <p:nvPr/>
        </p:nvSpPr>
        <p:spPr>
          <a:xfrm>
            <a:off x="172675" y="4595856"/>
            <a:ext cx="2335324" cy="2423740"/>
          </a:xfrm>
          <a:prstGeom prst="rect">
            <a:avLst/>
          </a:prstGeom>
          <a:noFill/>
        </p:spPr>
        <p:txBody>
          <a:bodyPr wrap="square" rtlCol="0">
            <a:spAutoFit/>
          </a:bodyPr>
          <a:lstStyle/>
          <a:p>
            <a:pPr marL="228600" indent="-228600">
              <a:spcAft>
                <a:spcPts val="600"/>
              </a:spcAft>
              <a:buAutoNum type="arabicParenR"/>
            </a:pPr>
            <a:r>
              <a:rPr lang="fr-FR" sz="1050" dirty="0" smtClean="0">
                <a:latin typeface="Short Stack" panose="02010500040000000007" pitchFamily="2" charset="0"/>
              </a:rPr>
              <a:t>La zone chaude comporte trois climats</a:t>
            </a:r>
          </a:p>
          <a:p>
            <a:pPr marL="228600" indent="-228600">
              <a:spcAft>
                <a:spcPts val="600"/>
              </a:spcAft>
              <a:buAutoNum type="arabicParenR"/>
            </a:pPr>
            <a:r>
              <a:rPr lang="fr-FR" sz="1050" dirty="0" smtClean="0">
                <a:latin typeface="Short Stack" panose="02010500040000000007" pitchFamily="2" charset="0"/>
              </a:rPr>
              <a:t>La zone tempérée est celle dans laquelle nous habitons.</a:t>
            </a:r>
          </a:p>
          <a:p>
            <a:pPr marL="228600" indent="-228600">
              <a:spcAft>
                <a:spcPts val="600"/>
              </a:spcAft>
              <a:buAutoNum type="arabicParenR"/>
            </a:pPr>
            <a:r>
              <a:rPr lang="fr-FR" sz="1050" dirty="0" smtClean="0">
                <a:latin typeface="Short Stack" panose="02010500040000000007" pitchFamily="2" charset="0"/>
              </a:rPr>
              <a:t>Il pleut plus dans le climat tropical que dans le climat continental.</a:t>
            </a:r>
          </a:p>
          <a:p>
            <a:pPr marL="228600" indent="-228600">
              <a:spcAft>
                <a:spcPts val="600"/>
              </a:spcAft>
              <a:buAutoNum type="arabicParenR"/>
            </a:pPr>
            <a:r>
              <a:rPr lang="fr-FR" sz="1050" dirty="0" smtClean="0">
                <a:latin typeface="Short Stack" panose="02010500040000000007" pitchFamily="2" charset="0"/>
              </a:rPr>
              <a:t>Parmi les trois climats de la zone tempérée, c’est dans le climat océanique qu’il fait le plus froid.</a:t>
            </a:r>
          </a:p>
        </p:txBody>
      </p:sp>
      <p:sp>
        <p:nvSpPr>
          <p:cNvPr id="34" name="Rectangle à coins arrondis 33"/>
          <p:cNvSpPr/>
          <p:nvPr/>
        </p:nvSpPr>
        <p:spPr>
          <a:xfrm>
            <a:off x="216299" y="8028806"/>
            <a:ext cx="2736303" cy="1765864"/>
          </a:xfrm>
          <a:prstGeom prst="roundRect">
            <a:avLst>
              <a:gd name="adj" fmla="val 6506"/>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35" name="ZoneTexte 34"/>
          <p:cNvSpPr txBox="1"/>
          <p:nvPr/>
        </p:nvSpPr>
        <p:spPr>
          <a:xfrm>
            <a:off x="224031" y="8063903"/>
            <a:ext cx="2728571" cy="1730767"/>
          </a:xfrm>
          <a:prstGeom prst="rect">
            <a:avLst/>
          </a:prstGeom>
          <a:noFill/>
        </p:spPr>
        <p:txBody>
          <a:bodyPr wrap="square" lIns="101636" tIns="50818" rIns="101636" bIns="50818" rtlCol="0">
            <a:spAutoFit/>
          </a:bodyPr>
          <a:lstStyle/>
          <a:p>
            <a:pPr>
              <a:lnSpc>
                <a:spcPct val="90000"/>
              </a:lnSpc>
              <a:spcAft>
                <a:spcPts val="600"/>
              </a:spcAft>
            </a:pPr>
            <a:r>
              <a:rPr lang="fr-FR" sz="1600" dirty="0" smtClean="0">
                <a:latin typeface="KG Primary Italics" panose="02000506000000020003" pitchFamily="2" charset="0"/>
                <a:ea typeface="Clensey" panose="02000603000000000000" pitchFamily="2" charset="0"/>
              </a:rPr>
              <a:t>1) </a:t>
            </a:r>
            <a:r>
              <a:rPr lang="fr-FR" sz="1600" u="sng" dirty="0" smtClean="0">
                <a:latin typeface="KG Primary Italics" panose="02000506000000020003" pitchFamily="2" charset="0"/>
                <a:ea typeface="Clensey" panose="02000603000000000000" pitchFamily="2" charset="0"/>
              </a:rPr>
              <a:t>Le climat polaire</a:t>
            </a:r>
            <a:r>
              <a:rPr lang="fr-FR" sz="1600" dirty="0" smtClean="0">
                <a:latin typeface="KG Primary Italics" panose="02000506000000020003" pitchFamily="2" charset="0"/>
                <a:ea typeface="Clensey" panose="02000603000000000000" pitchFamily="2" charset="0"/>
              </a:rPr>
              <a:t>, situé dans la zone froide, autour des pôles nord et sud, a des températures extrêmement froides toute l’année.</a:t>
            </a:r>
          </a:p>
          <a:p>
            <a:pPr>
              <a:lnSpc>
                <a:spcPct val="90000"/>
              </a:lnSpc>
              <a:spcAft>
                <a:spcPts val="600"/>
              </a:spcAft>
            </a:pPr>
            <a:r>
              <a:rPr lang="fr-FR" sz="1600" dirty="0" smtClean="0">
                <a:latin typeface="KG Primary Italics" panose="02000506000000020003" pitchFamily="2" charset="0"/>
                <a:ea typeface="Clensey" panose="02000603000000000000" pitchFamily="2" charset="0"/>
              </a:rPr>
              <a:t>2) </a:t>
            </a:r>
            <a:r>
              <a:rPr lang="fr-FR" sz="1600" u="sng" dirty="0" smtClean="0">
                <a:latin typeface="KG Primary Italics" panose="02000506000000020003" pitchFamily="2" charset="0"/>
                <a:ea typeface="Clensey" panose="02000603000000000000" pitchFamily="2" charset="0"/>
              </a:rPr>
              <a:t>Le climat montagnard</a:t>
            </a:r>
            <a:r>
              <a:rPr lang="fr-FR" sz="1600" dirty="0" smtClean="0">
                <a:latin typeface="KG Primary Italics" panose="02000506000000020003" pitchFamily="2" charset="0"/>
                <a:ea typeface="Clensey" panose="02000603000000000000" pitchFamily="2" charset="0"/>
              </a:rPr>
              <a:t>, situé dans les zones de montagnes est proche du climat polaire.</a:t>
            </a:r>
          </a:p>
        </p:txBody>
      </p:sp>
      <p:sp>
        <p:nvSpPr>
          <p:cNvPr id="36" name="ZoneTexte 35"/>
          <p:cNvSpPr txBox="1"/>
          <p:nvPr/>
        </p:nvSpPr>
        <p:spPr>
          <a:xfrm>
            <a:off x="216297" y="7164710"/>
            <a:ext cx="2044862" cy="841292"/>
          </a:xfrm>
          <a:prstGeom prst="rect">
            <a:avLst/>
          </a:prstGeom>
          <a:noFill/>
        </p:spPr>
        <p:txBody>
          <a:bodyPr wrap="square" lIns="101636" tIns="50818" rIns="101636" bIns="50818" rtlCol="0">
            <a:spAutoFit/>
          </a:bodyPr>
          <a:lstStyle/>
          <a:p>
            <a:r>
              <a:rPr lang="fr-FR" sz="2400" dirty="0" smtClean="0">
                <a:latin typeface="Fineliner Script" pitchFamily="50" charset="0"/>
              </a:rPr>
              <a:t>Les climats de la zone froide</a:t>
            </a:r>
            <a:endParaRPr lang="fr-FR" sz="2400" dirty="0">
              <a:latin typeface="Fineliner Script" pitchFamily="50" charset="0"/>
            </a:endParaRPr>
          </a:p>
        </p:txBody>
      </p:sp>
      <p:pic>
        <p:nvPicPr>
          <p:cNvPr id="2" name="Image 1"/>
          <p:cNvPicPr>
            <a:picLocks noChangeAspect="1"/>
          </p:cNvPicPr>
          <p:nvPr/>
        </p:nvPicPr>
        <p:blipFill>
          <a:blip r:embed="rId4"/>
          <a:stretch>
            <a:fillRect/>
          </a:stretch>
        </p:blipFill>
        <p:spPr>
          <a:xfrm>
            <a:off x="3342969" y="4416732"/>
            <a:ext cx="3682224" cy="2387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à coins arrondis 2"/>
          <p:cNvSpPr/>
          <p:nvPr/>
        </p:nvSpPr>
        <p:spPr>
          <a:xfrm>
            <a:off x="2520553" y="4644430"/>
            <a:ext cx="432048" cy="321571"/>
          </a:xfrm>
          <a:prstGeom prst="roundRect">
            <a:avLst>
              <a:gd name="adj" fmla="val 28515"/>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2520553" y="5099232"/>
            <a:ext cx="432048" cy="321571"/>
          </a:xfrm>
          <a:prstGeom prst="roundRect">
            <a:avLst>
              <a:gd name="adj" fmla="val 28515"/>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2520553" y="5677534"/>
            <a:ext cx="432048" cy="321571"/>
          </a:xfrm>
          <a:prstGeom prst="roundRect">
            <a:avLst>
              <a:gd name="adj" fmla="val 28515"/>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2520553" y="6382598"/>
            <a:ext cx="432048" cy="321571"/>
          </a:xfrm>
          <a:prstGeom prst="roundRect">
            <a:avLst>
              <a:gd name="adj" fmla="val 28515"/>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72675" y="4174550"/>
            <a:ext cx="2593629"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40" name="ZoneTexte 39"/>
          <p:cNvSpPr txBox="1"/>
          <p:nvPr/>
        </p:nvSpPr>
        <p:spPr>
          <a:xfrm>
            <a:off x="3140844" y="7569607"/>
            <a:ext cx="4086475" cy="2331407"/>
          </a:xfrm>
          <a:prstGeom prst="rect">
            <a:avLst/>
          </a:prstGeom>
          <a:noFill/>
        </p:spPr>
        <p:txBody>
          <a:bodyPr wrap="square" rtlCol="0">
            <a:spAutoFit/>
          </a:bodyPr>
          <a:lstStyle/>
          <a:p>
            <a:pPr marL="228600" indent="-228600">
              <a:spcAft>
                <a:spcPts val="600"/>
              </a:spcAft>
              <a:buAutoNum type="arabicParenR"/>
            </a:pPr>
            <a:r>
              <a:rPr lang="fr-FR" sz="1050" dirty="0" smtClean="0">
                <a:latin typeface="Short Stack" panose="02010500040000000007" pitchFamily="2" charset="0"/>
              </a:rPr>
              <a:t>Pourquoi fait-il toujours chaud autour de la zone chaude ? </a:t>
            </a:r>
            <a:endParaRPr lang="fr-FR" sz="1050" dirty="0">
              <a:latin typeface="Short Stack" panose="02010500040000000007" pitchFamily="2" charset="0"/>
            </a:endParaRPr>
          </a:p>
          <a:p>
            <a:pPr>
              <a:lnSpc>
                <a:spcPct val="150000"/>
              </a:lnSpc>
              <a:spcAft>
                <a:spcPts val="600"/>
              </a:spcAft>
            </a:pPr>
            <a:r>
              <a:rPr lang="fr-FR" sz="1050" dirty="0" smtClean="0">
                <a:latin typeface="Short Stack" panose="02010500040000000007" pitchFamily="2" charset="0"/>
              </a:rPr>
              <a:t>______________________________________________</a:t>
            </a:r>
          </a:p>
          <a:p>
            <a:pPr>
              <a:lnSpc>
                <a:spcPct val="150000"/>
              </a:lnSpc>
              <a:spcAft>
                <a:spcPts val="600"/>
              </a:spcAft>
            </a:pPr>
            <a:r>
              <a:rPr lang="fr-FR" sz="1050" dirty="0" smtClean="0">
                <a:latin typeface="Short Stack" panose="02010500040000000007" pitchFamily="2" charset="0"/>
              </a:rPr>
              <a:t>______________________________________________</a:t>
            </a:r>
          </a:p>
          <a:p>
            <a:pPr>
              <a:spcAft>
                <a:spcPts val="600"/>
              </a:spcAft>
            </a:pPr>
            <a:endParaRPr lang="fr-FR" sz="500" dirty="0" smtClean="0">
              <a:latin typeface="Short Stack" panose="02010500040000000007" pitchFamily="2" charset="0"/>
            </a:endParaRPr>
          </a:p>
          <a:p>
            <a:pPr marL="228600" indent="-228600">
              <a:spcAft>
                <a:spcPts val="600"/>
              </a:spcAft>
              <a:buAutoNum type="arabicParenR" startAt="2"/>
            </a:pPr>
            <a:r>
              <a:rPr lang="fr-FR" sz="1050" dirty="0" smtClean="0">
                <a:latin typeface="Short Stack" panose="02010500040000000007" pitchFamily="2" charset="0"/>
              </a:rPr>
              <a:t>Dans la zone tempérée, comment sont les rayons du soleil en été par rapport à l’hiver ?</a:t>
            </a:r>
          </a:p>
          <a:p>
            <a:pPr>
              <a:lnSpc>
                <a:spcPct val="150000"/>
              </a:lnSpc>
              <a:spcAft>
                <a:spcPts val="600"/>
              </a:spcAft>
            </a:pPr>
            <a:r>
              <a:rPr lang="fr-FR" sz="1050" dirty="0">
                <a:latin typeface="Short Stack" panose="02010500040000000007" pitchFamily="2" charset="0"/>
              </a:rPr>
              <a:t>______________________________________________</a:t>
            </a:r>
          </a:p>
          <a:p>
            <a:pPr>
              <a:lnSpc>
                <a:spcPct val="150000"/>
              </a:lnSpc>
              <a:spcAft>
                <a:spcPts val="600"/>
              </a:spcAft>
            </a:pPr>
            <a:r>
              <a:rPr lang="fr-FR" sz="1050" dirty="0">
                <a:latin typeface="Short Stack" panose="02010500040000000007" pitchFamily="2" charset="0"/>
              </a:rPr>
              <a:t>______________________________________________</a:t>
            </a:r>
          </a:p>
        </p:txBody>
      </p:sp>
      <p:sp>
        <p:nvSpPr>
          <p:cNvPr id="4" name="Rectangle 3"/>
          <p:cNvSpPr/>
          <p:nvPr/>
        </p:nvSpPr>
        <p:spPr>
          <a:xfrm>
            <a:off x="149990" y="9901013"/>
            <a:ext cx="7077330" cy="334707"/>
          </a:xfrm>
          <a:prstGeom prst="rect">
            <a:avLst/>
          </a:prstGeom>
        </p:spPr>
        <p:txBody>
          <a:bodyPr wrap="square">
            <a:spAutoFit/>
          </a:bodyPr>
          <a:lstStyle/>
          <a:p>
            <a:pPr lvl="0">
              <a:lnSpc>
                <a:spcPct val="150000"/>
              </a:lnSpc>
              <a:spcAft>
                <a:spcPts val="600"/>
              </a:spcAft>
            </a:pPr>
            <a:r>
              <a:rPr lang="fr-FR" sz="1050" dirty="0">
                <a:solidFill>
                  <a:prstClr val="black"/>
                </a:solidFill>
                <a:latin typeface="Short Stack" panose="02010500040000000007" pitchFamily="2" charset="0"/>
              </a:rPr>
              <a:t>3</a:t>
            </a:r>
            <a:r>
              <a:rPr lang="fr-FR" sz="1050" dirty="0" smtClean="0">
                <a:solidFill>
                  <a:prstClr val="black"/>
                </a:solidFill>
                <a:latin typeface="Short Stack" panose="02010500040000000007" pitchFamily="2" charset="0"/>
              </a:rPr>
              <a:t>) Quel est le point commun entre les 3 climats de la zone tempérée ? _________________ </a:t>
            </a:r>
            <a:endParaRPr lang="fr-FR" sz="1050" dirty="0">
              <a:solidFill>
                <a:prstClr val="black"/>
              </a:solidFill>
              <a:latin typeface="Short Stack" panose="02010500040000000007" pitchFamily="2" charset="0"/>
            </a:endParaRPr>
          </a:p>
        </p:txBody>
      </p:sp>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593" y="9104776"/>
            <a:ext cx="290414" cy="1156278"/>
          </a:xfrm>
          <a:prstGeom prst="rect">
            <a:avLst/>
          </a:prstGeom>
        </p:spPr>
      </p:pic>
    </p:spTree>
    <p:extLst>
      <p:ext uri="{BB962C8B-B14F-4D97-AF65-F5344CB8AC3E}">
        <p14:creationId xmlns:p14="http://schemas.microsoft.com/office/powerpoint/2010/main" val="3752535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72675" y="153716"/>
            <a:ext cx="655701" cy="656626"/>
          </a:xfrm>
          <a:prstGeom prst="rect">
            <a:avLst/>
          </a:prstGeom>
        </p:spPr>
        <p:txBody>
          <a:bodyPr wrap="none" lIns="101636" tIns="50818" rIns="101636" bIns="50818">
            <a:spAutoFit/>
          </a:bodyPr>
          <a:lstStyle/>
          <a:p>
            <a:pPr lvl="0" algn="ctr"/>
            <a:r>
              <a:rPr lang="fr-FR" sz="360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22" name="Rectangle 21"/>
          <p:cNvSpPr/>
          <p:nvPr/>
        </p:nvSpPr>
        <p:spPr>
          <a:xfrm>
            <a:off x="172675" y="6876678"/>
            <a:ext cx="2563901" cy="400110"/>
          </a:xfrm>
          <a:prstGeom prst="rect">
            <a:avLst/>
          </a:prstGeom>
        </p:spPr>
        <p:txBody>
          <a:bodyPr wrap="square">
            <a:spAutoFit/>
          </a:bodyPr>
          <a:lstStyle/>
          <a:p>
            <a:pPr marL="342900" indent="-342900">
              <a:buFont typeface="Wingdings" panose="05000000000000000000" pitchFamily="2" charset="2"/>
              <a:buChar char=""/>
            </a:pPr>
            <a:r>
              <a:rPr lang="fr-FR" dirty="0" smtClean="0">
                <a:latin typeface="Fineliner Script" pitchFamily="50" charset="0"/>
              </a:rPr>
              <a:t>Complète le tableau.</a:t>
            </a:r>
          </a:p>
        </p:txBody>
      </p:sp>
      <p:pic>
        <p:nvPicPr>
          <p:cNvPr id="4" name="Image 3"/>
          <p:cNvPicPr>
            <a:picLocks noChangeAspect="1"/>
          </p:cNvPicPr>
          <p:nvPr/>
        </p:nvPicPr>
        <p:blipFill rotWithShape="1">
          <a:blip r:embed="rId4"/>
          <a:srcRect b="39951"/>
          <a:stretch/>
        </p:blipFill>
        <p:spPr>
          <a:xfrm>
            <a:off x="261559" y="1305200"/>
            <a:ext cx="6865966" cy="4491358"/>
          </a:xfrm>
          <a:prstGeom prst="rect">
            <a:avLst/>
          </a:prstGeom>
        </p:spPr>
      </p:pic>
      <p:sp>
        <p:nvSpPr>
          <p:cNvPr id="30" name="Rectangle 29"/>
          <p:cNvSpPr/>
          <p:nvPr/>
        </p:nvSpPr>
        <p:spPr>
          <a:xfrm>
            <a:off x="261559" y="878530"/>
            <a:ext cx="6363450"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sym typeface="Wingdings"/>
              </a:rPr>
              <a:t>Colorie la carte comme le modèle projeté et complète la légende </a:t>
            </a:r>
            <a:endParaRPr lang="fr-FR" dirty="0" smtClean="0">
              <a:latin typeface="Fineliner Script" pitchFamily="50"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388859546"/>
              </p:ext>
            </p:extLst>
          </p:nvPr>
        </p:nvGraphicFramePr>
        <p:xfrm>
          <a:off x="5428465" y="6372622"/>
          <a:ext cx="1584176" cy="289545"/>
        </p:xfrm>
        <a:graphic>
          <a:graphicData uri="http://schemas.openxmlformats.org/drawingml/2006/table">
            <a:tbl>
              <a:tblPr firstRow="1" bandRow="1">
                <a:tableStyleId>{5940675A-B579-460E-94D1-54222C63F5DA}</a:tableStyleId>
              </a:tblPr>
              <a:tblGrid>
                <a:gridCol w="504906"/>
                <a:gridCol w="1079270"/>
              </a:tblGrid>
              <a:tr h="289545">
                <a:tc>
                  <a:txBody>
                    <a:bodyPr/>
                    <a:lstStyle/>
                    <a:p>
                      <a:endParaRPr lang="fr-FR" sz="1100" dirty="0">
                        <a:latin typeface="Short Stack" panose="02010500040000000007" pitchFamily="2" charset="0"/>
                      </a:endParaRPr>
                    </a:p>
                  </a:txBody>
                  <a:tcPr/>
                </a:tc>
                <a:tc>
                  <a:txBody>
                    <a:bodyPr/>
                    <a:lstStyle/>
                    <a:p>
                      <a:r>
                        <a:rPr lang="fr-FR" sz="1100" dirty="0" smtClean="0">
                          <a:latin typeface="Short Stack" panose="02010500040000000007" pitchFamily="2" charset="0"/>
                        </a:rPr>
                        <a:t>équatorial</a:t>
                      </a:r>
                      <a:endParaRPr lang="fr-FR" sz="1100" dirty="0">
                        <a:latin typeface="Short Stack" panose="02010500040000000007" pitchFamily="2" charset="0"/>
                      </a:endParaRPr>
                    </a:p>
                  </a:txBody>
                  <a:tcPr anchor="ctr"/>
                </a:tc>
              </a:tr>
            </a:tbl>
          </a:graphicData>
        </a:graphic>
      </p:graphicFrame>
      <p:graphicFrame>
        <p:nvGraphicFramePr>
          <p:cNvPr id="33" name="Tableau 32"/>
          <p:cNvGraphicFramePr>
            <a:graphicFrameLocks noGrp="1"/>
          </p:cNvGraphicFramePr>
          <p:nvPr>
            <p:extLst>
              <p:ext uri="{D42A27DB-BD31-4B8C-83A1-F6EECF244321}">
                <p14:modId xmlns:p14="http://schemas.microsoft.com/office/powerpoint/2010/main" val="338549431"/>
              </p:ext>
            </p:extLst>
          </p:nvPr>
        </p:nvGraphicFramePr>
        <p:xfrm>
          <a:off x="4032721" y="5940574"/>
          <a:ext cx="1347326" cy="287703"/>
        </p:xfrm>
        <a:graphic>
          <a:graphicData uri="http://schemas.openxmlformats.org/drawingml/2006/table">
            <a:tbl>
              <a:tblPr firstRow="1" bandRow="1">
                <a:tableStyleId>{5940675A-B579-460E-94D1-54222C63F5DA}</a:tableStyleId>
              </a:tblPr>
              <a:tblGrid>
                <a:gridCol w="483231"/>
                <a:gridCol w="864095"/>
              </a:tblGrid>
              <a:tr h="287703">
                <a:tc>
                  <a:txBody>
                    <a:bodyPr/>
                    <a:lstStyle/>
                    <a:p>
                      <a:endParaRPr lang="fr-FR" sz="1100" dirty="0">
                        <a:latin typeface="Short Stack" panose="02010500040000000007" pitchFamily="2" charset="0"/>
                      </a:endParaRPr>
                    </a:p>
                  </a:txBody>
                  <a:tcPr/>
                </a:tc>
                <a:tc>
                  <a:txBody>
                    <a:bodyPr/>
                    <a:lstStyle/>
                    <a:p>
                      <a:r>
                        <a:rPr lang="fr-FR" sz="1100" dirty="0" smtClean="0">
                          <a:latin typeface="Short Stack" panose="02010500040000000007" pitchFamily="2" charset="0"/>
                        </a:rPr>
                        <a:t>tropical</a:t>
                      </a:r>
                      <a:endParaRPr lang="fr-FR" sz="1100" dirty="0">
                        <a:latin typeface="Short Stack" panose="02010500040000000007" pitchFamily="2" charset="0"/>
                      </a:endParaRPr>
                    </a:p>
                  </a:txBody>
                  <a:tcPr anchor="ctr"/>
                </a:tc>
              </a:tr>
            </a:tbl>
          </a:graphicData>
        </a:graphic>
      </p:graphicFrame>
      <p:graphicFrame>
        <p:nvGraphicFramePr>
          <p:cNvPr id="43" name="Tableau 42"/>
          <p:cNvGraphicFramePr>
            <a:graphicFrameLocks noGrp="1"/>
          </p:cNvGraphicFramePr>
          <p:nvPr>
            <p:extLst>
              <p:ext uri="{D42A27DB-BD31-4B8C-83A1-F6EECF244321}">
                <p14:modId xmlns:p14="http://schemas.microsoft.com/office/powerpoint/2010/main" val="842364280"/>
              </p:ext>
            </p:extLst>
          </p:nvPr>
        </p:nvGraphicFramePr>
        <p:xfrm>
          <a:off x="2016497" y="5940574"/>
          <a:ext cx="1872208" cy="287703"/>
        </p:xfrm>
        <a:graphic>
          <a:graphicData uri="http://schemas.openxmlformats.org/drawingml/2006/table">
            <a:tbl>
              <a:tblPr firstRow="1" bandRow="1">
                <a:tableStyleId>{5940675A-B579-460E-94D1-54222C63F5DA}</a:tableStyleId>
              </a:tblPr>
              <a:tblGrid>
                <a:gridCol w="485309"/>
                <a:gridCol w="1386899"/>
              </a:tblGrid>
              <a:tr h="287703">
                <a:tc>
                  <a:txBody>
                    <a:bodyPr/>
                    <a:lstStyle/>
                    <a:p>
                      <a:endParaRPr lang="fr-FR" sz="1100" dirty="0">
                        <a:latin typeface="Short Stack" panose="02010500040000000007" pitchFamily="2" charset="0"/>
                      </a:endParaRPr>
                    </a:p>
                  </a:txBody>
                  <a:tcPr/>
                </a:tc>
                <a:tc>
                  <a:txBody>
                    <a:bodyPr/>
                    <a:lstStyle/>
                    <a:p>
                      <a:r>
                        <a:rPr lang="fr-FR" sz="1100" dirty="0" smtClean="0">
                          <a:latin typeface="Short Stack" panose="02010500040000000007" pitchFamily="2" charset="0"/>
                        </a:rPr>
                        <a:t>méditerranéen</a:t>
                      </a:r>
                      <a:endParaRPr lang="fr-FR" sz="1100" dirty="0">
                        <a:latin typeface="Short Stack" panose="02010500040000000007" pitchFamily="2" charset="0"/>
                      </a:endParaRPr>
                    </a:p>
                  </a:txBody>
                  <a:tcPr anchor="ctr"/>
                </a:tc>
              </a:tr>
            </a:tbl>
          </a:graphicData>
        </a:graphic>
      </p:graphicFrame>
      <p:graphicFrame>
        <p:nvGraphicFramePr>
          <p:cNvPr id="45" name="Tableau 44"/>
          <p:cNvGraphicFramePr>
            <a:graphicFrameLocks noGrp="1"/>
          </p:cNvGraphicFramePr>
          <p:nvPr>
            <p:extLst>
              <p:ext uri="{D42A27DB-BD31-4B8C-83A1-F6EECF244321}">
                <p14:modId xmlns:p14="http://schemas.microsoft.com/office/powerpoint/2010/main" val="3609429013"/>
              </p:ext>
            </p:extLst>
          </p:nvPr>
        </p:nvGraphicFramePr>
        <p:xfrm>
          <a:off x="5520000" y="5940574"/>
          <a:ext cx="1605002" cy="287703"/>
        </p:xfrm>
        <a:graphic>
          <a:graphicData uri="http://schemas.openxmlformats.org/drawingml/2006/table">
            <a:tbl>
              <a:tblPr firstRow="1" bandRow="1">
                <a:tableStyleId>{5940675A-B579-460E-94D1-54222C63F5DA}</a:tableStyleId>
              </a:tblPr>
              <a:tblGrid>
                <a:gridCol w="504056"/>
                <a:gridCol w="1100946"/>
              </a:tblGrid>
              <a:tr h="287703">
                <a:tc>
                  <a:txBody>
                    <a:bodyPr/>
                    <a:lstStyle/>
                    <a:p>
                      <a:endParaRPr lang="fr-FR" sz="1100" dirty="0">
                        <a:latin typeface="Short Stack" panose="02010500040000000007" pitchFamily="2" charset="0"/>
                      </a:endParaRPr>
                    </a:p>
                  </a:txBody>
                  <a:tcPr/>
                </a:tc>
                <a:tc>
                  <a:txBody>
                    <a:bodyPr/>
                    <a:lstStyle/>
                    <a:p>
                      <a:r>
                        <a:rPr lang="fr-FR" sz="1100" dirty="0" smtClean="0">
                          <a:latin typeface="Short Stack" panose="02010500040000000007" pitchFamily="2" charset="0"/>
                        </a:rPr>
                        <a:t>désertique</a:t>
                      </a:r>
                      <a:endParaRPr lang="fr-FR" sz="1100" dirty="0">
                        <a:latin typeface="Short Stack" panose="02010500040000000007" pitchFamily="2" charset="0"/>
                      </a:endParaRPr>
                    </a:p>
                  </a:txBody>
                  <a:tcPr anchor="ctr"/>
                </a:tc>
              </a:tr>
            </a:tbl>
          </a:graphicData>
        </a:graphic>
      </p:graphicFrame>
      <p:graphicFrame>
        <p:nvGraphicFramePr>
          <p:cNvPr id="24" name="Tableau 23"/>
          <p:cNvGraphicFramePr>
            <a:graphicFrameLocks noGrp="1"/>
          </p:cNvGraphicFramePr>
          <p:nvPr>
            <p:extLst>
              <p:ext uri="{D42A27DB-BD31-4B8C-83A1-F6EECF244321}">
                <p14:modId xmlns:p14="http://schemas.microsoft.com/office/powerpoint/2010/main" val="836309171"/>
              </p:ext>
            </p:extLst>
          </p:nvPr>
        </p:nvGraphicFramePr>
        <p:xfrm>
          <a:off x="1728465" y="6372622"/>
          <a:ext cx="1656185" cy="285506"/>
        </p:xfrm>
        <a:graphic>
          <a:graphicData uri="http://schemas.openxmlformats.org/drawingml/2006/table">
            <a:tbl>
              <a:tblPr firstRow="1" bandRow="1">
                <a:tableStyleId>{5940675A-B579-460E-94D1-54222C63F5DA}</a:tableStyleId>
              </a:tblPr>
              <a:tblGrid>
                <a:gridCol w="504906"/>
                <a:gridCol w="1151279"/>
              </a:tblGrid>
              <a:tr h="285506">
                <a:tc>
                  <a:txBody>
                    <a:bodyPr/>
                    <a:lstStyle/>
                    <a:p>
                      <a:endParaRPr lang="fr-FR" sz="1100" dirty="0">
                        <a:latin typeface="Short Stack" panose="02010500040000000007" pitchFamily="2" charset="0"/>
                      </a:endParaRPr>
                    </a:p>
                  </a:txBody>
                  <a:tcPr>
                    <a:noFill/>
                  </a:tcPr>
                </a:tc>
                <a:tc>
                  <a:txBody>
                    <a:bodyPr/>
                    <a:lstStyle/>
                    <a:p>
                      <a:r>
                        <a:rPr lang="fr-FR" sz="1100" dirty="0" smtClean="0">
                          <a:latin typeface="Short Stack" panose="02010500040000000007" pitchFamily="2" charset="0"/>
                        </a:rPr>
                        <a:t>continental</a:t>
                      </a:r>
                      <a:endParaRPr lang="fr-FR" sz="1100" dirty="0">
                        <a:latin typeface="Short Stack" panose="02010500040000000007" pitchFamily="2" charset="0"/>
                      </a:endParaRPr>
                    </a:p>
                  </a:txBody>
                  <a:tcPr anchor="ctr"/>
                </a:tc>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3196159712"/>
              </p:ext>
            </p:extLst>
          </p:nvPr>
        </p:nvGraphicFramePr>
        <p:xfrm>
          <a:off x="212444" y="6372622"/>
          <a:ext cx="1347326" cy="288032"/>
        </p:xfrm>
        <a:graphic>
          <a:graphicData uri="http://schemas.openxmlformats.org/drawingml/2006/table">
            <a:tbl>
              <a:tblPr firstRow="1" bandRow="1">
                <a:tableStyleId>{5940675A-B579-460E-94D1-54222C63F5DA}</a:tableStyleId>
              </a:tblPr>
              <a:tblGrid>
                <a:gridCol w="471868"/>
                <a:gridCol w="875458"/>
              </a:tblGrid>
              <a:tr h="288032">
                <a:tc>
                  <a:txBody>
                    <a:bodyPr/>
                    <a:lstStyle/>
                    <a:p>
                      <a:endParaRPr lang="fr-FR" sz="1100" dirty="0">
                        <a:latin typeface="Short Stack" panose="02010500040000000007" pitchFamily="2" charset="0"/>
                      </a:endParaRPr>
                    </a:p>
                  </a:txBody>
                  <a:tcPr>
                    <a:noFill/>
                  </a:tcPr>
                </a:tc>
                <a:tc>
                  <a:txBody>
                    <a:bodyPr/>
                    <a:lstStyle/>
                    <a:p>
                      <a:r>
                        <a:rPr lang="fr-FR" sz="1100" dirty="0" smtClean="0">
                          <a:latin typeface="Short Stack" panose="02010500040000000007" pitchFamily="2" charset="0"/>
                        </a:rPr>
                        <a:t>polaire</a:t>
                      </a:r>
                      <a:endParaRPr lang="fr-FR" sz="1100" dirty="0">
                        <a:latin typeface="Short Stack" panose="02010500040000000007" pitchFamily="2" charset="0"/>
                      </a:endParaRPr>
                    </a:p>
                  </a:txBody>
                  <a:tcPr anchor="ctr"/>
                </a:tc>
              </a:tr>
            </a:tbl>
          </a:graphicData>
        </a:graphic>
      </p:graphicFrame>
      <p:graphicFrame>
        <p:nvGraphicFramePr>
          <p:cNvPr id="31" name="Tableau 30"/>
          <p:cNvGraphicFramePr>
            <a:graphicFrameLocks noGrp="1"/>
          </p:cNvGraphicFramePr>
          <p:nvPr>
            <p:extLst>
              <p:ext uri="{D42A27DB-BD31-4B8C-83A1-F6EECF244321}">
                <p14:modId xmlns:p14="http://schemas.microsoft.com/office/powerpoint/2010/main" val="3854914425"/>
              </p:ext>
            </p:extLst>
          </p:nvPr>
        </p:nvGraphicFramePr>
        <p:xfrm>
          <a:off x="190088" y="5940574"/>
          <a:ext cx="1692187" cy="311193"/>
        </p:xfrm>
        <a:graphic>
          <a:graphicData uri="http://schemas.openxmlformats.org/drawingml/2006/table">
            <a:tbl>
              <a:tblPr firstRow="1" bandRow="1">
                <a:tableStyleId>{5940675A-B579-460E-94D1-54222C63F5DA}</a:tableStyleId>
              </a:tblPr>
              <a:tblGrid>
                <a:gridCol w="468051"/>
                <a:gridCol w="1224136"/>
              </a:tblGrid>
              <a:tr h="311193">
                <a:tc>
                  <a:txBody>
                    <a:bodyPr/>
                    <a:lstStyle/>
                    <a:p>
                      <a:endParaRPr lang="fr-FR" sz="1100" dirty="0">
                        <a:latin typeface="Short Stack" panose="02010500040000000007" pitchFamily="2" charset="0"/>
                      </a:endParaRPr>
                    </a:p>
                  </a:txBody>
                  <a:tcPr>
                    <a:noFill/>
                  </a:tcPr>
                </a:tc>
                <a:tc>
                  <a:txBody>
                    <a:bodyPr/>
                    <a:lstStyle/>
                    <a:p>
                      <a:r>
                        <a:rPr lang="fr-FR" sz="1100" dirty="0" smtClean="0">
                          <a:latin typeface="Short Stack" panose="02010500040000000007" pitchFamily="2" charset="0"/>
                        </a:rPr>
                        <a:t>montagnard</a:t>
                      </a:r>
                      <a:endParaRPr lang="fr-FR" sz="1100" dirty="0">
                        <a:latin typeface="Short Stack" panose="02010500040000000007" pitchFamily="2" charset="0"/>
                      </a:endParaRPr>
                    </a:p>
                  </a:txBody>
                  <a:tcPr anchor="ctr"/>
                </a:tc>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4003441584"/>
              </p:ext>
            </p:extLst>
          </p:nvPr>
        </p:nvGraphicFramePr>
        <p:xfrm>
          <a:off x="3547279" y="6372622"/>
          <a:ext cx="1643870" cy="288987"/>
        </p:xfrm>
        <a:graphic>
          <a:graphicData uri="http://schemas.openxmlformats.org/drawingml/2006/table">
            <a:tbl>
              <a:tblPr firstRow="1" bandRow="1">
                <a:tableStyleId>{5940675A-B579-460E-94D1-54222C63F5DA}</a:tableStyleId>
              </a:tblPr>
              <a:tblGrid>
                <a:gridCol w="491742"/>
                <a:gridCol w="1152128"/>
              </a:tblGrid>
              <a:tr h="288987">
                <a:tc>
                  <a:txBody>
                    <a:bodyPr/>
                    <a:lstStyle/>
                    <a:p>
                      <a:endParaRPr lang="fr-FR" sz="1100" dirty="0">
                        <a:latin typeface="Short Stack" panose="02010500040000000007" pitchFamily="2" charset="0"/>
                      </a:endParaRPr>
                    </a:p>
                  </a:txBody>
                  <a:tcPr>
                    <a:noFill/>
                  </a:tcPr>
                </a:tc>
                <a:tc>
                  <a:txBody>
                    <a:bodyPr/>
                    <a:lstStyle/>
                    <a:p>
                      <a:r>
                        <a:rPr lang="fr-FR" sz="1100" dirty="0" smtClean="0">
                          <a:latin typeface="Short Stack" panose="02010500040000000007" pitchFamily="2" charset="0"/>
                        </a:rPr>
                        <a:t>océanique</a:t>
                      </a:r>
                      <a:endParaRPr lang="fr-FR" sz="1100" dirty="0">
                        <a:latin typeface="Short Stack" panose="02010500040000000007" pitchFamily="2" charset="0"/>
                      </a:endParaRPr>
                    </a:p>
                  </a:txBody>
                  <a:tcPr anchor="ctr"/>
                </a:tc>
              </a:tr>
            </a:tbl>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1673473394"/>
              </p:ext>
            </p:extLst>
          </p:nvPr>
        </p:nvGraphicFramePr>
        <p:xfrm>
          <a:off x="864369" y="6948686"/>
          <a:ext cx="6052408" cy="3240362"/>
        </p:xfrm>
        <a:graphic>
          <a:graphicData uri="http://schemas.openxmlformats.org/drawingml/2006/table">
            <a:tbl>
              <a:tblPr firstRow="1" bandRow="1">
                <a:tableStyleId>{5940675A-B579-460E-94D1-54222C63F5DA}</a:tableStyleId>
              </a:tblPr>
              <a:tblGrid>
                <a:gridCol w="1656182"/>
                <a:gridCol w="1512168"/>
                <a:gridCol w="1459146"/>
                <a:gridCol w="1424912"/>
              </a:tblGrid>
              <a:tr h="355554">
                <a:tc>
                  <a:txBody>
                    <a:bodyPr/>
                    <a:lstStyle/>
                    <a:p>
                      <a:endParaRPr lang="fr-FR" sz="1000" dirty="0">
                        <a:latin typeface="Short Stack" panose="02010500040000000007" pitchFamily="2"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1000" dirty="0" smtClean="0">
                          <a:latin typeface="Short Stack" panose="02010500040000000007" pitchFamily="2" charset="0"/>
                        </a:rPr>
                        <a:t>Zone climatique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pPr algn="ctr"/>
                      <a:r>
                        <a:rPr lang="fr-FR" sz="1000" dirty="0" smtClean="0">
                          <a:latin typeface="Short Stack" panose="02010500040000000007" pitchFamily="2" charset="0"/>
                        </a:rPr>
                        <a:t>Climat </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pPr algn="ctr"/>
                      <a:r>
                        <a:rPr lang="fr-FR" sz="1000" dirty="0" smtClean="0">
                          <a:latin typeface="Short Stack" panose="02010500040000000007" pitchFamily="2" charset="0"/>
                        </a:rPr>
                        <a:t>Continent </a:t>
                      </a:r>
                      <a:endParaRPr lang="fr-FR" sz="1000" dirty="0">
                        <a:latin typeface="Short Stack" panose="02010500040000000007" pitchFamily="2" charset="0"/>
                      </a:endParaRPr>
                    </a:p>
                  </a:txBody>
                  <a:tcPr anchor="ctr">
                    <a:solidFill>
                      <a:schemeClr val="accent3">
                        <a:lumMod val="60000"/>
                        <a:lumOff val="40000"/>
                      </a:schemeClr>
                    </a:solidFill>
                  </a:tcPr>
                </a:tc>
              </a:tr>
              <a:tr h="360601">
                <a:tc>
                  <a:txBody>
                    <a:bodyPr/>
                    <a:lstStyle/>
                    <a:p>
                      <a:r>
                        <a:rPr lang="fr-FR" sz="1000" dirty="0" smtClean="0">
                          <a:latin typeface="Short Stack" panose="02010500040000000007" pitchFamily="2" charset="0"/>
                        </a:rPr>
                        <a:t>Paris (France)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r h="360601">
                <a:tc>
                  <a:txBody>
                    <a:bodyPr/>
                    <a:lstStyle/>
                    <a:p>
                      <a:r>
                        <a:rPr lang="fr-FR" sz="1000" dirty="0" smtClean="0">
                          <a:latin typeface="Short Stack" panose="02010500040000000007" pitchFamily="2" charset="0"/>
                        </a:rPr>
                        <a:t>Moscou (Russie)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r h="360601">
                <a:tc>
                  <a:txBody>
                    <a:bodyPr/>
                    <a:lstStyle/>
                    <a:p>
                      <a:r>
                        <a:rPr lang="fr-FR" sz="1000" dirty="0" smtClean="0">
                          <a:latin typeface="Short Stack" panose="02010500040000000007" pitchFamily="2" charset="0"/>
                        </a:rPr>
                        <a:t>Bangkok (Thaïlande)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r h="360601">
                <a:tc>
                  <a:txBody>
                    <a:bodyPr/>
                    <a:lstStyle/>
                    <a:p>
                      <a:pPr marL="0" marR="0" indent="0" algn="l" defTabSz="1016356" rtl="0" eaLnBrk="1" fontAlgn="auto" latinLnBrk="0" hangingPunct="1">
                        <a:lnSpc>
                          <a:spcPct val="100000"/>
                        </a:lnSpc>
                        <a:spcBef>
                          <a:spcPts val="0"/>
                        </a:spcBef>
                        <a:spcAft>
                          <a:spcPts val="0"/>
                        </a:spcAft>
                        <a:buClrTx/>
                        <a:buSzTx/>
                        <a:buFontTx/>
                        <a:buNone/>
                        <a:tabLst/>
                        <a:defRPr/>
                      </a:pPr>
                      <a:r>
                        <a:rPr lang="fr-FR" sz="1000" dirty="0" smtClean="0">
                          <a:latin typeface="Short Stack" panose="02010500040000000007" pitchFamily="2" charset="0"/>
                        </a:rPr>
                        <a:t>Madrid (Espagne)</a:t>
                      </a: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r h="360601">
                <a:tc>
                  <a:txBody>
                    <a:bodyPr/>
                    <a:lstStyle/>
                    <a:p>
                      <a:pPr marL="0" marR="0" indent="0" algn="l" defTabSz="1016356" rtl="0" eaLnBrk="1" fontAlgn="auto" latinLnBrk="0" hangingPunct="1">
                        <a:lnSpc>
                          <a:spcPct val="100000"/>
                        </a:lnSpc>
                        <a:spcBef>
                          <a:spcPts val="0"/>
                        </a:spcBef>
                        <a:spcAft>
                          <a:spcPts val="0"/>
                        </a:spcAft>
                        <a:buClrTx/>
                        <a:buSzTx/>
                        <a:buFontTx/>
                        <a:buNone/>
                        <a:tabLst/>
                        <a:defRPr/>
                      </a:pPr>
                      <a:r>
                        <a:rPr lang="fr-FR" sz="1000" dirty="0" smtClean="0">
                          <a:latin typeface="Short Stack" panose="02010500040000000007" pitchFamily="2" charset="0"/>
                        </a:rPr>
                        <a:t>Le Caire (Egypte)</a:t>
                      </a: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r h="360601">
                <a:tc>
                  <a:txBody>
                    <a:bodyPr/>
                    <a:lstStyle/>
                    <a:p>
                      <a:r>
                        <a:rPr lang="fr-FR" sz="1000" dirty="0" smtClean="0">
                          <a:latin typeface="Short Stack" panose="02010500040000000007" pitchFamily="2" charset="0"/>
                        </a:rPr>
                        <a:t>Juneau (Alaska)</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r h="360601">
                <a:tc>
                  <a:txBody>
                    <a:bodyPr/>
                    <a:lstStyle/>
                    <a:p>
                      <a:r>
                        <a:rPr lang="fr-FR" sz="1000" dirty="0" smtClean="0">
                          <a:latin typeface="Short Stack" panose="02010500040000000007" pitchFamily="2" charset="0"/>
                        </a:rPr>
                        <a:t>Sydney (Australie)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r h="360601">
                <a:tc>
                  <a:txBody>
                    <a:bodyPr/>
                    <a:lstStyle/>
                    <a:p>
                      <a:pPr marL="0" marR="0" indent="0" algn="l" defTabSz="1016356" rtl="0" eaLnBrk="1" fontAlgn="auto" latinLnBrk="0" hangingPunct="1">
                        <a:lnSpc>
                          <a:spcPct val="100000"/>
                        </a:lnSpc>
                        <a:spcBef>
                          <a:spcPts val="0"/>
                        </a:spcBef>
                        <a:spcAft>
                          <a:spcPts val="0"/>
                        </a:spcAft>
                        <a:buClrTx/>
                        <a:buSzTx/>
                        <a:buFontTx/>
                        <a:buNone/>
                        <a:tabLst/>
                        <a:defRPr/>
                      </a:pPr>
                      <a:r>
                        <a:rPr lang="fr-FR" sz="1000" dirty="0" smtClean="0">
                          <a:latin typeface="Short Stack" panose="02010500040000000007" pitchFamily="2" charset="0"/>
                        </a:rPr>
                        <a:t>Nairobi (Kenya)</a:t>
                      </a:r>
                    </a:p>
                  </a:txBody>
                  <a:tcPr anchor="ctr">
                    <a:solidFill>
                      <a:schemeClr val="accent3">
                        <a:lumMod val="60000"/>
                        <a:lumOff val="40000"/>
                      </a:schemeClr>
                    </a:solidFill>
                  </a:tcP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c>
                  <a:txBody>
                    <a:bodyPr/>
                    <a:lstStyle/>
                    <a:p>
                      <a:endParaRPr lang="fr-FR" sz="1000" dirty="0">
                        <a:latin typeface="Short Stack" panose="02010500040000000007" pitchFamily="2" charset="0"/>
                      </a:endParaRPr>
                    </a:p>
                  </a:txBody>
                  <a:tcPr anchor="ctr"/>
                </a:tc>
              </a:tr>
            </a:tbl>
          </a:graphicData>
        </a:graphic>
      </p:graphicFrame>
      <p:pic>
        <p:nvPicPr>
          <p:cNvPr id="35" name="Imag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593" y="9104776"/>
            <a:ext cx="290414" cy="1156278"/>
          </a:xfrm>
          <a:prstGeom prst="rect">
            <a:avLst/>
          </a:prstGeom>
        </p:spPr>
      </p:pic>
    </p:spTree>
    <p:extLst>
      <p:ext uri="{BB962C8B-B14F-4D97-AF65-F5344CB8AC3E}">
        <p14:creationId xmlns:p14="http://schemas.microsoft.com/office/powerpoint/2010/main" val="40339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b="39812"/>
          <a:stretch/>
        </p:blipFill>
        <p:spPr>
          <a:xfrm>
            <a:off x="216297" y="1692103"/>
            <a:ext cx="6840760" cy="4487316"/>
          </a:xfrm>
          <a:prstGeom prst="rect">
            <a:avLst/>
          </a:prstGeom>
        </p:spPr>
      </p:pic>
      <p:graphicFrame>
        <p:nvGraphicFramePr>
          <p:cNvPr id="14" name="Tableau 13"/>
          <p:cNvGraphicFramePr>
            <a:graphicFrameLocks noGrp="1"/>
          </p:cNvGraphicFramePr>
          <p:nvPr>
            <p:extLst>
              <p:ext uri="{D42A27DB-BD31-4B8C-83A1-F6EECF244321}">
                <p14:modId xmlns:p14="http://schemas.microsoft.com/office/powerpoint/2010/main" val="897822865"/>
              </p:ext>
            </p:extLst>
          </p:nvPr>
        </p:nvGraphicFramePr>
        <p:xfrm>
          <a:off x="5428465" y="6947852"/>
          <a:ext cx="1584176" cy="432882"/>
        </p:xfrm>
        <a:graphic>
          <a:graphicData uri="http://schemas.openxmlformats.org/drawingml/2006/table">
            <a:tbl>
              <a:tblPr firstRow="1" bandRow="1">
                <a:tableStyleId>{5940675A-B579-460E-94D1-54222C63F5DA}</a:tableStyleId>
              </a:tblPr>
              <a:tblGrid>
                <a:gridCol w="504906"/>
                <a:gridCol w="1079270"/>
              </a:tblGrid>
              <a:tr h="432882">
                <a:tc>
                  <a:txBody>
                    <a:bodyPr/>
                    <a:lstStyle/>
                    <a:p>
                      <a:endParaRPr lang="fr-FR" sz="1100" dirty="0">
                        <a:latin typeface="Short Stack" panose="02010500040000000007" pitchFamily="2" charset="0"/>
                      </a:endParaRPr>
                    </a:p>
                  </a:txBody>
                  <a:tcPr>
                    <a:solidFill>
                      <a:srgbClr val="FF0000"/>
                    </a:solidFill>
                  </a:tcPr>
                </a:tc>
                <a:tc>
                  <a:txBody>
                    <a:bodyPr/>
                    <a:lstStyle/>
                    <a:p>
                      <a:r>
                        <a:rPr lang="fr-FR" sz="1100" dirty="0" smtClean="0">
                          <a:latin typeface="Short Stack" panose="02010500040000000007" pitchFamily="2" charset="0"/>
                        </a:rPr>
                        <a:t>équatorial</a:t>
                      </a:r>
                      <a:endParaRPr lang="fr-FR" sz="1100" dirty="0">
                        <a:latin typeface="Short Stack" panose="02010500040000000007" pitchFamily="2" charset="0"/>
                      </a:endParaRPr>
                    </a:p>
                  </a:txBody>
                  <a:tcPr anchor="ct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1770371518"/>
              </p:ext>
            </p:extLst>
          </p:nvPr>
        </p:nvGraphicFramePr>
        <p:xfrm>
          <a:off x="4032721" y="6372622"/>
          <a:ext cx="1347326" cy="430128"/>
        </p:xfrm>
        <a:graphic>
          <a:graphicData uri="http://schemas.openxmlformats.org/drawingml/2006/table">
            <a:tbl>
              <a:tblPr firstRow="1" bandRow="1">
                <a:tableStyleId>{5940675A-B579-460E-94D1-54222C63F5DA}</a:tableStyleId>
              </a:tblPr>
              <a:tblGrid>
                <a:gridCol w="483231"/>
                <a:gridCol w="864095"/>
              </a:tblGrid>
              <a:tr h="430128">
                <a:tc>
                  <a:txBody>
                    <a:bodyPr/>
                    <a:lstStyle/>
                    <a:p>
                      <a:endParaRPr lang="fr-FR" sz="1100" dirty="0">
                        <a:latin typeface="Short Stack" panose="02010500040000000007" pitchFamily="2" charset="0"/>
                      </a:endParaRPr>
                    </a:p>
                  </a:txBody>
                  <a:tcPr>
                    <a:solidFill>
                      <a:srgbClr val="FFC729"/>
                    </a:solidFill>
                  </a:tcPr>
                </a:tc>
                <a:tc>
                  <a:txBody>
                    <a:bodyPr/>
                    <a:lstStyle/>
                    <a:p>
                      <a:r>
                        <a:rPr lang="fr-FR" sz="1100" dirty="0" smtClean="0">
                          <a:latin typeface="Short Stack" panose="02010500040000000007" pitchFamily="2" charset="0"/>
                        </a:rPr>
                        <a:t>tropical</a:t>
                      </a:r>
                      <a:endParaRPr lang="fr-FR" sz="1100" dirty="0">
                        <a:latin typeface="Short Stack" panose="02010500040000000007" pitchFamily="2" charset="0"/>
                      </a:endParaRPr>
                    </a:p>
                  </a:txBody>
                  <a:tcPr anchor="ct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133636233"/>
              </p:ext>
            </p:extLst>
          </p:nvPr>
        </p:nvGraphicFramePr>
        <p:xfrm>
          <a:off x="2016497" y="6372622"/>
          <a:ext cx="1872208" cy="430128"/>
        </p:xfrm>
        <a:graphic>
          <a:graphicData uri="http://schemas.openxmlformats.org/drawingml/2006/table">
            <a:tbl>
              <a:tblPr firstRow="1" bandRow="1">
                <a:tableStyleId>{5940675A-B579-460E-94D1-54222C63F5DA}</a:tableStyleId>
              </a:tblPr>
              <a:tblGrid>
                <a:gridCol w="485309"/>
                <a:gridCol w="1386899"/>
              </a:tblGrid>
              <a:tr h="430128">
                <a:tc>
                  <a:txBody>
                    <a:bodyPr/>
                    <a:lstStyle/>
                    <a:p>
                      <a:endParaRPr lang="fr-FR" sz="1100" dirty="0">
                        <a:latin typeface="Short Stack" panose="02010500040000000007" pitchFamily="2" charset="0"/>
                      </a:endParaRPr>
                    </a:p>
                  </a:txBody>
                  <a:tcPr>
                    <a:solidFill>
                      <a:schemeClr val="accent4">
                        <a:lumMod val="60000"/>
                        <a:lumOff val="40000"/>
                      </a:schemeClr>
                    </a:solidFill>
                  </a:tcPr>
                </a:tc>
                <a:tc>
                  <a:txBody>
                    <a:bodyPr/>
                    <a:lstStyle/>
                    <a:p>
                      <a:r>
                        <a:rPr lang="fr-FR" sz="1100" dirty="0" smtClean="0">
                          <a:latin typeface="Short Stack" panose="02010500040000000007" pitchFamily="2" charset="0"/>
                        </a:rPr>
                        <a:t>méditerranéen</a:t>
                      </a:r>
                      <a:endParaRPr lang="fr-FR" sz="1100" dirty="0">
                        <a:latin typeface="Short Stack" panose="02010500040000000007" pitchFamily="2" charset="0"/>
                      </a:endParaRPr>
                    </a:p>
                  </a:txBody>
                  <a:tcPr anchor="ct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3248293247"/>
              </p:ext>
            </p:extLst>
          </p:nvPr>
        </p:nvGraphicFramePr>
        <p:xfrm>
          <a:off x="5520000" y="6372622"/>
          <a:ext cx="1605002" cy="430128"/>
        </p:xfrm>
        <a:graphic>
          <a:graphicData uri="http://schemas.openxmlformats.org/drawingml/2006/table">
            <a:tbl>
              <a:tblPr firstRow="1" bandRow="1">
                <a:tableStyleId>{5940675A-B579-460E-94D1-54222C63F5DA}</a:tableStyleId>
              </a:tblPr>
              <a:tblGrid>
                <a:gridCol w="504056"/>
                <a:gridCol w="1100946"/>
              </a:tblGrid>
              <a:tr h="430128">
                <a:tc>
                  <a:txBody>
                    <a:bodyPr/>
                    <a:lstStyle/>
                    <a:p>
                      <a:endParaRPr lang="fr-FR" sz="1100" dirty="0">
                        <a:latin typeface="Short Stack" panose="02010500040000000007" pitchFamily="2" charset="0"/>
                      </a:endParaRPr>
                    </a:p>
                  </a:txBody>
                  <a:tcPr>
                    <a:solidFill>
                      <a:srgbClr val="FFFF00"/>
                    </a:solidFill>
                  </a:tcPr>
                </a:tc>
                <a:tc>
                  <a:txBody>
                    <a:bodyPr/>
                    <a:lstStyle/>
                    <a:p>
                      <a:r>
                        <a:rPr lang="fr-FR" sz="1100" dirty="0" smtClean="0">
                          <a:latin typeface="Short Stack" panose="02010500040000000007" pitchFamily="2" charset="0"/>
                        </a:rPr>
                        <a:t>désertique</a:t>
                      </a:r>
                      <a:endParaRPr lang="fr-FR" sz="1100" dirty="0">
                        <a:latin typeface="Short Stack" panose="02010500040000000007" pitchFamily="2" charset="0"/>
                      </a:endParaRPr>
                    </a:p>
                  </a:txBody>
                  <a:tcPr anchor="ct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2544980328"/>
              </p:ext>
            </p:extLst>
          </p:nvPr>
        </p:nvGraphicFramePr>
        <p:xfrm>
          <a:off x="1728465" y="6947852"/>
          <a:ext cx="1656185" cy="426844"/>
        </p:xfrm>
        <a:graphic>
          <a:graphicData uri="http://schemas.openxmlformats.org/drawingml/2006/table">
            <a:tbl>
              <a:tblPr firstRow="1" bandRow="1">
                <a:tableStyleId>{5940675A-B579-460E-94D1-54222C63F5DA}</a:tableStyleId>
              </a:tblPr>
              <a:tblGrid>
                <a:gridCol w="504906"/>
                <a:gridCol w="1151279"/>
              </a:tblGrid>
              <a:tr h="426844">
                <a:tc>
                  <a:txBody>
                    <a:bodyPr/>
                    <a:lstStyle/>
                    <a:p>
                      <a:endParaRPr lang="fr-FR" sz="1100" dirty="0">
                        <a:latin typeface="Short Stack" panose="02010500040000000007" pitchFamily="2" charset="0"/>
                      </a:endParaRPr>
                    </a:p>
                  </a:txBody>
                  <a:tcPr>
                    <a:solidFill>
                      <a:schemeClr val="accent5">
                        <a:lumMod val="40000"/>
                        <a:lumOff val="60000"/>
                      </a:schemeClr>
                    </a:solidFill>
                  </a:tcPr>
                </a:tc>
                <a:tc>
                  <a:txBody>
                    <a:bodyPr/>
                    <a:lstStyle/>
                    <a:p>
                      <a:r>
                        <a:rPr lang="fr-FR" sz="1100" dirty="0" smtClean="0">
                          <a:latin typeface="Short Stack" panose="02010500040000000007" pitchFamily="2" charset="0"/>
                        </a:rPr>
                        <a:t>continental</a:t>
                      </a:r>
                      <a:endParaRPr lang="fr-FR" sz="1100" dirty="0">
                        <a:latin typeface="Short Stack" panose="02010500040000000007" pitchFamily="2" charset="0"/>
                      </a:endParaRPr>
                    </a:p>
                  </a:txBody>
                  <a:tcPr anchor="ct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639767016"/>
              </p:ext>
            </p:extLst>
          </p:nvPr>
        </p:nvGraphicFramePr>
        <p:xfrm>
          <a:off x="212444" y="6947852"/>
          <a:ext cx="1347326" cy="430620"/>
        </p:xfrm>
        <a:graphic>
          <a:graphicData uri="http://schemas.openxmlformats.org/drawingml/2006/table">
            <a:tbl>
              <a:tblPr firstRow="1" bandRow="1">
                <a:tableStyleId>{5940675A-B579-460E-94D1-54222C63F5DA}</a:tableStyleId>
              </a:tblPr>
              <a:tblGrid>
                <a:gridCol w="471868"/>
                <a:gridCol w="875458"/>
              </a:tblGrid>
              <a:tr h="430620">
                <a:tc>
                  <a:txBody>
                    <a:bodyPr/>
                    <a:lstStyle/>
                    <a:p>
                      <a:endParaRPr lang="fr-FR" sz="1100" dirty="0">
                        <a:latin typeface="Short Stack" panose="02010500040000000007" pitchFamily="2" charset="0"/>
                      </a:endParaRPr>
                    </a:p>
                  </a:txBody>
                  <a:tcPr>
                    <a:solidFill>
                      <a:schemeClr val="accent1"/>
                    </a:solidFill>
                  </a:tcPr>
                </a:tc>
                <a:tc>
                  <a:txBody>
                    <a:bodyPr/>
                    <a:lstStyle/>
                    <a:p>
                      <a:r>
                        <a:rPr lang="fr-FR" sz="1100" dirty="0" smtClean="0">
                          <a:latin typeface="Short Stack" panose="02010500040000000007" pitchFamily="2" charset="0"/>
                        </a:rPr>
                        <a:t>polaire</a:t>
                      </a:r>
                      <a:endParaRPr lang="fr-FR" sz="1100" dirty="0">
                        <a:latin typeface="Short Stack" panose="02010500040000000007" pitchFamily="2" charset="0"/>
                      </a:endParaRPr>
                    </a:p>
                  </a:txBody>
                  <a:tcPr anchor="ct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2706179766"/>
              </p:ext>
            </p:extLst>
          </p:nvPr>
        </p:nvGraphicFramePr>
        <p:xfrm>
          <a:off x="190088" y="6372622"/>
          <a:ext cx="1692187" cy="465247"/>
        </p:xfrm>
        <a:graphic>
          <a:graphicData uri="http://schemas.openxmlformats.org/drawingml/2006/table">
            <a:tbl>
              <a:tblPr firstRow="1" bandRow="1">
                <a:tableStyleId>{5940675A-B579-460E-94D1-54222C63F5DA}</a:tableStyleId>
              </a:tblPr>
              <a:tblGrid>
                <a:gridCol w="468051"/>
                <a:gridCol w="1224136"/>
              </a:tblGrid>
              <a:tr h="465247">
                <a:tc>
                  <a:txBody>
                    <a:bodyPr/>
                    <a:lstStyle/>
                    <a:p>
                      <a:endParaRPr lang="fr-FR" sz="1100" dirty="0">
                        <a:latin typeface="Short Stack" panose="02010500040000000007" pitchFamily="2" charset="0"/>
                      </a:endParaRPr>
                    </a:p>
                  </a:txBody>
                  <a:tcPr>
                    <a:solidFill>
                      <a:srgbClr val="C08E00"/>
                    </a:solidFill>
                  </a:tcPr>
                </a:tc>
                <a:tc>
                  <a:txBody>
                    <a:bodyPr/>
                    <a:lstStyle/>
                    <a:p>
                      <a:r>
                        <a:rPr lang="fr-FR" sz="1100" dirty="0" smtClean="0">
                          <a:latin typeface="Short Stack" panose="02010500040000000007" pitchFamily="2" charset="0"/>
                        </a:rPr>
                        <a:t>montagnard</a:t>
                      </a:r>
                      <a:endParaRPr lang="fr-FR" sz="1100" dirty="0">
                        <a:latin typeface="Short Stack" panose="02010500040000000007" pitchFamily="2" charset="0"/>
                      </a:endParaRPr>
                    </a:p>
                  </a:txBody>
                  <a:tcPr anchor="ctr"/>
                </a:tc>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1223372311"/>
              </p:ext>
            </p:extLst>
          </p:nvPr>
        </p:nvGraphicFramePr>
        <p:xfrm>
          <a:off x="3547279" y="6947852"/>
          <a:ext cx="1643870" cy="432048"/>
        </p:xfrm>
        <a:graphic>
          <a:graphicData uri="http://schemas.openxmlformats.org/drawingml/2006/table">
            <a:tbl>
              <a:tblPr firstRow="1" bandRow="1">
                <a:tableStyleId>{5940675A-B579-460E-94D1-54222C63F5DA}</a:tableStyleId>
              </a:tblPr>
              <a:tblGrid>
                <a:gridCol w="491742"/>
                <a:gridCol w="1152128"/>
              </a:tblGrid>
              <a:tr h="432048">
                <a:tc>
                  <a:txBody>
                    <a:bodyPr/>
                    <a:lstStyle/>
                    <a:p>
                      <a:endParaRPr lang="fr-FR" sz="1100" dirty="0">
                        <a:latin typeface="Short Stack" panose="02010500040000000007" pitchFamily="2" charset="0"/>
                      </a:endParaRPr>
                    </a:p>
                  </a:txBody>
                  <a:tcPr>
                    <a:solidFill>
                      <a:schemeClr val="accent3"/>
                    </a:solidFill>
                  </a:tcPr>
                </a:tc>
                <a:tc>
                  <a:txBody>
                    <a:bodyPr/>
                    <a:lstStyle/>
                    <a:p>
                      <a:r>
                        <a:rPr lang="fr-FR" sz="1100" dirty="0" smtClean="0">
                          <a:latin typeface="Short Stack" panose="02010500040000000007" pitchFamily="2" charset="0"/>
                        </a:rPr>
                        <a:t>océanique</a:t>
                      </a:r>
                      <a:endParaRPr lang="fr-FR" sz="1100" dirty="0">
                        <a:latin typeface="Short Stack" panose="02010500040000000007" pitchFamily="2" charset="0"/>
                      </a:endParaRPr>
                    </a:p>
                  </a:txBody>
                  <a:tcPr anchor="ctr"/>
                </a:tc>
              </a:tr>
            </a:tbl>
          </a:graphicData>
        </a:graphic>
      </p:graphicFrame>
      <p:sp>
        <p:nvSpPr>
          <p:cNvPr id="12" name="ZoneTexte 11"/>
          <p:cNvSpPr txBox="1"/>
          <p:nvPr/>
        </p:nvSpPr>
        <p:spPr>
          <a:xfrm>
            <a:off x="163909" y="1110228"/>
            <a:ext cx="1672335" cy="400110"/>
          </a:xfrm>
          <a:prstGeom prst="rect">
            <a:avLst/>
          </a:prstGeom>
          <a:noFill/>
        </p:spPr>
        <p:txBody>
          <a:bodyPr wrap="square" rtlCol="0">
            <a:spAutoFit/>
          </a:bodyPr>
          <a:lstStyle/>
          <a:p>
            <a:r>
              <a:rPr lang="fr-FR" dirty="0" smtClean="0"/>
              <a:t>À projeter</a:t>
            </a:r>
            <a:endParaRPr lang="fr-FR" dirty="0"/>
          </a:p>
        </p:txBody>
      </p:sp>
      <p:grpSp>
        <p:nvGrpSpPr>
          <p:cNvPr id="13" name="Groupe 12"/>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22"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Ellipse 23"/>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5" name="Rectangle 24"/>
          <p:cNvSpPr/>
          <p:nvPr/>
        </p:nvSpPr>
        <p:spPr>
          <a:xfrm>
            <a:off x="172675" y="153716"/>
            <a:ext cx="655701" cy="656626"/>
          </a:xfrm>
          <a:prstGeom prst="rect">
            <a:avLst/>
          </a:prstGeom>
        </p:spPr>
        <p:txBody>
          <a:bodyPr wrap="none" lIns="101636" tIns="50818" rIns="101636" bIns="50818">
            <a:spAutoFit/>
          </a:bodyPr>
          <a:lstStyle/>
          <a:p>
            <a:pPr lvl="0" algn="ctr"/>
            <a:r>
              <a:rPr lang="fr-FR" sz="360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6" name="Rectangle 25"/>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7" name="Rectangle à coins arrondis 26"/>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8" name="Rectangle à coins arrondis 27"/>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9" name="ZoneTexte 28"/>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30" name="ZoneTexte 29"/>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593" y="9104776"/>
            <a:ext cx="290414" cy="1156278"/>
          </a:xfrm>
          <a:prstGeom prst="rect">
            <a:avLst/>
          </a:prstGeom>
        </p:spPr>
      </p:pic>
    </p:spTree>
    <p:extLst>
      <p:ext uri="{BB962C8B-B14F-4D97-AF65-F5344CB8AC3E}">
        <p14:creationId xmlns:p14="http://schemas.microsoft.com/office/powerpoint/2010/main" val="221209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Ellipse 40"/>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72675" y="153716"/>
            <a:ext cx="655701" cy="656626"/>
          </a:xfrm>
          <a:prstGeom prst="rect">
            <a:avLst/>
          </a:prstGeom>
        </p:spPr>
        <p:txBody>
          <a:bodyPr wrap="none" lIns="101636" tIns="50818" rIns="101636" bIns="50818">
            <a:spAutoFit/>
          </a:bodyPr>
          <a:lstStyle/>
          <a:p>
            <a:pPr lvl="0" algn="ctr"/>
            <a:r>
              <a:rPr lang="fr-FR" sz="360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30" name="Rectangle 29"/>
          <p:cNvSpPr/>
          <p:nvPr/>
        </p:nvSpPr>
        <p:spPr>
          <a:xfrm>
            <a:off x="144289" y="5124484"/>
            <a:ext cx="7128792"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sym typeface="Wingdings"/>
              </a:rPr>
              <a:t>Légende les images en indiquant la zone dans laquelle elle se trouve et son climat</a:t>
            </a:r>
            <a:endParaRPr lang="fr-FR" dirty="0" smtClean="0">
              <a:latin typeface="Fineliner Script" pitchFamily="50" charset="0"/>
            </a:endParaRPr>
          </a:p>
        </p:txBody>
      </p:sp>
      <p:pic>
        <p:nvPicPr>
          <p:cNvPr id="3" name="Image 2"/>
          <p:cNvPicPr>
            <a:picLocks noChangeAspect="1"/>
          </p:cNvPicPr>
          <p:nvPr/>
        </p:nvPicPr>
        <p:blipFill>
          <a:blip r:embed="rId5"/>
          <a:stretch>
            <a:fillRect/>
          </a:stretch>
        </p:blipFill>
        <p:spPr>
          <a:xfrm>
            <a:off x="261560" y="5580536"/>
            <a:ext cx="2186985" cy="1374738"/>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6" name="Imag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4940543" y="5578841"/>
            <a:ext cx="2216804" cy="1363296"/>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7" name="Image 6"/>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982416" y="7956798"/>
            <a:ext cx="2174353" cy="1512168"/>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8" name="Image 7"/>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563822" y="5578841"/>
            <a:ext cx="2217880" cy="1374739"/>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34" name="Rectangle à coins arrondis 33"/>
          <p:cNvSpPr/>
          <p:nvPr/>
        </p:nvSpPr>
        <p:spPr>
          <a:xfrm>
            <a:off x="263402" y="1276145"/>
            <a:ext cx="6837557" cy="2071730"/>
          </a:xfrm>
          <a:prstGeom prst="roundRect">
            <a:avLst>
              <a:gd name="adj" fmla="val 6506"/>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35" name="ZoneTexte 34"/>
          <p:cNvSpPr txBox="1"/>
          <p:nvPr/>
        </p:nvSpPr>
        <p:spPr>
          <a:xfrm>
            <a:off x="259667" y="1284709"/>
            <a:ext cx="6897102" cy="2063165"/>
          </a:xfrm>
          <a:prstGeom prst="rect">
            <a:avLst/>
          </a:prstGeom>
          <a:noFill/>
        </p:spPr>
        <p:txBody>
          <a:bodyPr wrap="square" lIns="101636" tIns="50818" rIns="101636" bIns="50818" rtlCol="0">
            <a:spAutoFit/>
          </a:bodyPr>
          <a:lstStyle/>
          <a:p>
            <a:pPr>
              <a:lnSpc>
                <a:spcPct val="80000"/>
              </a:lnSpc>
              <a:spcAft>
                <a:spcPts val="600"/>
              </a:spcAft>
            </a:pPr>
            <a:r>
              <a:rPr lang="fr-FR" sz="1600" dirty="0" smtClean="0">
                <a:latin typeface="KG Primary Italics" panose="02000506000000020003" pitchFamily="2" charset="0"/>
                <a:ea typeface="Clensey" panose="02000603000000000000" pitchFamily="2" charset="0"/>
              </a:rPr>
              <a:t>La variété des climats permet une grande variété des paysages végétaux. </a:t>
            </a:r>
          </a:p>
          <a:p>
            <a:pPr>
              <a:lnSpc>
                <a:spcPct val="80000"/>
              </a:lnSpc>
              <a:spcAft>
                <a:spcPts val="600"/>
              </a:spcAft>
            </a:pPr>
            <a:r>
              <a:rPr lang="fr-FR" sz="1600" dirty="0" smtClean="0">
                <a:latin typeface="KG Primary Italics" panose="02000506000000020003" pitchFamily="2" charset="0"/>
                <a:ea typeface="Clensey" panose="02000603000000000000" pitchFamily="2" charset="0"/>
              </a:rPr>
              <a:t>La végétation est absente en très haute montagne, dans les déserts et dans les régions couvertes de glaces. </a:t>
            </a:r>
          </a:p>
          <a:p>
            <a:pPr>
              <a:lnSpc>
                <a:spcPct val="80000"/>
              </a:lnSpc>
              <a:spcAft>
                <a:spcPts val="600"/>
              </a:spcAft>
            </a:pPr>
            <a:r>
              <a:rPr lang="fr-FR" sz="1600" dirty="0" smtClean="0">
                <a:latin typeface="KG Primary Italics" panose="02000506000000020003" pitchFamily="2" charset="0"/>
                <a:ea typeface="Clensey" panose="02000603000000000000" pitchFamily="2" charset="0"/>
              </a:rPr>
              <a:t>La forêt et la prairie sont présentes dans les régions tempérées. </a:t>
            </a:r>
          </a:p>
          <a:p>
            <a:pPr>
              <a:lnSpc>
                <a:spcPct val="80000"/>
              </a:lnSpc>
              <a:spcAft>
                <a:spcPts val="600"/>
              </a:spcAft>
            </a:pPr>
            <a:r>
              <a:rPr lang="fr-FR" sz="1600" dirty="0" smtClean="0">
                <a:latin typeface="KG Primary Italics" panose="02000506000000020003" pitchFamily="2" charset="0"/>
                <a:ea typeface="Clensey" panose="02000603000000000000" pitchFamily="2" charset="0"/>
              </a:rPr>
              <a:t>Dans les régions  équatoriales où il fait très humide on trouve des forêts denses. </a:t>
            </a:r>
          </a:p>
          <a:p>
            <a:pPr>
              <a:lnSpc>
                <a:spcPct val="80000"/>
              </a:lnSpc>
              <a:spcAft>
                <a:spcPts val="600"/>
              </a:spcAft>
            </a:pPr>
            <a:r>
              <a:rPr lang="fr-FR" sz="1600" dirty="0" smtClean="0">
                <a:latin typeface="KG Primary Italics" panose="02000506000000020003" pitchFamily="2" charset="0"/>
                <a:ea typeface="Clensey" panose="02000603000000000000" pitchFamily="2" charset="0"/>
              </a:rPr>
              <a:t>Dans les régions tropicales, se trouve la savane où les arbres sont rares et les herbes sèches. </a:t>
            </a:r>
          </a:p>
          <a:p>
            <a:pPr>
              <a:lnSpc>
                <a:spcPct val="80000"/>
              </a:lnSpc>
              <a:spcAft>
                <a:spcPts val="600"/>
              </a:spcAft>
            </a:pPr>
            <a:r>
              <a:rPr lang="fr-FR" sz="1600" dirty="0" smtClean="0">
                <a:latin typeface="KG Primary Italics" panose="02000506000000020003" pitchFamily="2" charset="0"/>
                <a:ea typeface="Clensey" panose="02000603000000000000" pitchFamily="2" charset="0"/>
              </a:rPr>
              <a:t>Enfin, dans les régions désertiques, il y a les déserts sous forme de sable ou de roches sans aucune végétation</a:t>
            </a:r>
          </a:p>
        </p:txBody>
      </p:sp>
      <p:sp>
        <p:nvSpPr>
          <p:cNvPr id="36" name="ZoneTexte 35"/>
          <p:cNvSpPr txBox="1"/>
          <p:nvPr/>
        </p:nvSpPr>
        <p:spPr>
          <a:xfrm>
            <a:off x="232867" y="828006"/>
            <a:ext cx="5095997" cy="471960"/>
          </a:xfrm>
          <a:prstGeom prst="rect">
            <a:avLst/>
          </a:prstGeom>
          <a:noFill/>
        </p:spPr>
        <p:txBody>
          <a:bodyPr wrap="square" lIns="101636" tIns="50818" rIns="101636" bIns="50818" rtlCol="0">
            <a:spAutoFit/>
          </a:bodyPr>
          <a:lstStyle/>
          <a:p>
            <a:r>
              <a:rPr lang="fr-FR" sz="2400" dirty="0" smtClean="0">
                <a:latin typeface="Fineliner Script" pitchFamily="50" charset="0"/>
              </a:rPr>
              <a:t>Des paysages très variés d’un climat à l’autre</a:t>
            </a:r>
            <a:endParaRPr lang="fr-FR" sz="2400" dirty="0">
              <a:latin typeface="Fineliner Script" pitchFamily="50" charset="0"/>
            </a:endParaRPr>
          </a:p>
        </p:txBody>
      </p:sp>
      <p:pic>
        <p:nvPicPr>
          <p:cNvPr id="10" name="Image 9"/>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1160900" y="3499990"/>
            <a:ext cx="5376354" cy="1504480"/>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1" name="Image 10"/>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232867" y="7969932"/>
            <a:ext cx="2188878" cy="14859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1026" name="Picture 2" descr="https://encrypted-tbn3.gstatic.com/images?q=tbn:ANd9GcTybblph_0kJvZY7l4euX_8XggymVdse0gB2oaLGvbi0RWdfy7PLA"/>
          <p:cNvPicPr>
            <a:picLocks noChangeAspect="1" noChangeArrowheads="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88544" y="7976066"/>
            <a:ext cx="2239348" cy="14929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a:extLst/>
        </p:spPr>
      </p:pic>
      <p:sp>
        <p:nvSpPr>
          <p:cNvPr id="12" name="ZoneTexte 11"/>
          <p:cNvSpPr txBox="1"/>
          <p:nvPr/>
        </p:nvSpPr>
        <p:spPr>
          <a:xfrm>
            <a:off x="4853570" y="6984037"/>
            <a:ext cx="2432044" cy="815608"/>
          </a:xfrm>
          <a:prstGeom prst="rect">
            <a:avLst/>
          </a:prstGeom>
          <a:noFill/>
        </p:spPr>
        <p:txBody>
          <a:bodyPr wrap="square" rtlCol="0">
            <a:spAutoFit/>
          </a:bodyPr>
          <a:lstStyle/>
          <a:p>
            <a:pPr algn="ctr"/>
            <a:r>
              <a:rPr lang="fr-FR" sz="1000" dirty="0" smtClean="0">
                <a:latin typeface="Short Stack" panose="02010500040000000007" pitchFamily="2" charset="0"/>
              </a:rPr>
              <a:t>Le désert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_____________________</a:t>
            </a:r>
          </a:p>
          <a:p>
            <a:endParaRPr lang="fr-FR" sz="1000" dirty="0">
              <a:latin typeface="Short Stack" panose="02010500040000000007" pitchFamily="2" charset="0"/>
            </a:endParaRPr>
          </a:p>
          <a:p>
            <a:r>
              <a:rPr lang="fr-FR" sz="1000" dirty="0" smtClean="0">
                <a:latin typeface="Short Stack" panose="02010500040000000007" pitchFamily="2" charset="0"/>
              </a:rPr>
              <a:t>Climat : ____________________</a:t>
            </a:r>
            <a:endParaRPr lang="fr-FR" sz="1000" dirty="0">
              <a:latin typeface="Short Stack" panose="02010500040000000007" pitchFamily="2" charset="0"/>
            </a:endParaRPr>
          </a:p>
        </p:txBody>
      </p:sp>
      <p:sp>
        <p:nvSpPr>
          <p:cNvPr id="37" name="ZoneTexte 36"/>
          <p:cNvSpPr txBox="1"/>
          <p:nvPr/>
        </p:nvSpPr>
        <p:spPr>
          <a:xfrm>
            <a:off x="2492196" y="6995480"/>
            <a:ext cx="2432044" cy="815608"/>
          </a:xfrm>
          <a:prstGeom prst="rect">
            <a:avLst/>
          </a:prstGeom>
          <a:noFill/>
        </p:spPr>
        <p:txBody>
          <a:bodyPr wrap="square" rtlCol="0">
            <a:spAutoFit/>
          </a:bodyPr>
          <a:lstStyle/>
          <a:p>
            <a:pPr algn="ctr"/>
            <a:r>
              <a:rPr lang="fr-FR" sz="1000" dirty="0" smtClean="0">
                <a:latin typeface="Short Stack" panose="02010500040000000007" pitchFamily="2" charset="0"/>
              </a:rPr>
              <a:t>Le banquise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_____________________</a:t>
            </a:r>
          </a:p>
          <a:p>
            <a:endParaRPr lang="fr-FR" sz="1000" dirty="0">
              <a:latin typeface="Short Stack" panose="02010500040000000007" pitchFamily="2" charset="0"/>
            </a:endParaRPr>
          </a:p>
          <a:p>
            <a:r>
              <a:rPr lang="fr-FR" sz="1000" dirty="0" smtClean="0">
                <a:latin typeface="Short Stack" panose="02010500040000000007" pitchFamily="2" charset="0"/>
              </a:rPr>
              <a:t>Climat : ____________________</a:t>
            </a:r>
            <a:endParaRPr lang="fr-FR" sz="1000" dirty="0">
              <a:latin typeface="Short Stack" panose="02010500040000000007" pitchFamily="2" charset="0"/>
            </a:endParaRPr>
          </a:p>
        </p:txBody>
      </p:sp>
      <p:sp>
        <p:nvSpPr>
          <p:cNvPr id="38" name="ZoneTexte 37"/>
          <p:cNvSpPr txBox="1"/>
          <p:nvPr/>
        </p:nvSpPr>
        <p:spPr>
          <a:xfrm>
            <a:off x="177772" y="6997174"/>
            <a:ext cx="2432044" cy="815608"/>
          </a:xfrm>
          <a:prstGeom prst="rect">
            <a:avLst/>
          </a:prstGeom>
          <a:noFill/>
        </p:spPr>
        <p:txBody>
          <a:bodyPr wrap="square" rtlCol="0">
            <a:spAutoFit/>
          </a:bodyPr>
          <a:lstStyle/>
          <a:p>
            <a:pPr algn="ctr"/>
            <a:r>
              <a:rPr lang="fr-FR" sz="1000" dirty="0" smtClean="0">
                <a:latin typeface="Short Stack" panose="02010500040000000007" pitchFamily="2" charset="0"/>
              </a:rPr>
              <a:t>La savane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_____________________</a:t>
            </a:r>
          </a:p>
          <a:p>
            <a:endParaRPr lang="fr-FR" sz="1000" dirty="0">
              <a:latin typeface="Short Stack" panose="02010500040000000007" pitchFamily="2" charset="0"/>
            </a:endParaRPr>
          </a:p>
          <a:p>
            <a:r>
              <a:rPr lang="fr-FR" sz="1000" dirty="0" smtClean="0">
                <a:latin typeface="Short Stack" panose="02010500040000000007" pitchFamily="2" charset="0"/>
              </a:rPr>
              <a:t>Climat : ____________________</a:t>
            </a:r>
            <a:endParaRPr lang="fr-FR" sz="1000" dirty="0">
              <a:latin typeface="Short Stack" panose="02010500040000000007" pitchFamily="2" charset="0"/>
            </a:endParaRPr>
          </a:p>
        </p:txBody>
      </p:sp>
      <p:sp>
        <p:nvSpPr>
          <p:cNvPr id="39" name="ZoneTexte 38"/>
          <p:cNvSpPr txBox="1"/>
          <p:nvPr/>
        </p:nvSpPr>
        <p:spPr>
          <a:xfrm>
            <a:off x="4820087" y="9514703"/>
            <a:ext cx="2432044" cy="815608"/>
          </a:xfrm>
          <a:prstGeom prst="rect">
            <a:avLst/>
          </a:prstGeom>
          <a:noFill/>
        </p:spPr>
        <p:txBody>
          <a:bodyPr wrap="square" rtlCol="0">
            <a:spAutoFit/>
          </a:bodyPr>
          <a:lstStyle/>
          <a:p>
            <a:pPr algn="ctr"/>
            <a:r>
              <a:rPr lang="fr-FR" sz="1000" dirty="0" smtClean="0">
                <a:latin typeface="Short Stack" panose="02010500040000000007" pitchFamily="2" charset="0"/>
              </a:rPr>
              <a:t>Le forêt dense, la jungle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_____________________</a:t>
            </a:r>
          </a:p>
          <a:p>
            <a:endParaRPr lang="fr-FR" sz="1000" dirty="0">
              <a:latin typeface="Short Stack" panose="02010500040000000007" pitchFamily="2" charset="0"/>
            </a:endParaRPr>
          </a:p>
          <a:p>
            <a:r>
              <a:rPr lang="fr-FR" sz="1000" dirty="0" smtClean="0">
                <a:latin typeface="Short Stack" panose="02010500040000000007" pitchFamily="2" charset="0"/>
              </a:rPr>
              <a:t>Climat : ____________________</a:t>
            </a:r>
            <a:endParaRPr lang="fr-FR" sz="1000" dirty="0">
              <a:latin typeface="Short Stack" panose="02010500040000000007" pitchFamily="2" charset="0"/>
            </a:endParaRPr>
          </a:p>
        </p:txBody>
      </p:sp>
      <p:sp>
        <p:nvSpPr>
          <p:cNvPr id="40" name="ZoneTexte 39"/>
          <p:cNvSpPr txBox="1"/>
          <p:nvPr/>
        </p:nvSpPr>
        <p:spPr>
          <a:xfrm>
            <a:off x="2458713" y="9526146"/>
            <a:ext cx="2432044" cy="815608"/>
          </a:xfrm>
          <a:prstGeom prst="rect">
            <a:avLst/>
          </a:prstGeom>
          <a:noFill/>
        </p:spPr>
        <p:txBody>
          <a:bodyPr wrap="square" rtlCol="0">
            <a:spAutoFit/>
          </a:bodyPr>
          <a:lstStyle/>
          <a:p>
            <a:pPr algn="ctr"/>
            <a:r>
              <a:rPr lang="fr-FR" sz="1000" dirty="0" smtClean="0">
                <a:latin typeface="Short Stack" panose="02010500040000000007" pitchFamily="2" charset="0"/>
              </a:rPr>
              <a:t>Le maquis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_____________________</a:t>
            </a:r>
          </a:p>
          <a:p>
            <a:endParaRPr lang="fr-FR" sz="1000" dirty="0">
              <a:latin typeface="Short Stack" panose="02010500040000000007" pitchFamily="2" charset="0"/>
            </a:endParaRPr>
          </a:p>
          <a:p>
            <a:r>
              <a:rPr lang="fr-FR" sz="1000" dirty="0" smtClean="0">
                <a:latin typeface="Short Stack" panose="02010500040000000007" pitchFamily="2" charset="0"/>
              </a:rPr>
              <a:t>Climat : ____________________</a:t>
            </a:r>
            <a:endParaRPr lang="fr-FR" sz="1000" dirty="0">
              <a:latin typeface="Short Stack" panose="02010500040000000007" pitchFamily="2" charset="0"/>
            </a:endParaRPr>
          </a:p>
        </p:txBody>
      </p:sp>
      <p:sp>
        <p:nvSpPr>
          <p:cNvPr id="46" name="ZoneTexte 45"/>
          <p:cNvSpPr txBox="1"/>
          <p:nvPr/>
        </p:nvSpPr>
        <p:spPr>
          <a:xfrm>
            <a:off x="144289" y="9527840"/>
            <a:ext cx="2432044" cy="815608"/>
          </a:xfrm>
          <a:prstGeom prst="rect">
            <a:avLst/>
          </a:prstGeom>
          <a:noFill/>
        </p:spPr>
        <p:txBody>
          <a:bodyPr wrap="square" rtlCol="0">
            <a:spAutoFit/>
          </a:bodyPr>
          <a:lstStyle/>
          <a:p>
            <a:pPr algn="ctr"/>
            <a:r>
              <a:rPr lang="fr-FR" sz="1000" dirty="0" smtClean="0">
                <a:latin typeface="Short Stack" panose="02010500040000000007" pitchFamily="2" charset="0"/>
              </a:rPr>
              <a:t>Les alpages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_____________________</a:t>
            </a:r>
          </a:p>
          <a:p>
            <a:endParaRPr lang="fr-FR" sz="1000" dirty="0">
              <a:latin typeface="Short Stack" panose="02010500040000000007" pitchFamily="2" charset="0"/>
            </a:endParaRPr>
          </a:p>
          <a:p>
            <a:r>
              <a:rPr lang="fr-FR" sz="1000" dirty="0" smtClean="0">
                <a:latin typeface="Short Stack" panose="02010500040000000007" pitchFamily="2" charset="0"/>
              </a:rPr>
              <a:t>Climat : ____________________</a:t>
            </a:r>
            <a:endParaRPr lang="fr-FR" sz="1000" dirty="0">
              <a:latin typeface="Short Stack" panose="02010500040000000007" pitchFamily="2" charset="0"/>
            </a:endParaRPr>
          </a:p>
        </p:txBody>
      </p:sp>
      <p:pic>
        <p:nvPicPr>
          <p:cNvPr id="31" name="Image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49128" y="3850473"/>
            <a:ext cx="290414" cy="1156278"/>
          </a:xfrm>
          <a:prstGeom prst="rect">
            <a:avLst/>
          </a:prstGeom>
        </p:spPr>
      </p:pic>
    </p:spTree>
    <p:extLst>
      <p:ext uri="{BB962C8B-B14F-4D97-AF65-F5344CB8AC3E}">
        <p14:creationId xmlns:p14="http://schemas.microsoft.com/office/powerpoint/2010/main" val="3173335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3">
              <a:lumMod val="40000"/>
              <a:lumOff val="60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a:ln>
            <a:noFill/>
          </a:ln>
        </p:spPr>
        <p:txBody>
          <a:bodyPr wrap="square" lIns="101636" tIns="50818" rIns="101636" bIns="50818" rtlCol="0">
            <a:spAutoFit/>
          </a:bodyPr>
          <a:lstStyle/>
          <a:p>
            <a:pPr algn="ctr"/>
            <a:r>
              <a:rPr lang="fr-FR" b="1" spc="50" dirty="0" smtClean="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1397400"/>
            <a:ext cx="6984492" cy="6055342"/>
          </a:xfrm>
          <a:prstGeom prst="roundRect">
            <a:avLst>
              <a:gd name="adj" fmla="val 3137"/>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1384171"/>
            <a:ext cx="6971296" cy="5973466"/>
          </a:xfrm>
          <a:prstGeom prst="rect">
            <a:avLst/>
          </a:prstGeom>
        </p:spPr>
        <p:txBody>
          <a:bodyPr wrap="square" lIns="101636" tIns="50818" rIns="101636" bIns="50818">
            <a:spAutoFit/>
          </a:bodyPr>
          <a:lstStyle/>
          <a:p>
            <a:pPr>
              <a:lnSpc>
                <a:spcPct val="150000"/>
              </a:lnSpc>
              <a:spcAft>
                <a:spcPts val="600"/>
              </a:spcAft>
            </a:pP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		Les trois grandes zones :</a:t>
            </a:r>
          </a:p>
          <a:p>
            <a:pPr>
              <a:lnSpc>
                <a:spcPct val="150000"/>
              </a:lnSpc>
              <a:spcAft>
                <a:spcPts val="600"/>
              </a:spcAft>
            </a:pPr>
            <a:r>
              <a:rPr lang="fr-FR" sz="1050" dirty="0" smtClean="0">
                <a:latin typeface="Short Stack" panose="02010500040000000007" pitchFamily="2" charset="0"/>
                <a:ea typeface="Clensey" panose="02000603000000000000" pitchFamily="2" charset="0"/>
              </a:rPr>
              <a:t>Sur </a:t>
            </a:r>
            <a:r>
              <a:rPr lang="fr-FR" sz="1050" dirty="0">
                <a:latin typeface="Short Stack" panose="02010500040000000007" pitchFamily="2" charset="0"/>
                <a:ea typeface="Clensey" panose="02000603000000000000" pitchFamily="2" charset="0"/>
              </a:rPr>
              <a:t>notre planète, on peut définir 3 grandes zones climatiques :</a:t>
            </a:r>
          </a:p>
          <a:p>
            <a:pPr>
              <a:lnSpc>
                <a:spcPct val="150000"/>
              </a:lnSpc>
              <a:spcAft>
                <a:spcPts val="600"/>
              </a:spcAft>
            </a:pPr>
            <a:r>
              <a:rPr lang="fr-FR" sz="1050" dirty="0">
                <a:latin typeface="Short Stack" panose="02010500040000000007" pitchFamily="2" charset="0"/>
                <a:ea typeface="Clensey" panose="02000603000000000000" pitchFamily="2" charset="0"/>
              </a:rPr>
              <a:t>1</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la zone </a:t>
            </a:r>
            <a:r>
              <a:rPr lang="fr-FR" sz="1050" dirty="0" smtClean="0">
                <a:latin typeface="Short Stack" panose="02010500040000000007" pitchFamily="2" charset="0"/>
                <a:ea typeface="Clensey" panose="02000603000000000000" pitchFamily="2" charset="0"/>
              </a:rPr>
              <a:t>_________________ qui </a:t>
            </a:r>
            <a:r>
              <a:rPr lang="fr-FR" sz="1050" dirty="0">
                <a:latin typeface="Short Stack" panose="02010500040000000007" pitchFamily="2" charset="0"/>
                <a:ea typeface="Clensey" panose="02000603000000000000" pitchFamily="2" charset="0"/>
              </a:rPr>
              <a:t>se situe autour de </a:t>
            </a:r>
            <a:r>
              <a:rPr lang="fr-FR" sz="1050" dirty="0" smtClean="0">
                <a:latin typeface="Short Stack" panose="02010500040000000007" pitchFamily="2" charset="0"/>
                <a:ea typeface="Clensey" panose="02000603000000000000" pitchFamily="2" charset="0"/>
              </a:rPr>
              <a:t>___________________, </a:t>
            </a:r>
            <a:r>
              <a:rPr lang="fr-FR" sz="1050" dirty="0">
                <a:latin typeface="Short Stack" panose="02010500040000000007" pitchFamily="2" charset="0"/>
                <a:ea typeface="Clensey" panose="02000603000000000000" pitchFamily="2" charset="0"/>
              </a:rPr>
              <a:t>entre les </a:t>
            </a:r>
            <a:r>
              <a:rPr lang="fr-FR" sz="1050" dirty="0" smtClean="0">
                <a:latin typeface="Short Stack" panose="02010500040000000007" pitchFamily="2" charset="0"/>
                <a:ea typeface="Clensey" panose="02000603000000000000" pitchFamily="2" charset="0"/>
              </a:rPr>
              <a:t>tropiques. </a:t>
            </a:r>
            <a:r>
              <a:rPr lang="fr-FR" sz="1050" dirty="0">
                <a:latin typeface="Short Stack" panose="02010500040000000007" pitchFamily="2" charset="0"/>
                <a:ea typeface="Clensey" panose="02000603000000000000" pitchFamily="2" charset="0"/>
              </a:rPr>
              <a:t>On l’appelle aussi la zone </a:t>
            </a:r>
            <a:r>
              <a:rPr lang="fr-FR" sz="1050" dirty="0" smtClean="0">
                <a:latin typeface="Short Stack" panose="02010500040000000007" pitchFamily="2" charset="0"/>
                <a:ea typeface="Clensey" panose="02000603000000000000" pitchFamily="2" charset="0"/>
              </a:rPr>
              <a:t>________________________.</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2) Les zones </a:t>
            </a:r>
            <a:r>
              <a:rPr lang="fr-FR" sz="1050" dirty="0" smtClean="0">
                <a:latin typeface="Short Stack" panose="02010500040000000007" pitchFamily="2" charset="0"/>
                <a:ea typeface="Clensey" panose="02000603000000000000" pitchFamily="2" charset="0"/>
              </a:rPr>
              <a:t>__________________ qui </a:t>
            </a:r>
            <a:r>
              <a:rPr lang="fr-FR" sz="1050" dirty="0">
                <a:latin typeface="Short Stack" panose="02010500040000000007" pitchFamily="2" charset="0"/>
                <a:ea typeface="Clensey" panose="02000603000000000000" pitchFamily="2" charset="0"/>
              </a:rPr>
              <a:t>se situent autour des pôles Nord et Sud. </a:t>
            </a:r>
          </a:p>
          <a:p>
            <a:pPr>
              <a:lnSpc>
                <a:spcPct val="150000"/>
              </a:lnSpc>
              <a:spcAft>
                <a:spcPts val="600"/>
              </a:spcAft>
            </a:pPr>
            <a:r>
              <a:rPr lang="fr-FR" sz="1050" dirty="0">
                <a:latin typeface="Short Stack" panose="02010500040000000007" pitchFamily="2" charset="0"/>
                <a:ea typeface="Clensey" panose="02000603000000000000" pitchFamily="2" charset="0"/>
              </a:rPr>
              <a:t>3) Les zones </a:t>
            </a:r>
            <a:r>
              <a:rPr lang="fr-FR" sz="1050" dirty="0" smtClean="0">
                <a:latin typeface="Short Stack" panose="02010500040000000007" pitchFamily="2" charset="0"/>
                <a:ea typeface="Clensey" panose="02000603000000000000" pitchFamily="2" charset="0"/>
              </a:rPr>
              <a:t>__________________ qui </a:t>
            </a:r>
            <a:r>
              <a:rPr lang="fr-FR" sz="1050" dirty="0">
                <a:latin typeface="Short Stack" panose="02010500040000000007" pitchFamily="2" charset="0"/>
                <a:ea typeface="Clensey" panose="02000603000000000000" pitchFamily="2" charset="0"/>
              </a:rPr>
              <a:t>se situent dans l’hémisphère Nord et Sud</a:t>
            </a:r>
            <a:r>
              <a:rPr lang="fr-FR" sz="1050" dirty="0" smtClean="0">
                <a:latin typeface="Short Stack" panose="02010500040000000007" pitchFamily="2" charset="0"/>
                <a:ea typeface="Clensey" panose="02000603000000000000" pitchFamily="2" charset="0"/>
              </a:rPr>
              <a:t>.</a:t>
            </a:r>
          </a:p>
          <a:p>
            <a:pPr>
              <a:lnSpc>
                <a:spcPct val="150000"/>
              </a:lnSpc>
              <a:spcAft>
                <a:spcPts val="600"/>
              </a:spcAft>
            </a:pP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Les différents climats</a:t>
            </a:r>
          </a:p>
          <a:p>
            <a:pPr>
              <a:lnSpc>
                <a:spcPct val="150000"/>
              </a:lnSpc>
              <a:spcAft>
                <a:spcPts val="600"/>
              </a:spcAft>
            </a:pPr>
            <a:r>
              <a:rPr lang="fr-FR" sz="1050" dirty="0">
                <a:latin typeface="Short Stack" panose="02010500040000000007" pitchFamily="2" charset="0"/>
                <a:ea typeface="Clensey" panose="02000603000000000000" pitchFamily="2" charset="0"/>
              </a:rPr>
              <a:t>1) Le climat </a:t>
            </a:r>
            <a:r>
              <a:rPr lang="fr-FR" sz="1050" dirty="0" smtClean="0">
                <a:latin typeface="Short Stack" panose="02010500040000000007" pitchFamily="2" charset="0"/>
                <a:ea typeface="Clensey" panose="02000603000000000000" pitchFamily="2" charset="0"/>
              </a:rPr>
              <a:t>__________________ , au niveau des tropiques, deux saisons, températures élevées toute l’année.</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2) Le climat </a:t>
            </a:r>
            <a:r>
              <a:rPr lang="fr-FR" sz="1050" dirty="0" smtClean="0">
                <a:latin typeface="Short Stack" panose="02010500040000000007" pitchFamily="2" charset="0"/>
                <a:ea typeface="Clensey" panose="02000603000000000000" pitchFamily="2" charset="0"/>
              </a:rPr>
              <a:t>_________________ , au </a:t>
            </a:r>
            <a:r>
              <a:rPr lang="fr-FR" sz="1050" dirty="0">
                <a:latin typeface="Short Stack" panose="02010500040000000007" pitchFamily="2" charset="0"/>
                <a:ea typeface="Clensey" panose="02000603000000000000" pitchFamily="2" charset="0"/>
              </a:rPr>
              <a:t>niveau de </a:t>
            </a:r>
            <a:r>
              <a:rPr lang="fr-FR" sz="1050" dirty="0" smtClean="0">
                <a:latin typeface="Short Stack" panose="02010500040000000007" pitchFamily="2" charset="0"/>
                <a:ea typeface="Clensey" panose="02000603000000000000" pitchFamily="2" charset="0"/>
              </a:rPr>
              <a:t>l’équateur, une saison, pluies abondantes, températures </a:t>
            </a:r>
            <a:r>
              <a:rPr lang="fr-FR" sz="1050" dirty="0">
                <a:latin typeface="Short Stack" panose="02010500040000000007" pitchFamily="2" charset="0"/>
                <a:ea typeface="Clensey" panose="02000603000000000000" pitchFamily="2" charset="0"/>
              </a:rPr>
              <a:t>élevées toute l’année</a:t>
            </a:r>
            <a:r>
              <a:rPr lang="fr-FR" sz="1050" dirty="0" smtClean="0">
                <a:latin typeface="Short Stack" panose="02010500040000000007" pitchFamily="2" charset="0"/>
                <a:ea typeface="Clensey" panose="02000603000000000000" pitchFamily="2" charset="0"/>
              </a:rPr>
              <a:t>.</a:t>
            </a:r>
          </a:p>
          <a:p>
            <a:pPr>
              <a:lnSpc>
                <a:spcPct val="150000"/>
              </a:lnSpc>
              <a:spcAft>
                <a:spcPts val="600"/>
              </a:spcAft>
            </a:pPr>
            <a:r>
              <a:rPr lang="fr-FR" sz="1050" dirty="0" smtClean="0">
                <a:latin typeface="Short Stack" panose="02010500040000000007" pitchFamily="2" charset="0"/>
                <a:ea typeface="Clensey" panose="02000603000000000000" pitchFamily="2" charset="0"/>
              </a:rPr>
              <a:t>3) Le climat </a:t>
            </a:r>
            <a:r>
              <a:rPr lang="fr-FR" sz="1050" dirty="0">
                <a:latin typeface="Short Stack" panose="02010500040000000007" pitchFamily="2" charset="0"/>
                <a:ea typeface="Clensey" panose="02000603000000000000" pitchFamily="2" charset="0"/>
              </a:rPr>
              <a:t>____________________  : </a:t>
            </a:r>
            <a:r>
              <a:rPr lang="fr-FR" sz="1050" dirty="0" smtClean="0">
                <a:latin typeface="Short Stack" panose="02010500040000000007" pitchFamily="2" charset="0"/>
                <a:ea typeface="Clensey" panose="02000603000000000000" pitchFamily="2" charset="0"/>
              </a:rPr>
              <a:t>chaleur </a:t>
            </a:r>
            <a:r>
              <a:rPr lang="fr-FR" sz="1050" dirty="0">
                <a:latin typeface="Short Stack" panose="02010500040000000007" pitchFamily="2" charset="0"/>
                <a:ea typeface="Clensey" panose="02000603000000000000" pitchFamily="2" charset="0"/>
              </a:rPr>
              <a:t>très </a:t>
            </a:r>
            <a:r>
              <a:rPr lang="fr-FR" sz="1050" dirty="0" smtClean="0">
                <a:latin typeface="Short Stack" panose="02010500040000000007" pitchFamily="2" charset="0"/>
                <a:ea typeface="Clensey" panose="02000603000000000000" pitchFamily="2" charset="0"/>
              </a:rPr>
              <a:t>forte, absence </a:t>
            </a:r>
            <a:r>
              <a:rPr lang="fr-FR" sz="1050" dirty="0">
                <a:latin typeface="Short Stack" panose="02010500040000000007" pitchFamily="2" charset="0"/>
                <a:ea typeface="Clensey" panose="02000603000000000000" pitchFamily="2" charset="0"/>
              </a:rPr>
              <a:t>de </a:t>
            </a:r>
            <a:r>
              <a:rPr lang="fr-FR" sz="1050" dirty="0" smtClean="0">
                <a:latin typeface="Short Stack" panose="02010500040000000007" pitchFamily="2" charset="0"/>
                <a:ea typeface="Clensey" panose="02000603000000000000" pitchFamily="2" charset="0"/>
              </a:rPr>
              <a:t>précipitations.</a:t>
            </a:r>
          </a:p>
          <a:p>
            <a:pPr>
              <a:lnSpc>
                <a:spcPct val="150000"/>
              </a:lnSpc>
              <a:spcAft>
                <a:spcPts val="600"/>
              </a:spcAft>
            </a:pPr>
            <a:r>
              <a:rPr lang="fr-FR" sz="1050" dirty="0">
                <a:latin typeface="Short Stack" panose="02010500040000000007" pitchFamily="2" charset="0"/>
                <a:ea typeface="Clensey" panose="02000603000000000000" pitchFamily="2" charset="0"/>
              </a:rPr>
              <a:t>3</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Le climat </a:t>
            </a:r>
            <a:r>
              <a:rPr lang="fr-FR" sz="1050" dirty="0" smtClean="0">
                <a:latin typeface="Short Stack" panose="02010500040000000007" pitchFamily="2" charset="0"/>
                <a:ea typeface="Clensey" panose="02000603000000000000" pitchFamily="2" charset="0"/>
              </a:rPr>
              <a:t>____________________  : régions proches </a:t>
            </a:r>
            <a:r>
              <a:rPr lang="fr-FR" sz="1050" dirty="0">
                <a:latin typeface="Short Stack" panose="02010500040000000007" pitchFamily="2" charset="0"/>
                <a:ea typeface="Clensey" panose="02000603000000000000" pitchFamily="2" charset="0"/>
              </a:rPr>
              <a:t>de </a:t>
            </a:r>
            <a:r>
              <a:rPr lang="fr-FR" sz="1050" dirty="0" smtClean="0">
                <a:latin typeface="Short Stack" panose="02010500040000000007" pitchFamily="2" charset="0"/>
                <a:ea typeface="Clensey" panose="02000603000000000000" pitchFamily="2" charset="0"/>
              </a:rPr>
              <a:t>l’océan qui adoucit </a:t>
            </a:r>
            <a:r>
              <a:rPr lang="fr-FR" sz="1050" dirty="0">
                <a:latin typeface="Short Stack" panose="02010500040000000007" pitchFamily="2" charset="0"/>
                <a:ea typeface="Clensey" panose="02000603000000000000" pitchFamily="2" charset="0"/>
              </a:rPr>
              <a:t>les </a:t>
            </a:r>
            <a:r>
              <a:rPr lang="fr-FR" sz="1050" dirty="0" smtClean="0">
                <a:latin typeface="Short Stack" panose="02010500040000000007" pitchFamily="2" charset="0"/>
                <a:ea typeface="Clensey" panose="02000603000000000000" pitchFamily="2" charset="0"/>
              </a:rPr>
              <a:t>températures.</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smtClean="0">
                <a:latin typeface="Short Stack" panose="02010500040000000007" pitchFamily="2" charset="0"/>
                <a:ea typeface="Clensey" panose="02000603000000000000" pitchFamily="2" charset="0"/>
              </a:rPr>
              <a:t>4) </a:t>
            </a:r>
            <a:r>
              <a:rPr lang="fr-FR" sz="1050" dirty="0">
                <a:latin typeface="Short Stack" panose="02010500040000000007" pitchFamily="2" charset="0"/>
                <a:ea typeface="Clensey" panose="02000603000000000000" pitchFamily="2" charset="0"/>
              </a:rPr>
              <a:t>Le climat ____________________ </a:t>
            </a:r>
            <a:r>
              <a:rPr lang="fr-FR" sz="1050" dirty="0" smtClean="0">
                <a:latin typeface="Short Stack" panose="02010500040000000007" pitchFamily="2" charset="0"/>
                <a:ea typeface="Clensey" panose="02000603000000000000" pitchFamily="2" charset="0"/>
              </a:rPr>
              <a:t> : régions </a:t>
            </a:r>
            <a:r>
              <a:rPr lang="fr-FR" sz="1050" dirty="0">
                <a:latin typeface="Short Stack" panose="02010500040000000007" pitchFamily="2" charset="0"/>
                <a:ea typeface="Clensey" panose="02000603000000000000" pitchFamily="2" charset="0"/>
              </a:rPr>
              <a:t>situées à l’intérieur des </a:t>
            </a:r>
            <a:r>
              <a:rPr lang="fr-FR" sz="1050" dirty="0" smtClean="0">
                <a:latin typeface="Short Stack" panose="02010500040000000007" pitchFamily="2" charset="0"/>
                <a:ea typeface="Clensey" panose="02000603000000000000" pitchFamily="2" charset="0"/>
              </a:rPr>
              <a:t>continents,  </a:t>
            </a:r>
            <a:r>
              <a:rPr lang="fr-FR" sz="1050" dirty="0">
                <a:latin typeface="Short Stack" panose="02010500040000000007" pitchFamily="2" charset="0"/>
                <a:ea typeface="Clensey" panose="02000603000000000000" pitchFamily="2" charset="0"/>
              </a:rPr>
              <a:t>températures </a:t>
            </a:r>
            <a:r>
              <a:rPr lang="fr-FR" sz="1050" dirty="0" smtClean="0">
                <a:latin typeface="Short Stack" panose="02010500040000000007" pitchFamily="2" charset="0"/>
                <a:ea typeface="Clensey" panose="02000603000000000000" pitchFamily="2" charset="0"/>
              </a:rPr>
              <a:t>chaudes l’été, très </a:t>
            </a:r>
            <a:r>
              <a:rPr lang="fr-FR" sz="1050" dirty="0">
                <a:latin typeface="Short Stack" panose="02010500040000000007" pitchFamily="2" charset="0"/>
                <a:ea typeface="Clensey" panose="02000603000000000000" pitchFamily="2" charset="0"/>
              </a:rPr>
              <a:t>froides l’hiver.</a:t>
            </a:r>
          </a:p>
          <a:p>
            <a:pPr>
              <a:lnSpc>
                <a:spcPct val="150000"/>
              </a:lnSpc>
              <a:spcAft>
                <a:spcPts val="600"/>
              </a:spcAft>
            </a:pPr>
            <a:r>
              <a:rPr lang="fr-FR" sz="1050" dirty="0" smtClean="0">
                <a:latin typeface="Short Stack" panose="02010500040000000007" pitchFamily="2" charset="0"/>
                <a:ea typeface="Clensey" panose="02000603000000000000" pitchFamily="2" charset="0"/>
              </a:rPr>
              <a:t>5) </a:t>
            </a:r>
            <a:r>
              <a:rPr lang="fr-FR" sz="1050" dirty="0">
                <a:latin typeface="Short Stack" panose="02010500040000000007" pitchFamily="2" charset="0"/>
                <a:ea typeface="Clensey" panose="02000603000000000000" pitchFamily="2" charset="0"/>
              </a:rPr>
              <a:t>Le climat ____________________ </a:t>
            </a:r>
            <a:r>
              <a:rPr lang="fr-FR" sz="1050" dirty="0" smtClean="0">
                <a:latin typeface="Short Stack" panose="02010500040000000007" pitchFamily="2" charset="0"/>
                <a:ea typeface="Clensey" panose="02000603000000000000" pitchFamily="2" charset="0"/>
              </a:rPr>
              <a:t> : Autour </a:t>
            </a:r>
            <a:r>
              <a:rPr lang="fr-FR" sz="1050" dirty="0">
                <a:latin typeface="Short Stack" panose="02010500040000000007" pitchFamily="2" charset="0"/>
                <a:ea typeface="Clensey" panose="02000603000000000000" pitchFamily="2" charset="0"/>
              </a:rPr>
              <a:t>de la mer Méditerranée (mais on le trouve aussi dans d’autres régions du monde), </a:t>
            </a:r>
            <a:r>
              <a:rPr lang="fr-FR" sz="1050" dirty="0" smtClean="0">
                <a:latin typeface="Short Stack" panose="02010500040000000007" pitchFamily="2" charset="0"/>
                <a:ea typeface="Clensey" panose="02000603000000000000" pitchFamily="2" charset="0"/>
              </a:rPr>
              <a:t>étés </a:t>
            </a:r>
            <a:r>
              <a:rPr lang="fr-FR" sz="1050" dirty="0">
                <a:latin typeface="Short Stack" panose="02010500040000000007" pitchFamily="2" charset="0"/>
                <a:ea typeface="Clensey" panose="02000603000000000000" pitchFamily="2" charset="0"/>
              </a:rPr>
              <a:t>très chauds et très secs </a:t>
            </a:r>
            <a:r>
              <a:rPr lang="fr-FR" sz="1050" dirty="0" smtClean="0">
                <a:latin typeface="Short Stack" panose="02010500040000000007" pitchFamily="2" charset="0"/>
                <a:ea typeface="Clensey" panose="02000603000000000000" pitchFamily="2" charset="0"/>
              </a:rPr>
              <a:t>et </a:t>
            </a:r>
            <a:r>
              <a:rPr lang="fr-FR" sz="1050" dirty="0">
                <a:latin typeface="Short Stack" panose="02010500040000000007" pitchFamily="2" charset="0"/>
                <a:ea typeface="Clensey" panose="02000603000000000000" pitchFamily="2" charset="0"/>
              </a:rPr>
              <a:t>hivers doux.</a:t>
            </a:r>
          </a:p>
          <a:p>
            <a:pPr>
              <a:lnSpc>
                <a:spcPct val="150000"/>
              </a:lnSpc>
              <a:spcAft>
                <a:spcPts val="600"/>
              </a:spcAft>
            </a:pPr>
            <a:r>
              <a:rPr lang="fr-FR" sz="1050" dirty="0" smtClean="0">
                <a:latin typeface="Short Stack" panose="02010500040000000007" pitchFamily="2" charset="0"/>
                <a:ea typeface="Clensey" panose="02000603000000000000" pitchFamily="2" charset="0"/>
              </a:rPr>
              <a:t>6) </a:t>
            </a:r>
            <a:r>
              <a:rPr lang="fr-FR" sz="1050" dirty="0">
                <a:latin typeface="Short Stack" panose="02010500040000000007" pitchFamily="2" charset="0"/>
                <a:ea typeface="Clensey" panose="02000603000000000000" pitchFamily="2" charset="0"/>
              </a:rPr>
              <a:t>Le climat ____________________  </a:t>
            </a:r>
            <a:r>
              <a:rPr lang="fr-FR" sz="1050" dirty="0" smtClean="0">
                <a:latin typeface="Short Stack" panose="02010500040000000007" pitchFamily="2" charset="0"/>
                <a:ea typeface="Clensey" panose="02000603000000000000" pitchFamily="2" charset="0"/>
              </a:rPr>
              <a:t>: zone froide, températures </a:t>
            </a:r>
            <a:r>
              <a:rPr lang="fr-FR" sz="1050" dirty="0">
                <a:latin typeface="Short Stack" panose="02010500040000000007" pitchFamily="2" charset="0"/>
                <a:ea typeface="Clensey" panose="02000603000000000000" pitchFamily="2" charset="0"/>
              </a:rPr>
              <a:t>extrêmement </a:t>
            </a:r>
            <a:r>
              <a:rPr lang="fr-FR" sz="1050" dirty="0" smtClean="0">
                <a:latin typeface="Short Stack" panose="02010500040000000007" pitchFamily="2" charset="0"/>
                <a:ea typeface="Clensey" panose="02000603000000000000" pitchFamily="2" charset="0"/>
              </a:rPr>
              <a:t>froides.</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smtClean="0">
                <a:latin typeface="Short Stack" panose="02010500040000000007" pitchFamily="2" charset="0"/>
                <a:ea typeface="Clensey" panose="02000603000000000000" pitchFamily="2" charset="0"/>
              </a:rPr>
              <a:t>7) </a:t>
            </a:r>
            <a:r>
              <a:rPr lang="fr-FR" sz="1050" dirty="0">
                <a:latin typeface="Short Stack" panose="02010500040000000007" pitchFamily="2" charset="0"/>
                <a:ea typeface="Clensey" panose="02000603000000000000" pitchFamily="2" charset="0"/>
              </a:rPr>
              <a:t>Le climat ____________________  </a:t>
            </a:r>
            <a:r>
              <a:rPr lang="fr-FR" sz="1050" dirty="0" smtClean="0">
                <a:latin typeface="Short Stack" panose="02010500040000000007" pitchFamily="2" charset="0"/>
                <a:ea typeface="Clensey" panose="02000603000000000000" pitchFamily="2" charset="0"/>
              </a:rPr>
              <a:t>: les </a:t>
            </a:r>
            <a:r>
              <a:rPr lang="fr-FR" sz="1050" dirty="0">
                <a:latin typeface="Short Stack" panose="02010500040000000007" pitchFamily="2" charset="0"/>
                <a:ea typeface="Clensey" panose="02000603000000000000" pitchFamily="2" charset="0"/>
              </a:rPr>
              <a:t>zones de </a:t>
            </a:r>
            <a:r>
              <a:rPr lang="fr-FR" sz="1050" dirty="0" smtClean="0">
                <a:latin typeface="Short Stack" panose="02010500040000000007" pitchFamily="2" charset="0"/>
                <a:ea typeface="Clensey" panose="02000603000000000000" pitchFamily="2" charset="0"/>
              </a:rPr>
              <a:t>montagnes, proche </a:t>
            </a:r>
            <a:r>
              <a:rPr lang="fr-FR" sz="1050" dirty="0">
                <a:latin typeface="Short Stack" panose="02010500040000000007" pitchFamily="2" charset="0"/>
                <a:ea typeface="Clensey" panose="02000603000000000000" pitchFamily="2" charset="0"/>
              </a:rPr>
              <a:t>du climat polaire</a:t>
            </a:r>
            <a:r>
              <a:rPr lang="fr-FR" sz="1050" dirty="0" smtClean="0">
                <a:latin typeface="Short Stack" panose="02010500040000000007" pitchFamily="2" charset="0"/>
                <a:ea typeface="Clensey" panose="02000603000000000000" pitchFamily="2" charset="0"/>
              </a:rPr>
              <a:t>.</a:t>
            </a:r>
            <a:endParaRPr lang="fr-FR" sz="1050" dirty="0">
              <a:latin typeface="Short Stack" panose="02010500040000000007" pitchFamily="2" charset="0"/>
              <a:ea typeface="Clensey" panose="02000603000000000000" pitchFamily="2" charset="0"/>
            </a:endParaRPr>
          </a:p>
        </p:txBody>
      </p:sp>
      <p:sp>
        <p:nvSpPr>
          <p:cNvPr id="44" name="Étoile à 7 branches 43"/>
          <p:cNvSpPr/>
          <p:nvPr/>
        </p:nvSpPr>
        <p:spPr>
          <a:xfrm>
            <a:off x="283272" y="1148134"/>
            <a:ext cx="1373185" cy="471960"/>
          </a:xfrm>
          <a:prstGeom prst="star7">
            <a:avLst>
              <a:gd name="adj" fmla="val 42273"/>
              <a:gd name="hf" fmla="val 102572"/>
              <a:gd name="vf" fmla="val 105210"/>
            </a:avLst>
          </a:prstGeom>
          <a:solidFill>
            <a:schemeClr val="accent3">
              <a:lumMod val="20000"/>
              <a:lumOff val="80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360386" y="1148134"/>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60" name="Groupe 59"/>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61"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Ellipse 65"/>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1" name="Rectangle 70"/>
          <p:cNvSpPr/>
          <p:nvPr/>
        </p:nvSpPr>
        <p:spPr>
          <a:xfrm>
            <a:off x="195117" y="153716"/>
            <a:ext cx="610817"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G1</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73" name="Rectangle à coins arrondis 72"/>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4" name="Rectangle à coins arrondis 73"/>
          <p:cNvSpPr/>
          <p:nvPr/>
        </p:nvSpPr>
        <p:spPr>
          <a:xfrm>
            <a:off x="6336977" y="683990"/>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ZoneTexte 74"/>
          <p:cNvSpPr txBox="1"/>
          <p:nvPr/>
        </p:nvSpPr>
        <p:spPr>
          <a:xfrm>
            <a:off x="6336977" y="67747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76" name="ZoneTexte 75"/>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3" name="Image 2"/>
          <p:cNvPicPr>
            <a:picLocks noChangeAspect="1"/>
          </p:cNvPicPr>
          <p:nvPr/>
        </p:nvPicPr>
        <p:blipFill>
          <a:blip r:embed="rId5"/>
          <a:stretch>
            <a:fillRect/>
          </a:stretch>
        </p:blipFill>
        <p:spPr>
          <a:xfrm>
            <a:off x="3848190" y="7914018"/>
            <a:ext cx="2471632" cy="2419044"/>
          </a:xfrm>
          <a:prstGeom prst="rect">
            <a:avLst/>
          </a:prstGeom>
        </p:spPr>
      </p:pic>
      <p:sp>
        <p:nvSpPr>
          <p:cNvPr id="6" name="ZoneTexte 5"/>
          <p:cNvSpPr txBox="1"/>
          <p:nvPr/>
        </p:nvSpPr>
        <p:spPr>
          <a:xfrm>
            <a:off x="4339642" y="8371359"/>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tempérée</a:t>
            </a:r>
            <a:endParaRPr lang="fr-FR" sz="1000" dirty="0">
              <a:latin typeface="Short Stack" panose="02010500040000000007" pitchFamily="2" charset="0"/>
            </a:endParaRPr>
          </a:p>
        </p:txBody>
      </p:sp>
      <p:sp>
        <p:nvSpPr>
          <p:cNvPr id="22" name="ZoneTexte 21"/>
          <p:cNvSpPr txBox="1"/>
          <p:nvPr/>
        </p:nvSpPr>
        <p:spPr>
          <a:xfrm>
            <a:off x="4383537" y="9536852"/>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tempérée</a:t>
            </a:r>
            <a:endParaRPr lang="fr-FR" sz="1000" dirty="0">
              <a:latin typeface="Short Stack" panose="02010500040000000007" pitchFamily="2" charset="0"/>
            </a:endParaRPr>
          </a:p>
        </p:txBody>
      </p:sp>
      <p:sp>
        <p:nvSpPr>
          <p:cNvPr id="23" name="ZoneTexte 22"/>
          <p:cNvSpPr txBox="1"/>
          <p:nvPr/>
        </p:nvSpPr>
        <p:spPr>
          <a:xfrm>
            <a:off x="4366515" y="8828700"/>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chaude</a:t>
            </a:r>
            <a:endParaRPr lang="fr-FR" sz="1000" dirty="0">
              <a:latin typeface="Short Stack" panose="02010500040000000007" pitchFamily="2" charset="0"/>
            </a:endParaRPr>
          </a:p>
        </p:txBody>
      </p:sp>
      <p:sp>
        <p:nvSpPr>
          <p:cNvPr id="24" name="ZoneTexte 23"/>
          <p:cNvSpPr txBox="1"/>
          <p:nvPr/>
        </p:nvSpPr>
        <p:spPr>
          <a:xfrm>
            <a:off x="4366515" y="7973427"/>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polaire</a:t>
            </a:r>
            <a:endParaRPr lang="fr-FR" sz="1000" dirty="0">
              <a:latin typeface="Short Stack" panose="02010500040000000007" pitchFamily="2" charset="0"/>
            </a:endParaRPr>
          </a:p>
        </p:txBody>
      </p:sp>
      <p:sp>
        <p:nvSpPr>
          <p:cNvPr id="25" name="ZoneTexte 24"/>
          <p:cNvSpPr txBox="1"/>
          <p:nvPr/>
        </p:nvSpPr>
        <p:spPr>
          <a:xfrm>
            <a:off x="4366515" y="9086463"/>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chaude</a:t>
            </a:r>
            <a:endParaRPr lang="fr-FR" sz="1000" dirty="0">
              <a:latin typeface="Short Stack" panose="02010500040000000007" pitchFamily="2" charset="0"/>
            </a:endParaRPr>
          </a:p>
        </p:txBody>
      </p:sp>
      <p:sp>
        <p:nvSpPr>
          <p:cNvPr id="26" name="ZoneTexte 25"/>
          <p:cNvSpPr txBox="1"/>
          <p:nvPr/>
        </p:nvSpPr>
        <p:spPr>
          <a:xfrm>
            <a:off x="4383537" y="9993427"/>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polaire</a:t>
            </a:r>
            <a:endParaRPr lang="fr-FR" sz="1000" dirty="0">
              <a:latin typeface="Short Stack" panose="02010500040000000007" pitchFamily="2" charset="0"/>
            </a:endParaRPr>
          </a:p>
        </p:txBody>
      </p:sp>
      <p:sp>
        <p:nvSpPr>
          <p:cNvPr id="7" name="ZoneTexte 6"/>
          <p:cNvSpPr txBox="1"/>
          <p:nvPr/>
        </p:nvSpPr>
        <p:spPr>
          <a:xfrm>
            <a:off x="6264969" y="8685796"/>
            <a:ext cx="895016" cy="1169551"/>
          </a:xfrm>
          <a:prstGeom prst="rect">
            <a:avLst/>
          </a:prstGeom>
          <a:noFill/>
        </p:spPr>
        <p:txBody>
          <a:bodyPr wrap="square" rtlCol="0">
            <a:spAutoFit/>
          </a:bodyPr>
          <a:lstStyle/>
          <a:p>
            <a:r>
              <a:rPr lang="fr-FR" sz="1400" u="sng" dirty="0" smtClean="0">
                <a:latin typeface="Fineliner Script" panose="02000000000000000000" pitchFamily="50" charset="0"/>
              </a:rPr>
              <a:t>Climats chauds </a:t>
            </a:r>
            <a:r>
              <a:rPr lang="fr-FR" sz="1400" dirty="0" smtClean="0">
                <a:latin typeface="Fineliner Script" panose="02000000000000000000" pitchFamily="50" charset="0"/>
              </a:rPr>
              <a:t>: tropical, équatorial, désertique</a:t>
            </a:r>
            <a:endParaRPr lang="fr-FR" sz="1400" dirty="0">
              <a:latin typeface="Fineliner Script" panose="02000000000000000000" pitchFamily="50" charset="0"/>
            </a:endParaRPr>
          </a:p>
        </p:txBody>
      </p:sp>
      <p:sp>
        <p:nvSpPr>
          <p:cNvPr id="28" name="ZoneTexte 27"/>
          <p:cNvSpPr txBox="1"/>
          <p:nvPr/>
        </p:nvSpPr>
        <p:spPr>
          <a:xfrm>
            <a:off x="2880593" y="7779777"/>
            <a:ext cx="1057913" cy="1169551"/>
          </a:xfrm>
          <a:prstGeom prst="rect">
            <a:avLst/>
          </a:prstGeom>
          <a:noFill/>
        </p:spPr>
        <p:txBody>
          <a:bodyPr wrap="square" rtlCol="0">
            <a:spAutoFit/>
          </a:bodyPr>
          <a:lstStyle/>
          <a:p>
            <a:pPr algn="r"/>
            <a:r>
              <a:rPr lang="fr-FR" sz="1400" u="sng" dirty="0" smtClean="0">
                <a:latin typeface="Fineliner Script" panose="02000000000000000000" pitchFamily="50" charset="0"/>
              </a:rPr>
              <a:t>Climats</a:t>
            </a:r>
          </a:p>
          <a:p>
            <a:pPr algn="r"/>
            <a:r>
              <a:rPr lang="fr-FR" sz="1400" u="sng" dirty="0">
                <a:latin typeface="Fineliner Script" panose="02000000000000000000" pitchFamily="50" charset="0"/>
              </a:rPr>
              <a:t>t</a:t>
            </a:r>
            <a:r>
              <a:rPr lang="fr-FR" sz="1400" u="sng" dirty="0" smtClean="0">
                <a:latin typeface="Fineliner Script" panose="02000000000000000000" pitchFamily="50" charset="0"/>
              </a:rPr>
              <a:t>empérés </a:t>
            </a:r>
            <a:r>
              <a:rPr lang="fr-FR" sz="1400" dirty="0" smtClean="0">
                <a:latin typeface="Fineliner Script" panose="02000000000000000000" pitchFamily="50" charset="0"/>
              </a:rPr>
              <a:t>: océanique,</a:t>
            </a:r>
          </a:p>
          <a:p>
            <a:pPr algn="r"/>
            <a:r>
              <a:rPr lang="fr-FR" sz="1400" dirty="0" smtClean="0">
                <a:latin typeface="Fineliner Script" panose="02000000000000000000" pitchFamily="50" charset="0"/>
              </a:rPr>
              <a:t>continental</a:t>
            </a:r>
          </a:p>
          <a:p>
            <a:pPr algn="r"/>
            <a:r>
              <a:rPr lang="fr-FR" sz="1400" dirty="0" smtClean="0">
                <a:latin typeface="Fineliner Script" panose="02000000000000000000" pitchFamily="50" charset="0"/>
              </a:rPr>
              <a:t>méditerranéen</a:t>
            </a:r>
          </a:p>
        </p:txBody>
      </p:sp>
      <p:pic>
        <p:nvPicPr>
          <p:cNvPr id="8" name="Image 7"/>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29840" t="3144"/>
          <a:stretch/>
        </p:blipFill>
        <p:spPr>
          <a:xfrm>
            <a:off x="198985" y="7700703"/>
            <a:ext cx="2776017" cy="2146092"/>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30" name="ZoneTexte 29"/>
          <p:cNvSpPr txBox="1"/>
          <p:nvPr/>
        </p:nvSpPr>
        <p:spPr>
          <a:xfrm>
            <a:off x="144573" y="9858775"/>
            <a:ext cx="2830429" cy="523220"/>
          </a:xfrm>
          <a:prstGeom prst="rect">
            <a:avLst/>
          </a:prstGeom>
          <a:noFill/>
        </p:spPr>
        <p:txBody>
          <a:bodyPr wrap="square" rtlCol="0">
            <a:spAutoFit/>
          </a:bodyPr>
          <a:lstStyle/>
          <a:p>
            <a:pPr algn="ctr"/>
            <a:r>
              <a:rPr lang="fr-FR" sz="1400" dirty="0" smtClean="0">
                <a:latin typeface="KG Primary Italics" panose="02000506000000020003" pitchFamily="2" charset="0"/>
                <a:cs typeface="Kartika" panose="02020503030404060203" pitchFamily="18" charset="0"/>
              </a:rPr>
              <a:t>Paysage de savane, zone chaude, climat tropical</a:t>
            </a:r>
            <a:endParaRPr lang="fr-FR" sz="1400" dirty="0">
              <a:latin typeface="KG Primary Italics" panose="02000506000000020003" pitchFamily="2" charset="0"/>
              <a:cs typeface="Kartika" panose="02020503030404060203" pitchFamily="18" charset="0"/>
            </a:endParaRPr>
          </a:p>
        </p:txBody>
      </p:sp>
      <p:sp>
        <p:nvSpPr>
          <p:cNvPr id="31" name="ZoneTexte 30"/>
          <p:cNvSpPr txBox="1"/>
          <p:nvPr/>
        </p:nvSpPr>
        <p:spPr>
          <a:xfrm>
            <a:off x="5943751" y="7657445"/>
            <a:ext cx="1151757" cy="738664"/>
          </a:xfrm>
          <a:prstGeom prst="rect">
            <a:avLst/>
          </a:prstGeom>
          <a:noFill/>
        </p:spPr>
        <p:txBody>
          <a:bodyPr wrap="square" rtlCol="0">
            <a:spAutoFit/>
          </a:bodyPr>
          <a:lstStyle/>
          <a:p>
            <a:r>
              <a:rPr lang="fr-FR" sz="1400" u="sng" dirty="0" smtClean="0">
                <a:latin typeface="Fineliner Script" panose="02000000000000000000" pitchFamily="50" charset="0"/>
              </a:rPr>
              <a:t>climats</a:t>
            </a:r>
            <a:r>
              <a:rPr lang="fr-FR" sz="1400" dirty="0" smtClean="0">
                <a:latin typeface="Fineliner Script" panose="02000000000000000000" pitchFamily="50" charset="0"/>
              </a:rPr>
              <a:t> </a:t>
            </a:r>
            <a:r>
              <a:rPr lang="fr-FR" sz="1400" u="sng" dirty="0" smtClean="0">
                <a:latin typeface="Fineliner Script" panose="02000000000000000000" pitchFamily="50" charset="0"/>
              </a:rPr>
              <a:t>froids</a:t>
            </a:r>
            <a:r>
              <a:rPr lang="fr-FR" sz="1400" dirty="0" smtClean="0">
                <a:latin typeface="Fineliner Script" panose="02000000000000000000" pitchFamily="50" charset="0"/>
              </a:rPr>
              <a:t> : polaire</a:t>
            </a:r>
          </a:p>
          <a:p>
            <a:r>
              <a:rPr lang="fr-FR" sz="1400" dirty="0" smtClean="0">
                <a:latin typeface="Fineliner Script" panose="02000000000000000000" pitchFamily="50" charset="0"/>
              </a:rPr>
              <a:t>de montagne</a:t>
            </a:r>
            <a:endParaRPr lang="fr-FR" sz="1400" dirty="0">
              <a:latin typeface="Fineliner Script" panose="02000000000000000000" pitchFamily="50" charset="0"/>
            </a:endParaRPr>
          </a:p>
        </p:txBody>
      </p:sp>
      <p:pic>
        <p:nvPicPr>
          <p:cNvPr id="32" name="Imag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4593" y="9176784"/>
            <a:ext cx="290414" cy="1156278"/>
          </a:xfrm>
          <a:prstGeom prst="rect">
            <a:avLst/>
          </a:prstGeom>
        </p:spPr>
      </p:pic>
    </p:spTree>
    <p:extLst>
      <p:ext uri="{BB962C8B-B14F-4D97-AF65-F5344CB8AC3E}">
        <p14:creationId xmlns:p14="http://schemas.microsoft.com/office/powerpoint/2010/main" val="3948001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931379" y="744330"/>
            <a:ext cx="3109453" cy="462829"/>
          </a:xfrm>
          <a:prstGeom prst="ellipse">
            <a:avLst/>
          </a:prstGeom>
          <a:solidFill>
            <a:schemeClr val="accent3">
              <a:lumMod val="40000"/>
              <a:lumOff val="60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1958694" y="813645"/>
            <a:ext cx="3164570" cy="410405"/>
          </a:xfrm>
          <a:prstGeom prst="rect">
            <a:avLst/>
          </a:prstGeom>
          <a:noFill/>
          <a:ln>
            <a:noFill/>
          </a:ln>
        </p:spPr>
        <p:txBody>
          <a:bodyPr wrap="square" lIns="101636" tIns="50818" rIns="101636" bIns="50818" rtlCol="0">
            <a:spAutoFit/>
          </a:bodyPr>
          <a:lstStyle/>
          <a:p>
            <a:pPr algn="ctr"/>
            <a:r>
              <a:rPr lang="fr-FR" b="1" spc="50" dirty="0" smtClean="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rPr>
              <a:t>Correction des exercices </a:t>
            </a:r>
            <a:endParaRPr lang="fr-FR" dirty="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endParaRPr>
          </a:p>
        </p:txBody>
      </p:sp>
      <p:grpSp>
        <p:nvGrpSpPr>
          <p:cNvPr id="60" name="Groupe 59"/>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61"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Ellipse 65"/>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1" name="Rectangle 70"/>
          <p:cNvSpPr/>
          <p:nvPr/>
        </p:nvSpPr>
        <p:spPr>
          <a:xfrm>
            <a:off x="172675" y="153716"/>
            <a:ext cx="655701"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73" name="Rectangle à coins arrondis 72"/>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4" name="Rectangle à coins arrondis 73"/>
          <p:cNvSpPr/>
          <p:nvPr/>
        </p:nvSpPr>
        <p:spPr>
          <a:xfrm>
            <a:off x="6336977" y="683990"/>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ZoneTexte 74"/>
          <p:cNvSpPr txBox="1"/>
          <p:nvPr/>
        </p:nvSpPr>
        <p:spPr>
          <a:xfrm>
            <a:off x="6336977" y="67747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76" name="ZoneTexte 75"/>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sp>
        <p:nvSpPr>
          <p:cNvPr id="35" name="Rectangle 34"/>
          <p:cNvSpPr/>
          <p:nvPr/>
        </p:nvSpPr>
        <p:spPr>
          <a:xfrm>
            <a:off x="158080" y="1332062"/>
            <a:ext cx="6998689"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Ecris la zone dans laquelle se trouvent ces paysages.</a:t>
            </a:r>
            <a:endParaRPr lang="fr-FR" dirty="0"/>
          </a:p>
        </p:txBody>
      </p:sp>
      <p:sp>
        <p:nvSpPr>
          <p:cNvPr id="39" name="ZoneTexte 38"/>
          <p:cNvSpPr txBox="1"/>
          <p:nvPr/>
        </p:nvSpPr>
        <p:spPr>
          <a:xfrm>
            <a:off x="288305" y="2524260"/>
            <a:ext cx="6868464" cy="1223412"/>
          </a:xfrm>
          <a:prstGeom prst="rect">
            <a:avLst/>
          </a:prstGeom>
          <a:noFill/>
        </p:spPr>
        <p:txBody>
          <a:bodyPr wrap="square" rtlCol="0">
            <a:spAutoFit/>
          </a:bodyPr>
          <a:lstStyle/>
          <a:p>
            <a:pPr marL="228600" indent="-228600">
              <a:spcAft>
                <a:spcPts val="600"/>
              </a:spcAft>
              <a:buAutoNum type="arabicParenR"/>
            </a:pPr>
            <a:r>
              <a:rPr lang="fr-FR" sz="1050" dirty="0" smtClean="0">
                <a:latin typeface="Short Stack" panose="02010500040000000007" pitchFamily="2" charset="0"/>
              </a:rPr>
              <a:t>La zone chaude comporte trois climats			</a:t>
            </a:r>
            <a:r>
              <a:rPr lang="fr-FR" sz="1200" dirty="0" smtClean="0">
                <a:solidFill>
                  <a:srgbClr val="FF0000"/>
                </a:solidFill>
                <a:latin typeface="SimpleRonde" panose="02000503000000000000" pitchFamily="2" charset="0"/>
              </a:rPr>
              <a:t>vrai</a:t>
            </a:r>
            <a:endParaRPr lang="fr-FR" sz="1050" dirty="0" smtClean="0">
              <a:solidFill>
                <a:srgbClr val="FF0000"/>
              </a:solidFill>
              <a:latin typeface="SimpleRonde" panose="02000503000000000000" pitchFamily="2" charset="0"/>
            </a:endParaRPr>
          </a:p>
          <a:p>
            <a:pPr marL="228600" indent="-228600">
              <a:spcAft>
                <a:spcPts val="600"/>
              </a:spcAft>
              <a:buAutoNum type="arabicParenR"/>
            </a:pPr>
            <a:r>
              <a:rPr lang="fr-FR" sz="1050" dirty="0" smtClean="0">
                <a:latin typeface="Short Stack" panose="02010500040000000007" pitchFamily="2" charset="0"/>
              </a:rPr>
              <a:t>La zone tempérée est celle dans laquelle nous habitons.		</a:t>
            </a:r>
            <a:r>
              <a:rPr lang="fr-FR" sz="1200" dirty="0" smtClean="0">
                <a:solidFill>
                  <a:srgbClr val="FF0000"/>
                </a:solidFill>
                <a:latin typeface="SimpleRonde" panose="02000503000000000000" pitchFamily="2" charset="0"/>
              </a:rPr>
              <a:t>vrai</a:t>
            </a:r>
            <a:endParaRPr lang="fr-FR" sz="1050" dirty="0" smtClean="0">
              <a:solidFill>
                <a:srgbClr val="FF0000"/>
              </a:solidFill>
              <a:latin typeface="SimpleRonde" panose="02000503000000000000" pitchFamily="2" charset="0"/>
            </a:endParaRPr>
          </a:p>
          <a:p>
            <a:pPr marL="228600" indent="-228600">
              <a:spcAft>
                <a:spcPts val="600"/>
              </a:spcAft>
              <a:buAutoNum type="arabicParenR"/>
            </a:pPr>
            <a:r>
              <a:rPr lang="fr-FR" sz="1050" dirty="0" smtClean="0">
                <a:latin typeface="Short Stack" panose="02010500040000000007" pitchFamily="2" charset="0"/>
              </a:rPr>
              <a:t>Il pleut plus dans le climat tropical que dans le climat continental.	</a:t>
            </a:r>
            <a:r>
              <a:rPr lang="fr-FR" sz="1200" dirty="0" smtClean="0">
                <a:solidFill>
                  <a:srgbClr val="FF0000"/>
                </a:solidFill>
                <a:latin typeface="SimpleRonde" panose="02000503000000000000" pitchFamily="2" charset="0"/>
              </a:rPr>
              <a:t>faux</a:t>
            </a:r>
            <a:endParaRPr lang="fr-FR" sz="1050" dirty="0" smtClean="0">
              <a:solidFill>
                <a:srgbClr val="FF0000"/>
              </a:solidFill>
              <a:latin typeface="SimpleRonde" panose="02000503000000000000" pitchFamily="2" charset="0"/>
            </a:endParaRPr>
          </a:p>
          <a:p>
            <a:pPr marL="228600" indent="-228600">
              <a:buAutoNum type="arabicParenR"/>
            </a:pPr>
            <a:r>
              <a:rPr lang="fr-FR" sz="1050" dirty="0" smtClean="0">
                <a:latin typeface="Short Stack" panose="02010500040000000007" pitchFamily="2" charset="0"/>
              </a:rPr>
              <a:t>Parmi les trois climats de la zone tempérée, c’est dans le climat 	 </a:t>
            </a:r>
            <a:r>
              <a:rPr lang="fr-FR" sz="1200" dirty="0" smtClean="0">
                <a:solidFill>
                  <a:srgbClr val="FF0000"/>
                </a:solidFill>
                <a:latin typeface="SimpleRonde" panose="02000503000000000000" pitchFamily="2" charset="0"/>
              </a:rPr>
              <a:t>faux</a:t>
            </a:r>
            <a:endParaRPr lang="fr-FR" sz="1050" dirty="0" smtClean="0">
              <a:solidFill>
                <a:srgbClr val="FF0000"/>
              </a:solidFill>
              <a:latin typeface="SimpleRonde" panose="02000503000000000000" pitchFamily="2" charset="0"/>
            </a:endParaRPr>
          </a:p>
          <a:p>
            <a:r>
              <a:rPr lang="fr-FR" sz="1050" dirty="0" smtClean="0">
                <a:latin typeface="Short Stack" panose="02010500040000000007" pitchFamily="2" charset="0"/>
              </a:rPr>
              <a:t>océanique qu’il fait le plus froid.</a:t>
            </a:r>
          </a:p>
        </p:txBody>
      </p:sp>
      <p:sp>
        <p:nvSpPr>
          <p:cNvPr id="48" name="Rectangle 47"/>
          <p:cNvSpPr/>
          <p:nvPr/>
        </p:nvSpPr>
        <p:spPr>
          <a:xfrm>
            <a:off x="172675" y="2124150"/>
            <a:ext cx="2593629"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49" name="Rectangle 48"/>
          <p:cNvSpPr/>
          <p:nvPr/>
        </p:nvSpPr>
        <p:spPr>
          <a:xfrm>
            <a:off x="172675" y="3740963"/>
            <a:ext cx="4386967"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Réponds aux questions</a:t>
            </a:r>
          </a:p>
        </p:txBody>
      </p:sp>
      <p:sp>
        <p:nvSpPr>
          <p:cNvPr id="50" name="ZoneTexte 49"/>
          <p:cNvSpPr txBox="1"/>
          <p:nvPr/>
        </p:nvSpPr>
        <p:spPr>
          <a:xfrm>
            <a:off x="188933" y="4101003"/>
            <a:ext cx="6912026" cy="1577355"/>
          </a:xfrm>
          <a:prstGeom prst="rect">
            <a:avLst/>
          </a:prstGeom>
          <a:noFill/>
        </p:spPr>
        <p:txBody>
          <a:bodyPr wrap="square" rtlCol="0">
            <a:spAutoFit/>
          </a:bodyPr>
          <a:lstStyle/>
          <a:p>
            <a:pPr marL="228600" indent="-228600">
              <a:spcAft>
                <a:spcPts val="600"/>
              </a:spcAft>
              <a:buAutoNum type="arabicParenR"/>
            </a:pPr>
            <a:r>
              <a:rPr lang="fr-FR" sz="1050" dirty="0" smtClean="0">
                <a:latin typeface="Short Stack" panose="02010500040000000007" pitchFamily="2" charset="0"/>
              </a:rPr>
              <a:t>Pourquoi fait-il toujours chaud autour de la zone chaude ? </a:t>
            </a:r>
            <a:endParaRPr lang="fr-FR" sz="1050" dirty="0">
              <a:latin typeface="Short Stack" panose="02010500040000000007" pitchFamily="2" charset="0"/>
            </a:endParaRPr>
          </a:p>
          <a:p>
            <a:r>
              <a:rPr lang="fr-FR" sz="1200" dirty="0" smtClean="0">
                <a:solidFill>
                  <a:srgbClr val="FF0000"/>
                </a:solidFill>
                <a:latin typeface="SimpleRonde" panose="02000503000000000000" pitchFamily="2" charset="0"/>
              </a:rPr>
              <a:t>Parce que les </a:t>
            </a:r>
            <a:r>
              <a:rPr lang="fr-FR" sz="1200" dirty="0">
                <a:solidFill>
                  <a:srgbClr val="FF0000"/>
                </a:solidFill>
                <a:latin typeface="SimpleRonde" panose="02000503000000000000" pitchFamily="2" charset="0"/>
              </a:rPr>
              <a:t>rayons du soleil frappent la terre perpendiculairement,  il fait chaud toute l’année.</a:t>
            </a:r>
          </a:p>
          <a:p>
            <a:pPr>
              <a:spcAft>
                <a:spcPts val="600"/>
              </a:spcAft>
            </a:pPr>
            <a:endParaRPr lang="fr-FR" sz="500" dirty="0" smtClean="0">
              <a:latin typeface="Short Stack" panose="02010500040000000007" pitchFamily="2" charset="0"/>
            </a:endParaRPr>
          </a:p>
          <a:p>
            <a:pPr marL="228600" indent="-228600">
              <a:spcAft>
                <a:spcPts val="600"/>
              </a:spcAft>
              <a:buAutoNum type="arabicParenR" startAt="2"/>
            </a:pPr>
            <a:r>
              <a:rPr lang="fr-FR" sz="1050" dirty="0" smtClean="0">
                <a:latin typeface="Short Stack" panose="02010500040000000007" pitchFamily="2" charset="0"/>
              </a:rPr>
              <a:t>Dans la zone tempérée, comment sont les rayons du soleil : </a:t>
            </a:r>
            <a:r>
              <a:rPr lang="fr-FR" sz="1200" dirty="0" smtClean="0">
                <a:solidFill>
                  <a:srgbClr val="FF0000"/>
                </a:solidFill>
                <a:latin typeface="SimpleRonde" panose="02000503000000000000" pitchFamily="2" charset="0"/>
              </a:rPr>
              <a:t>Ils sont plus obliques en hiver qu’en été</a:t>
            </a:r>
          </a:p>
          <a:p>
            <a:pPr lvl="0">
              <a:lnSpc>
                <a:spcPct val="150000"/>
              </a:lnSpc>
              <a:spcAft>
                <a:spcPts val="600"/>
              </a:spcAft>
            </a:pPr>
            <a:r>
              <a:rPr lang="fr-FR" sz="1050" dirty="0">
                <a:solidFill>
                  <a:prstClr val="black"/>
                </a:solidFill>
                <a:latin typeface="Short Stack" panose="02010500040000000007" pitchFamily="2" charset="0"/>
              </a:rPr>
              <a:t>3) Quel est le point commun </a:t>
            </a:r>
            <a:r>
              <a:rPr lang="fr-FR" sz="1050" spc="-150" dirty="0">
                <a:solidFill>
                  <a:prstClr val="black"/>
                </a:solidFill>
                <a:latin typeface="Short Stack" panose="02010500040000000007" pitchFamily="2" charset="0"/>
              </a:rPr>
              <a:t>entre</a:t>
            </a:r>
            <a:r>
              <a:rPr lang="fr-FR" sz="1050" dirty="0">
                <a:solidFill>
                  <a:prstClr val="black"/>
                </a:solidFill>
                <a:latin typeface="Short Stack" panose="02010500040000000007" pitchFamily="2" charset="0"/>
              </a:rPr>
              <a:t> les 3 climats de la zone tempérée ? </a:t>
            </a:r>
            <a:r>
              <a:rPr lang="fr-FR" sz="1200" dirty="0" smtClean="0">
                <a:solidFill>
                  <a:srgbClr val="FF0000"/>
                </a:solidFill>
                <a:latin typeface="SimpleRonde" panose="02000503000000000000" pitchFamily="2" charset="0"/>
              </a:rPr>
              <a:t>Ils ont 4 saisons</a:t>
            </a:r>
            <a:endParaRPr lang="fr-FR" sz="1050" dirty="0">
              <a:solidFill>
                <a:srgbClr val="FF0000"/>
              </a:solidFill>
              <a:latin typeface="SimpleRonde" panose="02000503000000000000" pitchFamily="2" charset="0"/>
            </a:endParaRPr>
          </a:p>
        </p:txBody>
      </p:sp>
      <p:sp>
        <p:nvSpPr>
          <p:cNvPr id="51" name="Rectangle 50"/>
          <p:cNvSpPr/>
          <p:nvPr/>
        </p:nvSpPr>
        <p:spPr>
          <a:xfrm>
            <a:off x="172675" y="5685179"/>
            <a:ext cx="2593629"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rPr>
              <a:t>Complète le tableau</a:t>
            </a:r>
          </a:p>
        </p:txBody>
      </p:sp>
      <p:graphicFrame>
        <p:nvGraphicFramePr>
          <p:cNvPr id="52" name="Tableau 51"/>
          <p:cNvGraphicFramePr>
            <a:graphicFrameLocks noGrp="1"/>
          </p:cNvGraphicFramePr>
          <p:nvPr>
            <p:extLst>
              <p:ext uri="{D42A27DB-BD31-4B8C-83A1-F6EECF244321}">
                <p14:modId xmlns:p14="http://schemas.microsoft.com/office/powerpoint/2010/main" val="212920240"/>
              </p:ext>
            </p:extLst>
          </p:nvPr>
        </p:nvGraphicFramePr>
        <p:xfrm>
          <a:off x="828377" y="5829195"/>
          <a:ext cx="6272584" cy="2600392"/>
        </p:xfrm>
        <a:graphic>
          <a:graphicData uri="http://schemas.openxmlformats.org/drawingml/2006/table">
            <a:tbl>
              <a:tblPr firstRow="1" bandRow="1">
                <a:tableStyleId>{5940675A-B579-460E-94D1-54222C63F5DA}</a:tableStyleId>
              </a:tblPr>
              <a:tblGrid>
                <a:gridCol w="1655697"/>
                <a:gridCol w="1565387"/>
                <a:gridCol w="1574753"/>
                <a:gridCol w="1476747"/>
              </a:tblGrid>
              <a:tr h="285332">
                <a:tc>
                  <a:txBody>
                    <a:bodyPr/>
                    <a:lstStyle/>
                    <a:p>
                      <a:endParaRPr lang="fr-FR" sz="1000" dirty="0">
                        <a:latin typeface="Short Stack" panose="02010500040000000007" pitchFamily="2"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1000" dirty="0" smtClean="0">
                          <a:latin typeface="Short Stack" panose="02010500040000000007" pitchFamily="2" charset="0"/>
                        </a:rPr>
                        <a:t>Zone climatique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pPr algn="ctr"/>
                      <a:r>
                        <a:rPr lang="fr-FR" sz="1000" dirty="0" smtClean="0">
                          <a:latin typeface="Short Stack" panose="02010500040000000007" pitchFamily="2" charset="0"/>
                        </a:rPr>
                        <a:t>Climat </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pPr algn="ctr"/>
                      <a:r>
                        <a:rPr lang="fr-FR" sz="1000" dirty="0" smtClean="0">
                          <a:latin typeface="Short Stack" panose="02010500040000000007" pitchFamily="2" charset="0"/>
                        </a:rPr>
                        <a:t>Continent </a:t>
                      </a:r>
                      <a:endParaRPr lang="fr-FR" sz="1000" dirty="0">
                        <a:latin typeface="Short Stack" panose="02010500040000000007" pitchFamily="2" charset="0"/>
                      </a:endParaRPr>
                    </a:p>
                  </a:txBody>
                  <a:tcPr anchor="ctr">
                    <a:solidFill>
                      <a:schemeClr val="accent3">
                        <a:lumMod val="60000"/>
                        <a:lumOff val="40000"/>
                      </a:schemeClr>
                    </a:solidFill>
                  </a:tcPr>
                </a:tc>
              </a:tr>
              <a:tr h="285332">
                <a:tc>
                  <a:txBody>
                    <a:bodyPr/>
                    <a:lstStyle/>
                    <a:p>
                      <a:r>
                        <a:rPr lang="fr-FR" sz="1000" dirty="0" smtClean="0">
                          <a:latin typeface="Short Stack" panose="02010500040000000007" pitchFamily="2" charset="0"/>
                        </a:rPr>
                        <a:t>Paris (France)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tempérée</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océanique</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Europe </a:t>
                      </a:r>
                      <a:endParaRPr lang="fr-FR" sz="1000" dirty="0">
                        <a:solidFill>
                          <a:srgbClr val="FF0000"/>
                        </a:solidFill>
                        <a:latin typeface="SimpleRonde" panose="02000503000000000000" pitchFamily="2" charset="0"/>
                      </a:endParaRPr>
                    </a:p>
                  </a:txBody>
                  <a:tcPr anchor="ctr"/>
                </a:tc>
              </a:tr>
              <a:tr h="285332">
                <a:tc>
                  <a:txBody>
                    <a:bodyPr/>
                    <a:lstStyle/>
                    <a:p>
                      <a:r>
                        <a:rPr lang="fr-FR" sz="1000" dirty="0" smtClean="0">
                          <a:latin typeface="Short Stack" panose="02010500040000000007" pitchFamily="2" charset="0"/>
                        </a:rPr>
                        <a:t>Moscou (Russie)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tempérée</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continental</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Asie </a:t>
                      </a:r>
                      <a:endParaRPr lang="fr-FR" sz="1000" dirty="0">
                        <a:solidFill>
                          <a:srgbClr val="FF0000"/>
                        </a:solidFill>
                        <a:latin typeface="SimpleRonde" panose="02000503000000000000" pitchFamily="2" charset="0"/>
                      </a:endParaRPr>
                    </a:p>
                  </a:txBody>
                  <a:tcPr anchor="ctr"/>
                </a:tc>
              </a:tr>
              <a:tr h="322280">
                <a:tc>
                  <a:txBody>
                    <a:bodyPr/>
                    <a:lstStyle/>
                    <a:p>
                      <a:r>
                        <a:rPr lang="fr-FR" sz="1000" dirty="0" smtClean="0">
                          <a:latin typeface="Short Stack" panose="02010500040000000007" pitchFamily="2" charset="0"/>
                        </a:rPr>
                        <a:t>Bangkok (Thaïlande)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chaude</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tropical</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Asie </a:t>
                      </a:r>
                      <a:endParaRPr lang="fr-FR" sz="1000" dirty="0">
                        <a:solidFill>
                          <a:srgbClr val="FF0000"/>
                        </a:solidFill>
                        <a:latin typeface="SimpleRonde" panose="02000503000000000000" pitchFamily="2" charset="0"/>
                      </a:endParaRPr>
                    </a:p>
                  </a:txBody>
                  <a:tcPr anchor="ctr"/>
                </a:tc>
              </a:tr>
              <a:tr h="285332">
                <a:tc>
                  <a:txBody>
                    <a:bodyPr/>
                    <a:lstStyle/>
                    <a:p>
                      <a:pPr marL="0" marR="0" indent="0" algn="l" defTabSz="1016356" rtl="0" eaLnBrk="1" fontAlgn="auto" latinLnBrk="0" hangingPunct="1">
                        <a:lnSpc>
                          <a:spcPct val="100000"/>
                        </a:lnSpc>
                        <a:spcBef>
                          <a:spcPts val="0"/>
                        </a:spcBef>
                        <a:spcAft>
                          <a:spcPts val="0"/>
                        </a:spcAft>
                        <a:buClrTx/>
                        <a:buSzTx/>
                        <a:buFontTx/>
                        <a:buNone/>
                        <a:tabLst/>
                        <a:defRPr/>
                      </a:pPr>
                      <a:r>
                        <a:rPr lang="fr-FR" sz="1000" dirty="0" smtClean="0">
                          <a:latin typeface="Short Stack" panose="02010500040000000007" pitchFamily="2" charset="0"/>
                        </a:rPr>
                        <a:t>Madrid (Espagne)</a:t>
                      </a: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tempérée</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méditerranéen</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Europe </a:t>
                      </a:r>
                      <a:endParaRPr lang="fr-FR" sz="1000" dirty="0">
                        <a:solidFill>
                          <a:srgbClr val="FF0000"/>
                        </a:solidFill>
                        <a:latin typeface="SimpleRonde" panose="02000503000000000000" pitchFamily="2" charset="0"/>
                      </a:endParaRPr>
                    </a:p>
                  </a:txBody>
                  <a:tcPr anchor="ctr"/>
                </a:tc>
              </a:tr>
              <a:tr h="285332">
                <a:tc>
                  <a:txBody>
                    <a:bodyPr/>
                    <a:lstStyle/>
                    <a:p>
                      <a:pPr marL="0" marR="0" indent="0" algn="l" defTabSz="1016356" rtl="0" eaLnBrk="1" fontAlgn="auto" latinLnBrk="0" hangingPunct="1">
                        <a:lnSpc>
                          <a:spcPct val="100000"/>
                        </a:lnSpc>
                        <a:spcBef>
                          <a:spcPts val="0"/>
                        </a:spcBef>
                        <a:spcAft>
                          <a:spcPts val="0"/>
                        </a:spcAft>
                        <a:buClrTx/>
                        <a:buSzTx/>
                        <a:buFontTx/>
                        <a:buNone/>
                        <a:tabLst/>
                        <a:defRPr/>
                      </a:pPr>
                      <a:r>
                        <a:rPr lang="fr-FR" sz="1000" dirty="0" smtClean="0">
                          <a:latin typeface="Short Stack" panose="02010500040000000007" pitchFamily="2" charset="0"/>
                        </a:rPr>
                        <a:t>Le Caire (Egypte)</a:t>
                      </a: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chaude </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désertique</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Afrique</a:t>
                      </a:r>
                      <a:endParaRPr lang="fr-FR" sz="1000" dirty="0">
                        <a:solidFill>
                          <a:srgbClr val="FF0000"/>
                        </a:solidFill>
                        <a:latin typeface="SimpleRonde" panose="02000503000000000000" pitchFamily="2" charset="0"/>
                      </a:endParaRPr>
                    </a:p>
                  </a:txBody>
                  <a:tcPr anchor="ctr"/>
                </a:tc>
              </a:tr>
              <a:tr h="285332">
                <a:tc>
                  <a:txBody>
                    <a:bodyPr/>
                    <a:lstStyle/>
                    <a:p>
                      <a:r>
                        <a:rPr lang="fr-FR" sz="1000" dirty="0" smtClean="0">
                          <a:latin typeface="Short Stack" panose="02010500040000000007" pitchFamily="2" charset="0"/>
                        </a:rPr>
                        <a:t>Juneau (Alaska)</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froide </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Polaire </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Amérique</a:t>
                      </a:r>
                      <a:endParaRPr lang="fr-FR" sz="1000" dirty="0">
                        <a:solidFill>
                          <a:srgbClr val="FF0000"/>
                        </a:solidFill>
                        <a:latin typeface="SimpleRonde" panose="02000503000000000000" pitchFamily="2" charset="0"/>
                      </a:endParaRPr>
                    </a:p>
                  </a:txBody>
                  <a:tcPr anchor="ctr"/>
                </a:tc>
              </a:tr>
              <a:tr h="322280">
                <a:tc>
                  <a:txBody>
                    <a:bodyPr/>
                    <a:lstStyle/>
                    <a:p>
                      <a:r>
                        <a:rPr lang="fr-FR" sz="1000" dirty="0" smtClean="0">
                          <a:latin typeface="Short Stack" panose="02010500040000000007" pitchFamily="2" charset="0"/>
                        </a:rPr>
                        <a:t>Sydney (Australie)</a:t>
                      </a:r>
                      <a:endParaRPr lang="fr-FR" sz="1000" dirty="0">
                        <a:latin typeface="Short Stack" panose="02010500040000000007" pitchFamily="2" charset="0"/>
                      </a:endParaRP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tempérée </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tropical</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Océanie</a:t>
                      </a:r>
                      <a:endParaRPr lang="fr-FR" sz="1000" dirty="0">
                        <a:solidFill>
                          <a:srgbClr val="FF0000"/>
                        </a:solidFill>
                        <a:latin typeface="SimpleRonde" panose="02000503000000000000" pitchFamily="2" charset="0"/>
                      </a:endParaRPr>
                    </a:p>
                  </a:txBody>
                  <a:tcPr anchor="ctr"/>
                </a:tc>
              </a:tr>
              <a:tr h="235733">
                <a:tc>
                  <a:txBody>
                    <a:bodyPr/>
                    <a:lstStyle/>
                    <a:p>
                      <a:pPr marL="0" marR="0" indent="0" algn="l" defTabSz="1016356" rtl="0" eaLnBrk="1" fontAlgn="auto" latinLnBrk="0" hangingPunct="1">
                        <a:lnSpc>
                          <a:spcPct val="100000"/>
                        </a:lnSpc>
                        <a:spcBef>
                          <a:spcPts val="0"/>
                        </a:spcBef>
                        <a:spcAft>
                          <a:spcPts val="0"/>
                        </a:spcAft>
                        <a:buClrTx/>
                        <a:buSzTx/>
                        <a:buFontTx/>
                        <a:buNone/>
                        <a:tabLst/>
                        <a:defRPr/>
                      </a:pPr>
                      <a:r>
                        <a:rPr lang="fr-FR" sz="1000" dirty="0" smtClean="0">
                          <a:latin typeface="Short Stack" panose="02010500040000000007" pitchFamily="2" charset="0"/>
                        </a:rPr>
                        <a:t>Nairobi (Kenya)</a:t>
                      </a:r>
                    </a:p>
                  </a:txBody>
                  <a:tcPr anchor="ctr">
                    <a:solidFill>
                      <a:schemeClr val="accent3">
                        <a:lumMod val="60000"/>
                        <a:lumOff val="40000"/>
                      </a:schemeClr>
                    </a:solidFill>
                  </a:tcPr>
                </a:tc>
                <a:tc>
                  <a:txBody>
                    <a:bodyPr/>
                    <a:lstStyle/>
                    <a:p>
                      <a:r>
                        <a:rPr lang="fr-FR" sz="1000" dirty="0" smtClean="0">
                          <a:solidFill>
                            <a:srgbClr val="FF0000"/>
                          </a:solidFill>
                          <a:latin typeface="SimpleRonde" panose="02000503000000000000" pitchFamily="2" charset="0"/>
                        </a:rPr>
                        <a:t>chaude </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équatoriale</a:t>
                      </a:r>
                      <a:endParaRPr lang="fr-FR" sz="1000" dirty="0">
                        <a:solidFill>
                          <a:srgbClr val="FF0000"/>
                        </a:solidFill>
                        <a:latin typeface="SimpleRonde" panose="02000503000000000000" pitchFamily="2" charset="0"/>
                      </a:endParaRPr>
                    </a:p>
                  </a:txBody>
                  <a:tcPr anchor="ctr"/>
                </a:tc>
                <a:tc>
                  <a:txBody>
                    <a:bodyPr/>
                    <a:lstStyle/>
                    <a:p>
                      <a:r>
                        <a:rPr lang="fr-FR" sz="1000" dirty="0" smtClean="0">
                          <a:solidFill>
                            <a:srgbClr val="FF0000"/>
                          </a:solidFill>
                          <a:latin typeface="SimpleRonde" panose="02000503000000000000" pitchFamily="2" charset="0"/>
                        </a:rPr>
                        <a:t>Afrique</a:t>
                      </a:r>
                      <a:endParaRPr lang="fr-FR" sz="1000" dirty="0">
                        <a:solidFill>
                          <a:srgbClr val="FF0000"/>
                        </a:solidFill>
                        <a:latin typeface="SimpleRonde" panose="02000503000000000000" pitchFamily="2" charset="0"/>
                      </a:endParaRPr>
                    </a:p>
                  </a:txBody>
                  <a:tcPr anchor="ctr"/>
                </a:tc>
              </a:tr>
            </a:tbl>
          </a:graphicData>
        </a:graphic>
      </p:graphicFrame>
      <p:sp>
        <p:nvSpPr>
          <p:cNvPr id="2" name="ZoneTexte 1"/>
          <p:cNvSpPr txBox="1"/>
          <p:nvPr/>
        </p:nvSpPr>
        <p:spPr>
          <a:xfrm>
            <a:off x="310919" y="1744365"/>
            <a:ext cx="2105650" cy="307777"/>
          </a:xfrm>
          <a:prstGeom prst="rect">
            <a:avLst/>
          </a:prstGeom>
          <a:noFill/>
        </p:spPr>
        <p:txBody>
          <a:bodyPr wrap="square" rtlCol="0">
            <a:spAutoFit/>
          </a:bodyPr>
          <a:lstStyle/>
          <a:p>
            <a:pPr algn="ctr"/>
            <a:r>
              <a:rPr lang="fr-FR" sz="1400" dirty="0">
                <a:solidFill>
                  <a:srgbClr val="FF0000"/>
                </a:solidFill>
                <a:latin typeface="SimpleRonde" panose="02000503000000000000" pitchFamily="2" charset="0"/>
              </a:rPr>
              <a:t>z</a:t>
            </a:r>
            <a:r>
              <a:rPr lang="fr-FR" sz="1400" dirty="0" smtClean="0">
                <a:solidFill>
                  <a:srgbClr val="FF0000"/>
                </a:solidFill>
                <a:latin typeface="SimpleRonde" panose="02000503000000000000" pitchFamily="2" charset="0"/>
              </a:rPr>
              <a:t>one chaude</a:t>
            </a:r>
            <a:endParaRPr lang="fr-FR" sz="1400" dirty="0">
              <a:solidFill>
                <a:srgbClr val="FF0000"/>
              </a:solidFill>
              <a:latin typeface="SimpleRonde" panose="02000503000000000000" pitchFamily="2" charset="0"/>
            </a:endParaRPr>
          </a:p>
        </p:txBody>
      </p:sp>
      <p:sp>
        <p:nvSpPr>
          <p:cNvPr id="53" name="ZoneTexte 52"/>
          <p:cNvSpPr txBox="1"/>
          <p:nvPr/>
        </p:nvSpPr>
        <p:spPr>
          <a:xfrm>
            <a:off x="2558884" y="1729514"/>
            <a:ext cx="2105650" cy="307777"/>
          </a:xfrm>
          <a:prstGeom prst="rect">
            <a:avLst/>
          </a:prstGeom>
          <a:noFill/>
        </p:spPr>
        <p:txBody>
          <a:bodyPr wrap="square" rtlCol="0">
            <a:spAutoFit/>
          </a:bodyPr>
          <a:lstStyle/>
          <a:p>
            <a:pPr algn="ctr"/>
            <a:r>
              <a:rPr lang="fr-FR" sz="1400" dirty="0">
                <a:solidFill>
                  <a:srgbClr val="FF0000"/>
                </a:solidFill>
                <a:latin typeface="SimpleRonde" panose="02000503000000000000" pitchFamily="2" charset="0"/>
              </a:rPr>
              <a:t>z</a:t>
            </a:r>
            <a:r>
              <a:rPr lang="fr-FR" sz="1400" dirty="0" smtClean="0">
                <a:solidFill>
                  <a:srgbClr val="FF0000"/>
                </a:solidFill>
                <a:latin typeface="SimpleRonde" panose="02000503000000000000" pitchFamily="2" charset="0"/>
              </a:rPr>
              <a:t>one froide</a:t>
            </a:r>
            <a:endParaRPr lang="fr-FR" sz="1400" dirty="0">
              <a:solidFill>
                <a:srgbClr val="FF0000"/>
              </a:solidFill>
              <a:latin typeface="SimpleRonde" panose="02000503000000000000" pitchFamily="2" charset="0"/>
            </a:endParaRPr>
          </a:p>
        </p:txBody>
      </p:sp>
      <p:sp>
        <p:nvSpPr>
          <p:cNvPr id="54" name="ZoneTexte 53"/>
          <p:cNvSpPr txBox="1"/>
          <p:nvPr/>
        </p:nvSpPr>
        <p:spPr>
          <a:xfrm>
            <a:off x="4953830" y="1736925"/>
            <a:ext cx="2105650" cy="307777"/>
          </a:xfrm>
          <a:prstGeom prst="rect">
            <a:avLst/>
          </a:prstGeom>
          <a:noFill/>
        </p:spPr>
        <p:txBody>
          <a:bodyPr wrap="square" rtlCol="0">
            <a:spAutoFit/>
          </a:bodyPr>
          <a:lstStyle/>
          <a:p>
            <a:pPr algn="ctr"/>
            <a:r>
              <a:rPr lang="fr-FR" sz="1400" dirty="0">
                <a:solidFill>
                  <a:srgbClr val="FF0000"/>
                </a:solidFill>
                <a:latin typeface="SimpleRonde" panose="02000503000000000000" pitchFamily="2" charset="0"/>
              </a:rPr>
              <a:t>z</a:t>
            </a:r>
            <a:r>
              <a:rPr lang="fr-FR" sz="1400" dirty="0" smtClean="0">
                <a:solidFill>
                  <a:srgbClr val="FF0000"/>
                </a:solidFill>
                <a:latin typeface="SimpleRonde" panose="02000503000000000000" pitchFamily="2" charset="0"/>
              </a:rPr>
              <a:t>one tempérée</a:t>
            </a:r>
            <a:endParaRPr lang="fr-FR" sz="1400" dirty="0">
              <a:solidFill>
                <a:srgbClr val="FF0000"/>
              </a:solidFill>
              <a:latin typeface="SimpleRonde" panose="02000503000000000000" pitchFamily="2" charset="0"/>
            </a:endParaRPr>
          </a:p>
        </p:txBody>
      </p:sp>
      <p:sp>
        <p:nvSpPr>
          <p:cNvPr id="55" name="ZoneTexte 54"/>
          <p:cNvSpPr txBox="1"/>
          <p:nvPr/>
        </p:nvSpPr>
        <p:spPr>
          <a:xfrm>
            <a:off x="4853570" y="8958450"/>
            <a:ext cx="2432044" cy="692497"/>
          </a:xfrm>
          <a:prstGeom prst="rect">
            <a:avLst/>
          </a:prstGeom>
          <a:noFill/>
        </p:spPr>
        <p:txBody>
          <a:bodyPr wrap="square" rtlCol="0">
            <a:spAutoFit/>
          </a:bodyPr>
          <a:lstStyle/>
          <a:p>
            <a:pPr algn="ctr"/>
            <a:r>
              <a:rPr lang="fr-FR" sz="1000" dirty="0" smtClean="0">
                <a:latin typeface="Short Stack" panose="02010500040000000007" pitchFamily="2" charset="0"/>
              </a:rPr>
              <a:t>Le désert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a:t>
            </a:r>
            <a:r>
              <a:rPr lang="fr-FR" sz="1200" dirty="0" smtClean="0">
                <a:solidFill>
                  <a:srgbClr val="FF0000"/>
                </a:solidFill>
                <a:latin typeface="SimpleRonde" panose="02000503000000000000" pitchFamily="2" charset="0"/>
              </a:rPr>
              <a:t>chaude</a:t>
            </a:r>
            <a:endParaRPr lang="fr-FR" sz="1200" dirty="0">
              <a:solidFill>
                <a:srgbClr val="FF0000"/>
              </a:solidFill>
              <a:latin typeface="SimpleRonde" panose="02000503000000000000" pitchFamily="2" charset="0"/>
            </a:endParaRPr>
          </a:p>
          <a:p>
            <a:r>
              <a:rPr lang="fr-FR" sz="1000" dirty="0" smtClean="0">
                <a:latin typeface="Short Stack" panose="02010500040000000007" pitchFamily="2" charset="0"/>
              </a:rPr>
              <a:t>Climat : </a:t>
            </a:r>
            <a:r>
              <a:rPr lang="fr-FR" sz="1000" dirty="0" smtClean="0">
                <a:solidFill>
                  <a:srgbClr val="FF0000"/>
                </a:solidFill>
                <a:latin typeface="SimpleRonde" panose="02000503000000000000" pitchFamily="2" charset="0"/>
              </a:rPr>
              <a:t>désertique</a:t>
            </a:r>
            <a:endParaRPr lang="fr-FR" sz="1000" dirty="0">
              <a:solidFill>
                <a:srgbClr val="FF0000"/>
              </a:solidFill>
              <a:latin typeface="SimpleRonde" panose="02000503000000000000" pitchFamily="2" charset="0"/>
            </a:endParaRPr>
          </a:p>
        </p:txBody>
      </p:sp>
      <p:sp>
        <p:nvSpPr>
          <p:cNvPr id="56" name="ZoneTexte 55"/>
          <p:cNvSpPr txBox="1"/>
          <p:nvPr/>
        </p:nvSpPr>
        <p:spPr>
          <a:xfrm>
            <a:off x="2492196" y="8969893"/>
            <a:ext cx="2432044" cy="723275"/>
          </a:xfrm>
          <a:prstGeom prst="rect">
            <a:avLst/>
          </a:prstGeom>
          <a:noFill/>
        </p:spPr>
        <p:txBody>
          <a:bodyPr wrap="square" rtlCol="0">
            <a:spAutoFit/>
          </a:bodyPr>
          <a:lstStyle/>
          <a:p>
            <a:pPr algn="ctr"/>
            <a:r>
              <a:rPr lang="fr-FR" sz="1000" dirty="0" smtClean="0">
                <a:latin typeface="Short Stack" panose="02010500040000000007" pitchFamily="2" charset="0"/>
              </a:rPr>
              <a:t>Le banquise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a:t>
            </a:r>
            <a:r>
              <a:rPr lang="fr-FR" sz="1200" dirty="0" smtClean="0">
                <a:solidFill>
                  <a:srgbClr val="FF0000"/>
                </a:solidFill>
                <a:latin typeface="SimpleRonde" panose="02000503000000000000" pitchFamily="2" charset="0"/>
              </a:rPr>
              <a:t>froide</a:t>
            </a:r>
            <a:endParaRPr lang="fr-FR" sz="1200" dirty="0">
              <a:solidFill>
                <a:srgbClr val="FF0000"/>
              </a:solidFill>
              <a:latin typeface="SimpleRonde" panose="02000503000000000000" pitchFamily="2" charset="0"/>
            </a:endParaRPr>
          </a:p>
          <a:p>
            <a:r>
              <a:rPr lang="fr-FR" sz="1000" dirty="0" smtClean="0">
                <a:latin typeface="Short Stack" panose="02010500040000000007" pitchFamily="2" charset="0"/>
              </a:rPr>
              <a:t>Climat : </a:t>
            </a:r>
            <a:r>
              <a:rPr lang="fr-FR" sz="1200" dirty="0" smtClean="0">
                <a:solidFill>
                  <a:srgbClr val="FF0000"/>
                </a:solidFill>
                <a:latin typeface="SimpleRonde" panose="02000503000000000000" pitchFamily="2" charset="0"/>
              </a:rPr>
              <a:t>polaire</a:t>
            </a:r>
            <a:endParaRPr lang="fr-FR" sz="1200" dirty="0">
              <a:solidFill>
                <a:srgbClr val="FF0000"/>
              </a:solidFill>
              <a:latin typeface="SimpleRonde" panose="02000503000000000000" pitchFamily="2" charset="0"/>
            </a:endParaRPr>
          </a:p>
        </p:txBody>
      </p:sp>
      <p:sp>
        <p:nvSpPr>
          <p:cNvPr id="57" name="ZoneTexte 56"/>
          <p:cNvSpPr txBox="1"/>
          <p:nvPr/>
        </p:nvSpPr>
        <p:spPr>
          <a:xfrm>
            <a:off x="177772" y="8971587"/>
            <a:ext cx="2432044" cy="723275"/>
          </a:xfrm>
          <a:prstGeom prst="rect">
            <a:avLst/>
          </a:prstGeom>
          <a:noFill/>
        </p:spPr>
        <p:txBody>
          <a:bodyPr wrap="square" rtlCol="0">
            <a:spAutoFit/>
          </a:bodyPr>
          <a:lstStyle/>
          <a:p>
            <a:pPr algn="ctr"/>
            <a:r>
              <a:rPr lang="fr-FR" sz="1000" dirty="0" smtClean="0">
                <a:latin typeface="Short Stack" panose="02010500040000000007" pitchFamily="2" charset="0"/>
              </a:rPr>
              <a:t>La savane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a:t>
            </a:r>
            <a:r>
              <a:rPr lang="fr-FR" sz="1200" dirty="0" smtClean="0">
                <a:solidFill>
                  <a:srgbClr val="FF0000"/>
                </a:solidFill>
                <a:latin typeface="SimpleRonde" panose="02000503000000000000" pitchFamily="2" charset="0"/>
              </a:rPr>
              <a:t>chaude</a:t>
            </a:r>
            <a:endParaRPr lang="fr-FR" sz="1200" dirty="0">
              <a:solidFill>
                <a:srgbClr val="FF0000"/>
              </a:solidFill>
              <a:latin typeface="SimpleRonde" panose="02000503000000000000" pitchFamily="2" charset="0"/>
            </a:endParaRPr>
          </a:p>
          <a:p>
            <a:r>
              <a:rPr lang="fr-FR" sz="1000" dirty="0" smtClean="0">
                <a:latin typeface="Short Stack" panose="02010500040000000007" pitchFamily="2" charset="0"/>
              </a:rPr>
              <a:t>Climat : </a:t>
            </a:r>
            <a:r>
              <a:rPr lang="fr-FR" sz="1200" dirty="0" smtClean="0">
                <a:solidFill>
                  <a:srgbClr val="FF0000"/>
                </a:solidFill>
                <a:latin typeface="SimpleRonde" panose="02000503000000000000" pitchFamily="2" charset="0"/>
              </a:rPr>
              <a:t>tropical</a:t>
            </a:r>
            <a:endParaRPr lang="fr-FR" sz="1200" dirty="0">
              <a:solidFill>
                <a:srgbClr val="FF0000"/>
              </a:solidFill>
              <a:latin typeface="SimpleRonde" panose="02000503000000000000" pitchFamily="2" charset="0"/>
            </a:endParaRPr>
          </a:p>
        </p:txBody>
      </p:sp>
      <p:sp>
        <p:nvSpPr>
          <p:cNvPr id="58" name="Rectangle 57"/>
          <p:cNvSpPr/>
          <p:nvPr/>
        </p:nvSpPr>
        <p:spPr>
          <a:xfrm>
            <a:off x="144289" y="8585125"/>
            <a:ext cx="7128792" cy="400110"/>
          </a:xfrm>
          <a:prstGeom prst="rect">
            <a:avLst/>
          </a:prstGeom>
        </p:spPr>
        <p:txBody>
          <a:bodyPr wrap="square">
            <a:spAutoFit/>
          </a:bodyPr>
          <a:lstStyle/>
          <a:p>
            <a:r>
              <a:rPr lang="fr-FR" dirty="0" smtClean="0">
                <a:latin typeface="Short Stack" panose="02010500040000000007" pitchFamily="2" charset="0"/>
                <a:sym typeface="Wingdings" panose="05000000000000000000" pitchFamily="2" charset="2"/>
              </a:rPr>
              <a:t></a:t>
            </a:r>
            <a:r>
              <a:rPr lang="fr-FR" dirty="0" smtClean="0">
                <a:latin typeface="Short Stack" panose="02010500040000000007" pitchFamily="2" charset="0"/>
                <a:sym typeface="Wingdings"/>
              </a:rPr>
              <a:t> </a:t>
            </a:r>
            <a:r>
              <a:rPr lang="fr-FR" dirty="0" smtClean="0">
                <a:latin typeface="Fineliner Script" pitchFamily="50" charset="0"/>
                <a:sym typeface="Wingdings"/>
              </a:rPr>
              <a:t>Légende les images en indiquant la zone dans laquelle elle se trouve et son climat</a:t>
            </a:r>
            <a:endParaRPr lang="fr-FR" dirty="0" smtClean="0">
              <a:latin typeface="Fineliner Script" pitchFamily="50" charset="0"/>
            </a:endParaRPr>
          </a:p>
        </p:txBody>
      </p:sp>
      <p:sp>
        <p:nvSpPr>
          <p:cNvPr id="59" name="ZoneTexte 58"/>
          <p:cNvSpPr txBox="1"/>
          <p:nvPr/>
        </p:nvSpPr>
        <p:spPr>
          <a:xfrm>
            <a:off x="4820087" y="9596650"/>
            <a:ext cx="2432044" cy="723275"/>
          </a:xfrm>
          <a:prstGeom prst="rect">
            <a:avLst/>
          </a:prstGeom>
          <a:noFill/>
        </p:spPr>
        <p:txBody>
          <a:bodyPr wrap="square" rtlCol="0">
            <a:spAutoFit/>
          </a:bodyPr>
          <a:lstStyle/>
          <a:p>
            <a:pPr algn="ctr"/>
            <a:r>
              <a:rPr lang="fr-FR" sz="1000" dirty="0" smtClean="0">
                <a:latin typeface="Short Stack" panose="02010500040000000007" pitchFamily="2" charset="0"/>
              </a:rPr>
              <a:t>Le forêt dense, la jungle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a:t>
            </a:r>
            <a:r>
              <a:rPr lang="fr-FR" sz="1200" dirty="0" smtClean="0">
                <a:solidFill>
                  <a:srgbClr val="FF0000"/>
                </a:solidFill>
                <a:latin typeface="SimpleRonde" panose="02000503000000000000" pitchFamily="2" charset="0"/>
              </a:rPr>
              <a:t>chaude</a:t>
            </a:r>
            <a:endParaRPr lang="fr-FR" sz="1200" dirty="0">
              <a:solidFill>
                <a:srgbClr val="FF0000"/>
              </a:solidFill>
              <a:latin typeface="SimpleRonde" panose="02000503000000000000" pitchFamily="2" charset="0"/>
            </a:endParaRPr>
          </a:p>
          <a:p>
            <a:r>
              <a:rPr lang="fr-FR" sz="1000" dirty="0" smtClean="0">
                <a:latin typeface="Short Stack" panose="02010500040000000007" pitchFamily="2" charset="0"/>
              </a:rPr>
              <a:t>Climat : </a:t>
            </a:r>
            <a:r>
              <a:rPr lang="fr-FR" sz="1200" dirty="0" smtClean="0">
                <a:solidFill>
                  <a:srgbClr val="FF0000"/>
                </a:solidFill>
                <a:latin typeface="SimpleRonde" panose="02000503000000000000" pitchFamily="2" charset="0"/>
              </a:rPr>
              <a:t>équatorial</a:t>
            </a:r>
            <a:endParaRPr lang="fr-FR" sz="1200" dirty="0">
              <a:solidFill>
                <a:srgbClr val="FF0000"/>
              </a:solidFill>
              <a:latin typeface="SimpleRonde" panose="02000503000000000000" pitchFamily="2" charset="0"/>
            </a:endParaRPr>
          </a:p>
        </p:txBody>
      </p:sp>
      <p:sp>
        <p:nvSpPr>
          <p:cNvPr id="62" name="ZoneTexte 61"/>
          <p:cNvSpPr txBox="1"/>
          <p:nvPr/>
        </p:nvSpPr>
        <p:spPr>
          <a:xfrm>
            <a:off x="2458713" y="9608093"/>
            <a:ext cx="2432044" cy="723275"/>
          </a:xfrm>
          <a:prstGeom prst="rect">
            <a:avLst/>
          </a:prstGeom>
          <a:noFill/>
        </p:spPr>
        <p:txBody>
          <a:bodyPr wrap="square" rtlCol="0">
            <a:spAutoFit/>
          </a:bodyPr>
          <a:lstStyle/>
          <a:p>
            <a:pPr algn="ctr"/>
            <a:r>
              <a:rPr lang="fr-FR" sz="1000" dirty="0" smtClean="0">
                <a:latin typeface="Short Stack" panose="02010500040000000007" pitchFamily="2" charset="0"/>
              </a:rPr>
              <a:t>Le maquis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a:t>
            </a:r>
            <a:r>
              <a:rPr lang="fr-FR" sz="1200" dirty="0" smtClean="0">
                <a:solidFill>
                  <a:srgbClr val="FF0000"/>
                </a:solidFill>
                <a:latin typeface="SimpleRonde" panose="02000503000000000000" pitchFamily="2" charset="0"/>
              </a:rPr>
              <a:t>tempérée</a:t>
            </a:r>
            <a:endParaRPr lang="fr-FR" sz="1200" dirty="0">
              <a:solidFill>
                <a:srgbClr val="FF0000"/>
              </a:solidFill>
              <a:latin typeface="SimpleRonde" panose="02000503000000000000" pitchFamily="2" charset="0"/>
            </a:endParaRPr>
          </a:p>
          <a:p>
            <a:r>
              <a:rPr lang="fr-FR" sz="1000" dirty="0" smtClean="0">
                <a:latin typeface="Short Stack" panose="02010500040000000007" pitchFamily="2" charset="0"/>
              </a:rPr>
              <a:t>Climat : </a:t>
            </a:r>
            <a:r>
              <a:rPr lang="fr-FR" sz="1200" dirty="0" smtClean="0">
                <a:solidFill>
                  <a:srgbClr val="FF0000"/>
                </a:solidFill>
                <a:latin typeface="SimpleRonde" panose="02000503000000000000" pitchFamily="2" charset="0"/>
              </a:rPr>
              <a:t>méditerranéen</a:t>
            </a:r>
            <a:endParaRPr lang="fr-FR" sz="1200" dirty="0">
              <a:solidFill>
                <a:srgbClr val="FF0000"/>
              </a:solidFill>
              <a:latin typeface="SimpleRonde" panose="02000503000000000000" pitchFamily="2" charset="0"/>
            </a:endParaRPr>
          </a:p>
        </p:txBody>
      </p:sp>
      <p:sp>
        <p:nvSpPr>
          <p:cNvPr id="63" name="ZoneTexte 62"/>
          <p:cNvSpPr txBox="1"/>
          <p:nvPr/>
        </p:nvSpPr>
        <p:spPr>
          <a:xfrm>
            <a:off x="144289" y="9609787"/>
            <a:ext cx="2432044" cy="723275"/>
          </a:xfrm>
          <a:prstGeom prst="rect">
            <a:avLst/>
          </a:prstGeom>
          <a:noFill/>
        </p:spPr>
        <p:txBody>
          <a:bodyPr wrap="square" rtlCol="0">
            <a:spAutoFit/>
          </a:bodyPr>
          <a:lstStyle/>
          <a:p>
            <a:pPr algn="ctr"/>
            <a:r>
              <a:rPr lang="fr-FR" sz="1000" dirty="0" smtClean="0">
                <a:latin typeface="Short Stack" panose="02010500040000000007" pitchFamily="2" charset="0"/>
              </a:rPr>
              <a:t>Les alpages :</a:t>
            </a:r>
          </a:p>
          <a:p>
            <a:endParaRPr lang="fr-FR" sz="700" dirty="0" smtClean="0">
              <a:latin typeface="Short Stack" panose="02010500040000000007" pitchFamily="2" charset="0"/>
            </a:endParaRPr>
          </a:p>
          <a:p>
            <a:r>
              <a:rPr lang="fr-FR" sz="1000" dirty="0" smtClean="0">
                <a:latin typeface="Short Stack" panose="02010500040000000007" pitchFamily="2" charset="0"/>
              </a:rPr>
              <a:t>Zone : </a:t>
            </a:r>
            <a:r>
              <a:rPr lang="fr-FR" sz="1200" dirty="0" smtClean="0">
                <a:solidFill>
                  <a:srgbClr val="FF0000"/>
                </a:solidFill>
                <a:latin typeface="SimpleRonde" panose="02000503000000000000" pitchFamily="2" charset="0"/>
              </a:rPr>
              <a:t>froide</a:t>
            </a:r>
            <a:endParaRPr lang="fr-FR" sz="1200" dirty="0">
              <a:solidFill>
                <a:srgbClr val="FF0000"/>
              </a:solidFill>
              <a:latin typeface="SimpleRonde" panose="02000503000000000000" pitchFamily="2" charset="0"/>
            </a:endParaRPr>
          </a:p>
          <a:p>
            <a:r>
              <a:rPr lang="fr-FR" sz="1000" dirty="0" smtClean="0">
                <a:latin typeface="Short Stack" panose="02010500040000000007" pitchFamily="2" charset="0"/>
              </a:rPr>
              <a:t>Climat : </a:t>
            </a:r>
            <a:r>
              <a:rPr lang="fr-FR" sz="1200" dirty="0" smtClean="0">
                <a:solidFill>
                  <a:srgbClr val="FF0000"/>
                </a:solidFill>
                <a:latin typeface="SimpleRonde" panose="02000503000000000000" pitchFamily="2" charset="0"/>
              </a:rPr>
              <a:t>montagnard</a:t>
            </a:r>
            <a:endParaRPr lang="fr-FR" sz="1200" dirty="0">
              <a:solidFill>
                <a:srgbClr val="FF0000"/>
              </a:solidFill>
              <a:latin typeface="SimpleRonde" panose="02000503000000000000" pitchFamily="2" charset="0"/>
            </a:endParaRPr>
          </a:p>
        </p:txBody>
      </p:sp>
      <p:pic>
        <p:nvPicPr>
          <p:cNvPr id="31" name="Imag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593" y="9248792"/>
            <a:ext cx="290414" cy="1156278"/>
          </a:xfrm>
          <a:prstGeom prst="rect">
            <a:avLst/>
          </a:prstGeom>
        </p:spPr>
      </p:pic>
    </p:spTree>
    <p:extLst>
      <p:ext uri="{BB962C8B-B14F-4D97-AF65-F5344CB8AC3E}">
        <p14:creationId xmlns:p14="http://schemas.microsoft.com/office/powerpoint/2010/main" val="168040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3">
              <a:lumMod val="40000"/>
              <a:lumOff val="60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a:ln>
            <a:noFill/>
          </a:ln>
        </p:spPr>
        <p:txBody>
          <a:bodyPr wrap="square" lIns="101636" tIns="50818" rIns="101636" bIns="50818" rtlCol="0">
            <a:spAutoFit/>
          </a:bodyPr>
          <a:lstStyle/>
          <a:p>
            <a:pPr algn="ctr"/>
            <a:r>
              <a:rPr lang="fr-FR" b="1" spc="50" dirty="0" smtClean="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1397400"/>
            <a:ext cx="6984492" cy="6055342"/>
          </a:xfrm>
          <a:prstGeom prst="roundRect">
            <a:avLst>
              <a:gd name="adj" fmla="val 3137"/>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1384171"/>
            <a:ext cx="6971296" cy="6146591"/>
          </a:xfrm>
          <a:prstGeom prst="rect">
            <a:avLst/>
          </a:prstGeom>
        </p:spPr>
        <p:txBody>
          <a:bodyPr wrap="square" lIns="101636" tIns="50818" rIns="101636" bIns="50818">
            <a:spAutoFit/>
          </a:bodyPr>
          <a:lstStyle/>
          <a:p>
            <a:pPr>
              <a:lnSpc>
                <a:spcPct val="150000"/>
              </a:lnSpc>
              <a:spcAft>
                <a:spcPts val="600"/>
              </a:spcAft>
            </a:pP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		Les trois grandes zones :</a:t>
            </a:r>
          </a:p>
          <a:p>
            <a:pPr>
              <a:lnSpc>
                <a:spcPct val="150000"/>
              </a:lnSpc>
              <a:spcAft>
                <a:spcPts val="600"/>
              </a:spcAft>
            </a:pPr>
            <a:r>
              <a:rPr lang="fr-FR" sz="1050" dirty="0" smtClean="0">
                <a:latin typeface="Short Stack" panose="02010500040000000007" pitchFamily="2" charset="0"/>
                <a:ea typeface="Clensey" panose="02000603000000000000" pitchFamily="2" charset="0"/>
              </a:rPr>
              <a:t>Sur </a:t>
            </a:r>
            <a:r>
              <a:rPr lang="fr-FR" sz="1050" dirty="0">
                <a:latin typeface="Short Stack" panose="02010500040000000007" pitchFamily="2" charset="0"/>
                <a:ea typeface="Clensey" panose="02000603000000000000" pitchFamily="2" charset="0"/>
              </a:rPr>
              <a:t>notre planète, on peut définir 3 grandes zones climatiques :</a:t>
            </a:r>
          </a:p>
          <a:p>
            <a:pPr>
              <a:lnSpc>
                <a:spcPct val="150000"/>
              </a:lnSpc>
              <a:spcAft>
                <a:spcPts val="600"/>
              </a:spcAft>
            </a:pPr>
            <a:r>
              <a:rPr lang="fr-FR" sz="1050" dirty="0">
                <a:latin typeface="Short Stack" panose="02010500040000000007" pitchFamily="2" charset="0"/>
                <a:ea typeface="Clensey" panose="02000603000000000000" pitchFamily="2" charset="0"/>
              </a:rPr>
              <a:t>1</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la zone </a:t>
            </a:r>
            <a:r>
              <a:rPr lang="fr-FR" sz="1050" dirty="0" smtClean="0">
                <a:solidFill>
                  <a:srgbClr val="FF0000"/>
                </a:solidFill>
                <a:latin typeface="SimpleRonde" panose="02000503000000000000" pitchFamily="2" charset="0"/>
                <a:ea typeface="Clensey" panose="02000603000000000000" pitchFamily="2" charset="0"/>
              </a:rPr>
              <a:t>chaude </a:t>
            </a:r>
            <a:r>
              <a:rPr lang="fr-FR" sz="1050" dirty="0" smtClean="0">
                <a:latin typeface="Short Stack" panose="02010500040000000007" pitchFamily="2" charset="0"/>
                <a:ea typeface="Clensey" panose="02000603000000000000" pitchFamily="2" charset="0"/>
              </a:rPr>
              <a:t>qui </a:t>
            </a:r>
            <a:r>
              <a:rPr lang="fr-FR" sz="1050" dirty="0">
                <a:latin typeface="Short Stack" panose="02010500040000000007" pitchFamily="2" charset="0"/>
                <a:ea typeface="Clensey" panose="02000603000000000000" pitchFamily="2" charset="0"/>
              </a:rPr>
              <a:t>se situe autour de </a:t>
            </a:r>
            <a:r>
              <a:rPr lang="fr-FR" sz="1200" dirty="0" smtClean="0">
                <a:solidFill>
                  <a:srgbClr val="FF0000"/>
                </a:solidFill>
                <a:latin typeface="SimpleRonde" panose="02000503000000000000" pitchFamily="2" charset="0"/>
                <a:ea typeface="Clensey" panose="02000603000000000000" pitchFamily="2" charset="0"/>
              </a:rPr>
              <a:t>l’équateur</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entre les </a:t>
            </a:r>
            <a:r>
              <a:rPr lang="fr-FR" sz="1050" dirty="0" smtClean="0">
                <a:latin typeface="Short Stack" panose="02010500040000000007" pitchFamily="2" charset="0"/>
                <a:ea typeface="Clensey" panose="02000603000000000000" pitchFamily="2" charset="0"/>
              </a:rPr>
              <a:t>tropiques. </a:t>
            </a:r>
            <a:r>
              <a:rPr lang="fr-FR" sz="1050" dirty="0">
                <a:latin typeface="Short Stack" panose="02010500040000000007" pitchFamily="2" charset="0"/>
                <a:ea typeface="Clensey" panose="02000603000000000000" pitchFamily="2" charset="0"/>
              </a:rPr>
              <a:t>On l’appelle aussi la zone </a:t>
            </a:r>
            <a:r>
              <a:rPr lang="fr-FR" sz="1200" dirty="0" smtClean="0">
                <a:solidFill>
                  <a:srgbClr val="FF0000"/>
                </a:solidFill>
                <a:latin typeface="SimpleRonde" panose="02000503000000000000" pitchFamily="2" charset="0"/>
                <a:ea typeface="Clensey" panose="02000603000000000000" pitchFamily="2" charset="0"/>
              </a:rPr>
              <a:t>intertropicale</a:t>
            </a:r>
            <a:r>
              <a:rPr lang="fr-FR" sz="1050" dirty="0" smtClean="0">
                <a:latin typeface="Short Stack" panose="02010500040000000007" pitchFamily="2" charset="0"/>
                <a:ea typeface="Clensey" panose="02000603000000000000" pitchFamily="2" charset="0"/>
              </a:rPr>
              <a:t>. </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2) Les zones </a:t>
            </a:r>
            <a:r>
              <a:rPr lang="fr-FR" sz="1200" dirty="0" smtClean="0">
                <a:solidFill>
                  <a:srgbClr val="FF0000"/>
                </a:solidFill>
                <a:latin typeface="SimpleRonde" panose="02000503000000000000" pitchFamily="2" charset="0"/>
                <a:ea typeface="Clensey" panose="02000603000000000000" pitchFamily="2" charset="0"/>
              </a:rPr>
              <a:t>froides</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qui </a:t>
            </a:r>
            <a:r>
              <a:rPr lang="fr-FR" sz="1050" dirty="0">
                <a:latin typeface="Short Stack" panose="02010500040000000007" pitchFamily="2" charset="0"/>
                <a:ea typeface="Clensey" panose="02000603000000000000" pitchFamily="2" charset="0"/>
              </a:rPr>
              <a:t>se situent autour des pôles Nord et Sud. </a:t>
            </a:r>
          </a:p>
          <a:p>
            <a:pPr>
              <a:lnSpc>
                <a:spcPct val="150000"/>
              </a:lnSpc>
              <a:spcAft>
                <a:spcPts val="600"/>
              </a:spcAft>
            </a:pPr>
            <a:r>
              <a:rPr lang="fr-FR" sz="1050" dirty="0">
                <a:latin typeface="Short Stack" panose="02010500040000000007" pitchFamily="2" charset="0"/>
                <a:ea typeface="Clensey" panose="02000603000000000000" pitchFamily="2" charset="0"/>
              </a:rPr>
              <a:t>3) Les zones </a:t>
            </a:r>
            <a:r>
              <a:rPr lang="fr-FR" sz="1200" dirty="0" smtClean="0">
                <a:solidFill>
                  <a:srgbClr val="FF0000"/>
                </a:solidFill>
                <a:latin typeface="SimpleRonde" panose="02000503000000000000" pitchFamily="2" charset="0"/>
                <a:ea typeface="Clensey" panose="02000603000000000000" pitchFamily="2" charset="0"/>
              </a:rPr>
              <a:t>tempérées</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qui </a:t>
            </a:r>
            <a:r>
              <a:rPr lang="fr-FR" sz="1050" dirty="0">
                <a:latin typeface="Short Stack" panose="02010500040000000007" pitchFamily="2" charset="0"/>
                <a:ea typeface="Clensey" panose="02000603000000000000" pitchFamily="2" charset="0"/>
              </a:rPr>
              <a:t>se situent dans l’hémisphère Nord et Sud</a:t>
            </a:r>
            <a:r>
              <a:rPr lang="fr-FR" sz="1050" dirty="0" smtClean="0">
                <a:latin typeface="Short Stack" panose="02010500040000000007" pitchFamily="2" charset="0"/>
                <a:ea typeface="Clensey" panose="02000603000000000000" pitchFamily="2" charset="0"/>
              </a:rPr>
              <a:t>.</a:t>
            </a:r>
          </a:p>
          <a:p>
            <a:pPr>
              <a:lnSpc>
                <a:spcPct val="150000"/>
              </a:lnSpc>
              <a:spcAft>
                <a:spcPts val="600"/>
              </a:spcAft>
            </a:pPr>
            <a:r>
              <a:rPr lang="fr-FR" sz="1100" b="1" dirty="0" smtClean="0">
                <a:effectLst>
                  <a:outerShdw blurRad="38100" dist="38100" dir="2700000" algn="tl">
                    <a:srgbClr val="000000">
                      <a:alpha val="43137"/>
                    </a:srgbClr>
                  </a:outerShdw>
                </a:effectLst>
                <a:latin typeface="Short Stack" panose="02010500040000000007" pitchFamily="2" charset="0"/>
                <a:ea typeface="Clensey" panose="02000603000000000000" pitchFamily="2" charset="0"/>
              </a:rPr>
              <a:t>Les différents climats</a:t>
            </a:r>
          </a:p>
          <a:p>
            <a:pPr>
              <a:lnSpc>
                <a:spcPct val="150000"/>
              </a:lnSpc>
              <a:spcAft>
                <a:spcPts val="600"/>
              </a:spcAft>
            </a:pPr>
            <a:r>
              <a:rPr lang="fr-FR" sz="1050" dirty="0">
                <a:latin typeface="Short Stack" panose="02010500040000000007" pitchFamily="2" charset="0"/>
                <a:ea typeface="Clensey" panose="02000603000000000000" pitchFamily="2" charset="0"/>
              </a:rPr>
              <a:t>1) Le climat </a:t>
            </a:r>
            <a:r>
              <a:rPr lang="fr-FR" sz="1200" dirty="0" smtClean="0">
                <a:solidFill>
                  <a:srgbClr val="FF0000"/>
                </a:solidFill>
                <a:latin typeface="SimpleRonde" panose="02000503000000000000" pitchFamily="2" charset="0"/>
                <a:ea typeface="Clensey" panose="02000603000000000000" pitchFamily="2" charset="0"/>
              </a:rPr>
              <a:t>tropical</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au niveau des tropiques, deux saisons, températures élevées toute l’année.</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a:latin typeface="Short Stack" panose="02010500040000000007" pitchFamily="2" charset="0"/>
                <a:ea typeface="Clensey" panose="02000603000000000000" pitchFamily="2" charset="0"/>
              </a:rPr>
              <a:t>2) Le climat </a:t>
            </a:r>
            <a:r>
              <a:rPr lang="fr-FR" sz="1200" dirty="0" smtClean="0">
                <a:solidFill>
                  <a:srgbClr val="FF0000"/>
                </a:solidFill>
                <a:latin typeface="SimpleRonde" panose="02000503000000000000" pitchFamily="2" charset="0"/>
                <a:ea typeface="Clensey" panose="02000603000000000000" pitchFamily="2" charset="0"/>
              </a:rPr>
              <a:t>équatorial</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au </a:t>
            </a:r>
            <a:r>
              <a:rPr lang="fr-FR" sz="1050" dirty="0">
                <a:latin typeface="Short Stack" panose="02010500040000000007" pitchFamily="2" charset="0"/>
                <a:ea typeface="Clensey" panose="02000603000000000000" pitchFamily="2" charset="0"/>
              </a:rPr>
              <a:t>niveau de </a:t>
            </a:r>
            <a:r>
              <a:rPr lang="fr-FR" sz="1050" dirty="0" smtClean="0">
                <a:latin typeface="Short Stack" panose="02010500040000000007" pitchFamily="2" charset="0"/>
                <a:ea typeface="Clensey" panose="02000603000000000000" pitchFamily="2" charset="0"/>
              </a:rPr>
              <a:t>l’équateur, une saison, pluies abondantes, températures </a:t>
            </a:r>
            <a:r>
              <a:rPr lang="fr-FR" sz="1050" dirty="0">
                <a:latin typeface="Short Stack" panose="02010500040000000007" pitchFamily="2" charset="0"/>
                <a:ea typeface="Clensey" panose="02000603000000000000" pitchFamily="2" charset="0"/>
              </a:rPr>
              <a:t>élevées toute l’année</a:t>
            </a:r>
            <a:r>
              <a:rPr lang="fr-FR" sz="1050" dirty="0" smtClean="0">
                <a:latin typeface="Short Stack" panose="02010500040000000007" pitchFamily="2" charset="0"/>
                <a:ea typeface="Clensey" panose="02000603000000000000" pitchFamily="2" charset="0"/>
              </a:rPr>
              <a:t>.</a:t>
            </a:r>
          </a:p>
          <a:p>
            <a:pPr>
              <a:lnSpc>
                <a:spcPct val="150000"/>
              </a:lnSpc>
              <a:spcAft>
                <a:spcPts val="600"/>
              </a:spcAft>
            </a:pPr>
            <a:r>
              <a:rPr lang="fr-FR" sz="1050" dirty="0" smtClean="0">
                <a:latin typeface="Short Stack" panose="02010500040000000007" pitchFamily="2" charset="0"/>
                <a:ea typeface="Clensey" panose="02000603000000000000" pitchFamily="2" charset="0"/>
              </a:rPr>
              <a:t>3) Le climat </a:t>
            </a:r>
            <a:r>
              <a:rPr lang="fr-FR" sz="1200" dirty="0" smtClean="0">
                <a:solidFill>
                  <a:srgbClr val="FF0000"/>
                </a:solidFill>
                <a:latin typeface="SimpleRonde" panose="02000503000000000000" pitchFamily="2" charset="0"/>
                <a:ea typeface="Clensey" panose="02000603000000000000" pitchFamily="2" charset="0"/>
              </a:rPr>
              <a:t>désertique</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chaleur </a:t>
            </a:r>
            <a:r>
              <a:rPr lang="fr-FR" sz="1050" dirty="0">
                <a:latin typeface="Short Stack" panose="02010500040000000007" pitchFamily="2" charset="0"/>
                <a:ea typeface="Clensey" panose="02000603000000000000" pitchFamily="2" charset="0"/>
              </a:rPr>
              <a:t>très </a:t>
            </a:r>
            <a:r>
              <a:rPr lang="fr-FR" sz="1050" dirty="0" smtClean="0">
                <a:latin typeface="Short Stack" panose="02010500040000000007" pitchFamily="2" charset="0"/>
                <a:ea typeface="Clensey" panose="02000603000000000000" pitchFamily="2" charset="0"/>
              </a:rPr>
              <a:t>forte, absence </a:t>
            </a:r>
            <a:r>
              <a:rPr lang="fr-FR" sz="1050" dirty="0">
                <a:latin typeface="Short Stack" panose="02010500040000000007" pitchFamily="2" charset="0"/>
                <a:ea typeface="Clensey" panose="02000603000000000000" pitchFamily="2" charset="0"/>
              </a:rPr>
              <a:t>de </a:t>
            </a:r>
            <a:r>
              <a:rPr lang="fr-FR" sz="1050" dirty="0" smtClean="0">
                <a:latin typeface="Short Stack" panose="02010500040000000007" pitchFamily="2" charset="0"/>
                <a:ea typeface="Clensey" panose="02000603000000000000" pitchFamily="2" charset="0"/>
              </a:rPr>
              <a:t>précipitations.</a:t>
            </a:r>
          </a:p>
          <a:p>
            <a:pPr>
              <a:lnSpc>
                <a:spcPct val="150000"/>
              </a:lnSpc>
              <a:spcAft>
                <a:spcPts val="600"/>
              </a:spcAft>
            </a:pPr>
            <a:r>
              <a:rPr lang="fr-FR" sz="1050" dirty="0">
                <a:latin typeface="Short Stack" panose="02010500040000000007" pitchFamily="2" charset="0"/>
                <a:ea typeface="Clensey" panose="02000603000000000000" pitchFamily="2" charset="0"/>
              </a:rPr>
              <a:t>3</a:t>
            </a:r>
            <a:r>
              <a:rPr lang="fr-FR" sz="1050" dirty="0" smtClean="0">
                <a:latin typeface="Short Stack" panose="02010500040000000007" pitchFamily="2" charset="0"/>
                <a:ea typeface="Clensey" panose="02000603000000000000" pitchFamily="2" charset="0"/>
              </a:rPr>
              <a:t>) </a:t>
            </a:r>
            <a:r>
              <a:rPr lang="fr-FR" sz="1050" dirty="0">
                <a:latin typeface="Short Stack" panose="02010500040000000007" pitchFamily="2" charset="0"/>
                <a:ea typeface="Clensey" panose="02000603000000000000" pitchFamily="2" charset="0"/>
              </a:rPr>
              <a:t>Le climat </a:t>
            </a:r>
            <a:r>
              <a:rPr lang="fr-FR" sz="1200" dirty="0" smtClean="0">
                <a:solidFill>
                  <a:srgbClr val="FF0000"/>
                </a:solidFill>
                <a:latin typeface="SimpleRonde" panose="02000503000000000000" pitchFamily="2" charset="0"/>
                <a:ea typeface="Clensey" panose="02000603000000000000" pitchFamily="2" charset="0"/>
              </a:rPr>
              <a:t>océanique</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régions proches </a:t>
            </a:r>
            <a:r>
              <a:rPr lang="fr-FR" sz="1050" dirty="0">
                <a:latin typeface="Short Stack" panose="02010500040000000007" pitchFamily="2" charset="0"/>
                <a:ea typeface="Clensey" panose="02000603000000000000" pitchFamily="2" charset="0"/>
              </a:rPr>
              <a:t>de </a:t>
            </a:r>
            <a:r>
              <a:rPr lang="fr-FR" sz="1050" dirty="0" smtClean="0">
                <a:latin typeface="Short Stack" panose="02010500040000000007" pitchFamily="2" charset="0"/>
                <a:ea typeface="Clensey" panose="02000603000000000000" pitchFamily="2" charset="0"/>
              </a:rPr>
              <a:t>l’océan qui adoucit </a:t>
            </a:r>
            <a:r>
              <a:rPr lang="fr-FR" sz="1050" dirty="0">
                <a:latin typeface="Short Stack" panose="02010500040000000007" pitchFamily="2" charset="0"/>
                <a:ea typeface="Clensey" panose="02000603000000000000" pitchFamily="2" charset="0"/>
              </a:rPr>
              <a:t>les </a:t>
            </a:r>
            <a:r>
              <a:rPr lang="fr-FR" sz="1050" dirty="0" smtClean="0">
                <a:latin typeface="Short Stack" panose="02010500040000000007" pitchFamily="2" charset="0"/>
                <a:ea typeface="Clensey" panose="02000603000000000000" pitchFamily="2" charset="0"/>
              </a:rPr>
              <a:t>températures.</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smtClean="0">
                <a:latin typeface="Short Stack" panose="02010500040000000007" pitchFamily="2" charset="0"/>
                <a:ea typeface="Clensey" panose="02000603000000000000" pitchFamily="2" charset="0"/>
              </a:rPr>
              <a:t>4) </a:t>
            </a:r>
            <a:r>
              <a:rPr lang="fr-FR" sz="1050" dirty="0">
                <a:latin typeface="Short Stack" panose="02010500040000000007" pitchFamily="2" charset="0"/>
                <a:ea typeface="Clensey" panose="02000603000000000000" pitchFamily="2" charset="0"/>
              </a:rPr>
              <a:t>Le climat </a:t>
            </a:r>
            <a:r>
              <a:rPr lang="fr-FR" sz="1200" dirty="0" smtClean="0">
                <a:solidFill>
                  <a:srgbClr val="FF0000"/>
                </a:solidFill>
                <a:latin typeface="SimpleRonde" panose="02000503000000000000" pitchFamily="2" charset="0"/>
                <a:ea typeface="Clensey" panose="02000603000000000000" pitchFamily="2" charset="0"/>
              </a:rPr>
              <a:t>continental</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régions </a:t>
            </a:r>
            <a:r>
              <a:rPr lang="fr-FR" sz="1050" dirty="0">
                <a:latin typeface="Short Stack" panose="02010500040000000007" pitchFamily="2" charset="0"/>
                <a:ea typeface="Clensey" panose="02000603000000000000" pitchFamily="2" charset="0"/>
              </a:rPr>
              <a:t>situées à l’intérieur des </a:t>
            </a:r>
            <a:r>
              <a:rPr lang="fr-FR" sz="1050" dirty="0" smtClean="0">
                <a:latin typeface="Short Stack" panose="02010500040000000007" pitchFamily="2" charset="0"/>
                <a:ea typeface="Clensey" panose="02000603000000000000" pitchFamily="2" charset="0"/>
              </a:rPr>
              <a:t>continents,  </a:t>
            </a:r>
            <a:r>
              <a:rPr lang="fr-FR" sz="1050" dirty="0">
                <a:latin typeface="Short Stack" panose="02010500040000000007" pitchFamily="2" charset="0"/>
                <a:ea typeface="Clensey" panose="02000603000000000000" pitchFamily="2" charset="0"/>
              </a:rPr>
              <a:t>températures </a:t>
            </a:r>
            <a:r>
              <a:rPr lang="fr-FR" sz="1050" dirty="0" smtClean="0">
                <a:latin typeface="Short Stack" panose="02010500040000000007" pitchFamily="2" charset="0"/>
                <a:ea typeface="Clensey" panose="02000603000000000000" pitchFamily="2" charset="0"/>
              </a:rPr>
              <a:t>chaudes l’été, très </a:t>
            </a:r>
            <a:r>
              <a:rPr lang="fr-FR" sz="1050" dirty="0">
                <a:latin typeface="Short Stack" panose="02010500040000000007" pitchFamily="2" charset="0"/>
                <a:ea typeface="Clensey" panose="02000603000000000000" pitchFamily="2" charset="0"/>
              </a:rPr>
              <a:t>froides l’hiver.</a:t>
            </a:r>
          </a:p>
          <a:p>
            <a:pPr>
              <a:lnSpc>
                <a:spcPct val="150000"/>
              </a:lnSpc>
              <a:spcAft>
                <a:spcPts val="600"/>
              </a:spcAft>
            </a:pPr>
            <a:r>
              <a:rPr lang="fr-FR" sz="1050" dirty="0" smtClean="0">
                <a:latin typeface="Short Stack" panose="02010500040000000007" pitchFamily="2" charset="0"/>
                <a:ea typeface="Clensey" panose="02000603000000000000" pitchFamily="2" charset="0"/>
              </a:rPr>
              <a:t>5) </a:t>
            </a:r>
            <a:r>
              <a:rPr lang="fr-FR" sz="1050" dirty="0">
                <a:latin typeface="Short Stack" panose="02010500040000000007" pitchFamily="2" charset="0"/>
                <a:ea typeface="Clensey" panose="02000603000000000000" pitchFamily="2" charset="0"/>
              </a:rPr>
              <a:t>Le climat </a:t>
            </a:r>
            <a:r>
              <a:rPr lang="fr-FR" sz="1200" dirty="0" smtClean="0">
                <a:solidFill>
                  <a:srgbClr val="FF0000"/>
                </a:solidFill>
                <a:latin typeface="SimpleRonde" panose="02000503000000000000" pitchFamily="2" charset="0"/>
                <a:ea typeface="Clensey" panose="02000603000000000000" pitchFamily="2" charset="0"/>
              </a:rPr>
              <a:t>méditerranéen</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Autour </a:t>
            </a:r>
            <a:r>
              <a:rPr lang="fr-FR" sz="1050" dirty="0">
                <a:latin typeface="Short Stack" panose="02010500040000000007" pitchFamily="2" charset="0"/>
                <a:ea typeface="Clensey" panose="02000603000000000000" pitchFamily="2" charset="0"/>
              </a:rPr>
              <a:t>de la mer Méditerranée (mais on le trouve aussi dans d’autres régions du monde), </a:t>
            </a:r>
            <a:r>
              <a:rPr lang="fr-FR" sz="1050" dirty="0" smtClean="0">
                <a:latin typeface="Short Stack" panose="02010500040000000007" pitchFamily="2" charset="0"/>
                <a:ea typeface="Clensey" panose="02000603000000000000" pitchFamily="2" charset="0"/>
              </a:rPr>
              <a:t>étés </a:t>
            </a:r>
            <a:r>
              <a:rPr lang="fr-FR" sz="1050" dirty="0">
                <a:latin typeface="Short Stack" panose="02010500040000000007" pitchFamily="2" charset="0"/>
                <a:ea typeface="Clensey" panose="02000603000000000000" pitchFamily="2" charset="0"/>
              </a:rPr>
              <a:t>très chauds et très secs </a:t>
            </a:r>
            <a:r>
              <a:rPr lang="fr-FR" sz="1050" dirty="0" smtClean="0">
                <a:latin typeface="Short Stack" panose="02010500040000000007" pitchFamily="2" charset="0"/>
                <a:ea typeface="Clensey" panose="02000603000000000000" pitchFamily="2" charset="0"/>
              </a:rPr>
              <a:t>et </a:t>
            </a:r>
            <a:r>
              <a:rPr lang="fr-FR" sz="1050" dirty="0">
                <a:latin typeface="Short Stack" panose="02010500040000000007" pitchFamily="2" charset="0"/>
                <a:ea typeface="Clensey" panose="02000603000000000000" pitchFamily="2" charset="0"/>
              </a:rPr>
              <a:t>hivers doux.</a:t>
            </a:r>
          </a:p>
          <a:p>
            <a:pPr>
              <a:lnSpc>
                <a:spcPct val="150000"/>
              </a:lnSpc>
              <a:spcAft>
                <a:spcPts val="600"/>
              </a:spcAft>
            </a:pPr>
            <a:r>
              <a:rPr lang="fr-FR" sz="1050" dirty="0" smtClean="0">
                <a:latin typeface="Short Stack" panose="02010500040000000007" pitchFamily="2" charset="0"/>
                <a:ea typeface="Clensey" panose="02000603000000000000" pitchFamily="2" charset="0"/>
              </a:rPr>
              <a:t>6) </a:t>
            </a:r>
            <a:r>
              <a:rPr lang="fr-FR" sz="1050" dirty="0">
                <a:latin typeface="Short Stack" panose="02010500040000000007" pitchFamily="2" charset="0"/>
                <a:ea typeface="Clensey" panose="02000603000000000000" pitchFamily="2" charset="0"/>
              </a:rPr>
              <a:t>Le climat </a:t>
            </a:r>
            <a:r>
              <a:rPr lang="fr-FR" sz="1200" dirty="0" smtClean="0">
                <a:solidFill>
                  <a:srgbClr val="FF0000"/>
                </a:solidFill>
                <a:latin typeface="SimpleRonde" panose="02000503000000000000" pitchFamily="2" charset="0"/>
                <a:ea typeface="Clensey" panose="02000603000000000000" pitchFamily="2" charset="0"/>
              </a:rPr>
              <a:t>polaire</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zone froide, températures </a:t>
            </a:r>
            <a:r>
              <a:rPr lang="fr-FR" sz="1050" dirty="0">
                <a:latin typeface="Short Stack" panose="02010500040000000007" pitchFamily="2" charset="0"/>
                <a:ea typeface="Clensey" panose="02000603000000000000" pitchFamily="2" charset="0"/>
              </a:rPr>
              <a:t>extrêmement </a:t>
            </a:r>
            <a:r>
              <a:rPr lang="fr-FR" sz="1050" dirty="0" smtClean="0">
                <a:latin typeface="Short Stack" panose="02010500040000000007" pitchFamily="2" charset="0"/>
                <a:ea typeface="Clensey" panose="02000603000000000000" pitchFamily="2" charset="0"/>
              </a:rPr>
              <a:t>froides.</a:t>
            </a:r>
            <a:endParaRPr lang="fr-FR" sz="1050" dirty="0">
              <a:latin typeface="Short Stack" panose="02010500040000000007" pitchFamily="2" charset="0"/>
              <a:ea typeface="Clensey" panose="02000603000000000000" pitchFamily="2" charset="0"/>
            </a:endParaRPr>
          </a:p>
          <a:p>
            <a:pPr>
              <a:lnSpc>
                <a:spcPct val="150000"/>
              </a:lnSpc>
              <a:spcAft>
                <a:spcPts val="600"/>
              </a:spcAft>
            </a:pPr>
            <a:r>
              <a:rPr lang="fr-FR" sz="1050" dirty="0" smtClean="0">
                <a:latin typeface="Short Stack" panose="02010500040000000007" pitchFamily="2" charset="0"/>
                <a:ea typeface="Clensey" panose="02000603000000000000" pitchFamily="2" charset="0"/>
              </a:rPr>
              <a:t>7) </a:t>
            </a:r>
            <a:r>
              <a:rPr lang="fr-FR" sz="1050" dirty="0">
                <a:latin typeface="Short Stack" panose="02010500040000000007" pitchFamily="2" charset="0"/>
                <a:ea typeface="Clensey" panose="02000603000000000000" pitchFamily="2" charset="0"/>
              </a:rPr>
              <a:t>Le climat </a:t>
            </a:r>
            <a:r>
              <a:rPr lang="fr-FR" sz="1200" dirty="0" smtClean="0">
                <a:solidFill>
                  <a:srgbClr val="FF0000"/>
                </a:solidFill>
                <a:latin typeface="SimpleRonde" panose="02000503000000000000" pitchFamily="2" charset="0"/>
                <a:ea typeface="Clensey" panose="02000603000000000000" pitchFamily="2" charset="0"/>
              </a:rPr>
              <a:t>montagnard</a:t>
            </a:r>
            <a:r>
              <a:rPr lang="fr-FR" sz="1050" dirty="0" smtClean="0">
                <a:solidFill>
                  <a:srgbClr val="FF0000"/>
                </a:solidFill>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 </a:t>
            </a:r>
            <a:r>
              <a:rPr lang="fr-FR" sz="1050" dirty="0" smtClean="0">
                <a:latin typeface="Short Stack" panose="02010500040000000007" pitchFamily="2" charset="0"/>
                <a:ea typeface="Clensey" panose="02000603000000000000" pitchFamily="2" charset="0"/>
              </a:rPr>
              <a:t>les </a:t>
            </a:r>
            <a:r>
              <a:rPr lang="fr-FR" sz="1050" dirty="0">
                <a:latin typeface="Short Stack" panose="02010500040000000007" pitchFamily="2" charset="0"/>
                <a:ea typeface="Clensey" panose="02000603000000000000" pitchFamily="2" charset="0"/>
              </a:rPr>
              <a:t>zones de </a:t>
            </a:r>
            <a:r>
              <a:rPr lang="fr-FR" sz="1050" dirty="0" smtClean="0">
                <a:latin typeface="Short Stack" panose="02010500040000000007" pitchFamily="2" charset="0"/>
                <a:ea typeface="Clensey" panose="02000603000000000000" pitchFamily="2" charset="0"/>
              </a:rPr>
              <a:t>montagnes, proche </a:t>
            </a:r>
            <a:r>
              <a:rPr lang="fr-FR" sz="1050" dirty="0">
                <a:latin typeface="Short Stack" panose="02010500040000000007" pitchFamily="2" charset="0"/>
                <a:ea typeface="Clensey" panose="02000603000000000000" pitchFamily="2" charset="0"/>
              </a:rPr>
              <a:t>du climat polaire</a:t>
            </a:r>
            <a:r>
              <a:rPr lang="fr-FR" sz="1050" dirty="0" smtClean="0">
                <a:latin typeface="Short Stack" panose="02010500040000000007" pitchFamily="2" charset="0"/>
                <a:ea typeface="Clensey" panose="02000603000000000000" pitchFamily="2" charset="0"/>
              </a:rPr>
              <a:t>.</a:t>
            </a:r>
            <a:endParaRPr lang="fr-FR" sz="1050" dirty="0">
              <a:latin typeface="Short Stack" panose="02010500040000000007" pitchFamily="2" charset="0"/>
              <a:ea typeface="Clensey" panose="02000603000000000000" pitchFamily="2" charset="0"/>
            </a:endParaRPr>
          </a:p>
        </p:txBody>
      </p:sp>
      <p:sp>
        <p:nvSpPr>
          <p:cNvPr id="44" name="Étoile à 7 branches 43"/>
          <p:cNvSpPr/>
          <p:nvPr/>
        </p:nvSpPr>
        <p:spPr>
          <a:xfrm>
            <a:off x="283272" y="1148134"/>
            <a:ext cx="1373185" cy="471960"/>
          </a:xfrm>
          <a:prstGeom prst="star7">
            <a:avLst>
              <a:gd name="adj" fmla="val 42273"/>
              <a:gd name="hf" fmla="val 102572"/>
              <a:gd name="vf" fmla="val 105210"/>
            </a:avLst>
          </a:prstGeom>
          <a:solidFill>
            <a:schemeClr val="accent3">
              <a:lumMod val="20000"/>
              <a:lumOff val="80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360386" y="1148134"/>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60" name="Groupe 59"/>
          <p:cNvGrpSpPr/>
          <p:nvPr/>
        </p:nvGrpSpPr>
        <p:grpSpPr>
          <a:xfrm>
            <a:off x="-274" y="-18010"/>
            <a:ext cx="7345363" cy="841375"/>
            <a:chOff x="-12700" y="1870075"/>
            <a:chExt cx="6938045" cy="841375"/>
          </a:xfrm>
          <a:effectLst>
            <a:outerShdw blurRad="50800" dist="38100" dir="5400000" algn="t" rotWithShape="0">
              <a:prstClr val="black">
                <a:alpha val="40000"/>
              </a:prstClr>
            </a:outerShdw>
          </a:effectLst>
        </p:grpSpPr>
        <p:pic>
          <p:nvPicPr>
            <p:cNvPr id="61"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Ellipse 65"/>
          <p:cNvSpPr/>
          <p:nvPr/>
        </p:nvSpPr>
        <p:spPr>
          <a:xfrm>
            <a:off x="163909" y="105614"/>
            <a:ext cx="689706" cy="739995"/>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1" name="Rectangle 70"/>
          <p:cNvSpPr/>
          <p:nvPr/>
        </p:nvSpPr>
        <p:spPr>
          <a:xfrm>
            <a:off x="172675" y="153716"/>
            <a:ext cx="655701"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G2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p:cNvSpPr/>
          <p:nvPr/>
        </p:nvSpPr>
        <p:spPr>
          <a:xfrm>
            <a:off x="1363744" y="88919"/>
            <a:ext cx="4354471"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zones climatiques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73" name="Rectangle à coins arrondis 72"/>
          <p:cNvSpPr/>
          <p:nvPr/>
        </p:nvSpPr>
        <p:spPr>
          <a:xfrm>
            <a:off x="6048945" y="251942"/>
            <a:ext cx="1155865" cy="464202"/>
          </a:xfrm>
          <a:prstGeom prst="roundRect">
            <a:avLst>
              <a:gd name="adj" fmla="val 33049"/>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4" name="Rectangle à coins arrondis 73"/>
          <p:cNvSpPr/>
          <p:nvPr/>
        </p:nvSpPr>
        <p:spPr>
          <a:xfrm>
            <a:off x="6336977" y="683990"/>
            <a:ext cx="658723" cy="278041"/>
          </a:xfrm>
          <a:prstGeom prst="roundRect">
            <a:avLst>
              <a:gd name="adj" fmla="val 33049"/>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ZoneTexte 74"/>
          <p:cNvSpPr txBox="1"/>
          <p:nvPr/>
        </p:nvSpPr>
        <p:spPr>
          <a:xfrm>
            <a:off x="6336977" y="67747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76" name="ZoneTexte 75"/>
          <p:cNvSpPr txBox="1"/>
          <p:nvPr/>
        </p:nvSpPr>
        <p:spPr>
          <a:xfrm>
            <a:off x="6048945" y="251942"/>
            <a:ext cx="1178375" cy="447338"/>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Un regard sur le monde</a:t>
            </a:r>
            <a:endParaRPr lang="fr-FR" sz="1800" b="1" dirty="0">
              <a:solidFill>
                <a:schemeClr val="bg1"/>
              </a:solidFill>
              <a:latin typeface="Fineliner Script" pitchFamily="50" charset="0"/>
            </a:endParaRPr>
          </a:p>
        </p:txBody>
      </p:sp>
      <p:pic>
        <p:nvPicPr>
          <p:cNvPr id="3" name="Image 2"/>
          <p:cNvPicPr>
            <a:picLocks noChangeAspect="1"/>
          </p:cNvPicPr>
          <p:nvPr/>
        </p:nvPicPr>
        <p:blipFill>
          <a:blip r:embed="rId5"/>
          <a:stretch>
            <a:fillRect/>
          </a:stretch>
        </p:blipFill>
        <p:spPr>
          <a:xfrm>
            <a:off x="3848190" y="7914018"/>
            <a:ext cx="2471632" cy="2419044"/>
          </a:xfrm>
          <a:prstGeom prst="rect">
            <a:avLst/>
          </a:prstGeom>
        </p:spPr>
      </p:pic>
      <p:sp>
        <p:nvSpPr>
          <p:cNvPr id="6" name="ZoneTexte 5"/>
          <p:cNvSpPr txBox="1"/>
          <p:nvPr/>
        </p:nvSpPr>
        <p:spPr>
          <a:xfrm>
            <a:off x="4339642" y="8371359"/>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tempérée</a:t>
            </a:r>
            <a:endParaRPr lang="fr-FR" sz="1000" dirty="0">
              <a:latin typeface="Short Stack" panose="02010500040000000007" pitchFamily="2" charset="0"/>
            </a:endParaRPr>
          </a:p>
        </p:txBody>
      </p:sp>
      <p:sp>
        <p:nvSpPr>
          <p:cNvPr id="22" name="ZoneTexte 21"/>
          <p:cNvSpPr txBox="1"/>
          <p:nvPr/>
        </p:nvSpPr>
        <p:spPr>
          <a:xfrm>
            <a:off x="4383537" y="9536852"/>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tempérée</a:t>
            </a:r>
            <a:endParaRPr lang="fr-FR" sz="1000" dirty="0">
              <a:latin typeface="Short Stack" panose="02010500040000000007" pitchFamily="2" charset="0"/>
            </a:endParaRPr>
          </a:p>
        </p:txBody>
      </p:sp>
      <p:sp>
        <p:nvSpPr>
          <p:cNvPr id="23" name="ZoneTexte 22"/>
          <p:cNvSpPr txBox="1"/>
          <p:nvPr/>
        </p:nvSpPr>
        <p:spPr>
          <a:xfrm>
            <a:off x="4366515" y="8828700"/>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chaude</a:t>
            </a:r>
            <a:endParaRPr lang="fr-FR" sz="1000" dirty="0">
              <a:latin typeface="Short Stack" panose="02010500040000000007" pitchFamily="2" charset="0"/>
            </a:endParaRPr>
          </a:p>
        </p:txBody>
      </p:sp>
      <p:sp>
        <p:nvSpPr>
          <p:cNvPr id="24" name="ZoneTexte 23"/>
          <p:cNvSpPr txBox="1"/>
          <p:nvPr/>
        </p:nvSpPr>
        <p:spPr>
          <a:xfrm>
            <a:off x="4366515" y="7973427"/>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polaire</a:t>
            </a:r>
            <a:endParaRPr lang="fr-FR" sz="1000" dirty="0">
              <a:latin typeface="Short Stack" panose="02010500040000000007" pitchFamily="2" charset="0"/>
            </a:endParaRPr>
          </a:p>
        </p:txBody>
      </p:sp>
      <p:sp>
        <p:nvSpPr>
          <p:cNvPr id="25" name="ZoneTexte 24"/>
          <p:cNvSpPr txBox="1"/>
          <p:nvPr/>
        </p:nvSpPr>
        <p:spPr>
          <a:xfrm>
            <a:off x="4366515" y="9086463"/>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chaude</a:t>
            </a:r>
            <a:endParaRPr lang="fr-FR" sz="1000" dirty="0">
              <a:latin typeface="Short Stack" panose="02010500040000000007" pitchFamily="2" charset="0"/>
            </a:endParaRPr>
          </a:p>
        </p:txBody>
      </p:sp>
      <p:sp>
        <p:nvSpPr>
          <p:cNvPr id="26" name="ZoneTexte 25"/>
          <p:cNvSpPr txBox="1"/>
          <p:nvPr/>
        </p:nvSpPr>
        <p:spPr>
          <a:xfrm>
            <a:off x="4383537" y="9993427"/>
            <a:ext cx="1440160" cy="253916"/>
          </a:xfrm>
          <a:prstGeom prst="rect">
            <a:avLst/>
          </a:prstGeom>
          <a:noFill/>
        </p:spPr>
        <p:txBody>
          <a:bodyPr wrap="square" rtlCol="0">
            <a:spAutoFit/>
          </a:bodyPr>
          <a:lstStyle/>
          <a:p>
            <a:pPr algn="ctr"/>
            <a:r>
              <a:rPr lang="fr-FR" sz="1000" dirty="0" smtClean="0">
                <a:latin typeface="Short Stack" panose="02010500040000000007" pitchFamily="2" charset="0"/>
              </a:rPr>
              <a:t>Zone polaire</a:t>
            </a:r>
            <a:endParaRPr lang="fr-FR" sz="1000" dirty="0">
              <a:latin typeface="Short Stack" panose="02010500040000000007" pitchFamily="2" charset="0"/>
            </a:endParaRPr>
          </a:p>
        </p:txBody>
      </p:sp>
      <p:sp>
        <p:nvSpPr>
          <p:cNvPr id="7" name="ZoneTexte 6"/>
          <p:cNvSpPr txBox="1"/>
          <p:nvPr/>
        </p:nvSpPr>
        <p:spPr>
          <a:xfrm>
            <a:off x="6264969" y="8685796"/>
            <a:ext cx="895016" cy="1169551"/>
          </a:xfrm>
          <a:prstGeom prst="rect">
            <a:avLst/>
          </a:prstGeom>
          <a:noFill/>
        </p:spPr>
        <p:txBody>
          <a:bodyPr wrap="square" rtlCol="0">
            <a:spAutoFit/>
          </a:bodyPr>
          <a:lstStyle/>
          <a:p>
            <a:r>
              <a:rPr lang="fr-FR" sz="1400" u="sng" dirty="0" smtClean="0">
                <a:latin typeface="Fineliner Script" panose="02000000000000000000" pitchFamily="50" charset="0"/>
              </a:rPr>
              <a:t>Climats chauds </a:t>
            </a:r>
            <a:r>
              <a:rPr lang="fr-FR" sz="1400" dirty="0" smtClean="0">
                <a:latin typeface="Fineliner Script" panose="02000000000000000000" pitchFamily="50" charset="0"/>
              </a:rPr>
              <a:t>: tropical, équatorial, désertique</a:t>
            </a:r>
            <a:endParaRPr lang="fr-FR" sz="1400" dirty="0">
              <a:latin typeface="Fineliner Script" panose="02000000000000000000" pitchFamily="50" charset="0"/>
            </a:endParaRPr>
          </a:p>
        </p:txBody>
      </p:sp>
      <p:sp>
        <p:nvSpPr>
          <p:cNvPr id="28" name="ZoneTexte 27"/>
          <p:cNvSpPr txBox="1"/>
          <p:nvPr/>
        </p:nvSpPr>
        <p:spPr>
          <a:xfrm>
            <a:off x="2880593" y="7779777"/>
            <a:ext cx="1057913" cy="1169551"/>
          </a:xfrm>
          <a:prstGeom prst="rect">
            <a:avLst/>
          </a:prstGeom>
          <a:noFill/>
        </p:spPr>
        <p:txBody>
          <a:bodyPr wrap="square" rtlCol="0">
            <a:spAutoFit/>
          </a:bodyPr>
          <a:lstStyle/>
          <a:p>
            <a:pPr algn="r"/>
            <a:r>
              <a:rPr lang="fr-FR" sz="1400" u="sng" dirty="0" smtClean="0">
                <a:latin typeface="Fineliner Script" panose="02000000000000000000" pitchFamily="50" charset="0"/>
              </a:rPr>
              <a:t>Climats</a:t>
            </a:r>
          </a:p>
          <a:p>
            <a:pPr algn="r"/>
            <a:r>
              <a:rPr lang="fr-FR" sz="1400" u="sng" dirty="0">
                <a:latin typeface="Fineliner Script" panose="02000000000000000000" pitchFamily="50" charset="0"/>
              </a:rPr>
              <a:t>t</a:t>
            </a:r>
            <a:r>
              <a:rPr lang="fr-FR" sz="1400" u="sng" dirty="0" smtClean="0">
                <a:latin typeface="Fineliner Script" panose="02000000000000000000" pitchFamily="50" charset="0"/>
              </a:rPr>
              <a:t>empérés </a:t>
            </a:r>
            <a:r>
              <a:rPr lang="fr-FR" sz="1400" dirty="0" smtClean="0">
                <a:latin typeface="Fineliner Script" panose="02000000000000000000" pitchFamily="50" charset="0"/>
              </a:rPr>
              <a:t>: océanique,</a:t>
            </a:r>
          </a:p>
          <a:p>
            <a:pPr algn="r"/>
            <a:r>
              <a:rPr lang="fr-FR" sz="1400" dirty="0" smtClean="0">
                <a:latin typeface="Fineliner Script" panose="02000000000000000000" pitchFamily="50" charset="0"/>
              </a:rPr>
              <a:t>continental</a:t>
            </a:r>
          </a:p>
          <a:p>
            <a:pPr algn="r"/>
            <a:r>
              <a:rPr lang="fr-FR" sz="1400" dirty="0" smtClean="0">
                <a:latin typeface="Fineliner Script" panose="02000000000000000000" pitchFamily="50" charset="0"/>
              </a:rPr>
              <a:t>méditerranéen</a:t>
            </a:r>
          </a:p>
        </p:txBody>
      </p:sp>
      <p:pic>
        <p:nvPicPr>
          <p:cNvPr id="8" name="Image 7"/>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29840" t="3144"/>
          <a:stretch/>
        </p:blipFill>
        <p:spPr>
          <a:xfrm>
            <a:off x="198985" y="7700703"/>
            <a:ext cx="2776017" cy="2146092"/>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30" name="ZoneTexte 29"/>
          <p:cNvSpPr txBox="1"/>
          <p:nvPr/>
        </p:nvSpPr>
        <p:spPr>
          <a:xfrm>
            <a:off x="144573" y="9858775"/>
            <a:ext cx="2830429" cy="523220"/>
          </a:xfrm>
          <a:prstGeom prst="rect">
            <a:avLst/>
          </a:prstGeom>
          <a:noFill/>
        </p:spPr>
        <p:txBody>
          <a:bodyPr wrap="square" rtlCol="0">
            <a:spAutoFit/>
          </a:bodyPr>
          <a:lstStyle/>
          <a:p>
            <a:pPr algn="ctr"/>
            <a:r>
              <a:rPr lang="fr-FR" sz="1400" dirty="0" smtClean="0">
                <a:latin typeface="KG Primary Italics" panose="02000506000000020003" pitchFamily="2" charset="0"/>
                <a:cs typeface="Kartika" panose="02020503030404060203" pitchFamily="18" charset="0"/>
              </a:rPr>
              <a:t>Paysage de savane, zone chaude, climat tropical</a:t>
            </a:r>
            <a:endParaRPr lang="fr-FR" sz="1400" dirty="0">
              <a:latin typeface="KG Primary Italics" panose="02000506000000020003" pitchFamily="2" charset="0"/>
              <a:cs typeface="Kartika" panose="02020503030404060203" pitchFamily="18" charset="0"/>
            </a:endParaRPr>
          </a:p>
        </p:txBody>
      </p:sp>
      <p:sp>
        <p:nvSpPr>
          <p:cNvPr id="31" name="ZoneTexte 30"/>
          <p:cNvSpPr txBox="1"/>
          <p:nvPr/>
        </p:nvSpPr>
        <p:spPr>
          <a:xfrm>
            <a:off x="5904929" y="7657445"/>
            <a:ext cx="1151757" cy="738664"/>
          </a:xfrm>
          <a:prstGeom prst="rect">
            <a:avLst/>
          </a:prstGeom>
          <a:noFill/>
        </p:spPr>
        <p:txBody>
          <a:bodyPr wrap="square" rtlCol="0">
            <a:spAutoFit/>
          </a:bodyPr>
          <a:lstStyle/>
          <a:p>
            <a:r>
              <a:rPr lang="fr-FR" sz="1400" u="sng" dirty="0" smtClean="0">
                <a:latin typeface="Fineliner Script" panose="02000000000000000000" pitchFamily="50" charset="0"/>
              </a:rPr>
              <a:t>climats</a:t>
            </a:r>
            <a:r>
              <a:rPr lang="fr-FR" sz="1400" dirty="0" smtClean="0">
                <a:latin typeface="Fineliner Script" panose="02000000000000000000" pitchFamily="50" charset="0"/>
              </a:rPr>
              <a:t> </a:t>
            </a:r>
            <a:r>
              <a:rPr lang="fr-FR" sz="1400" u="sng" dirty="0" smtClean="0">
                <a:latin typeface="Fineliner Script" panose="02000000000000000000" pitchFamily="50" charset="0"/>
              </a:rPr>
              <a:t>froids</a:t>
            </a:r>
            <a:r>
              <a:rPr lang="fr-FR" sz="1400" dirty="0" smtClean="0">
                <a:latin typeface="Fineliner Script" panose="02000000000000000000" pitchFamily="50" charset="0"/>
              </a:rPr>
              <a:t> : polaire</a:t>
            </a:r>
          </a:p>
          <a:p>
            <a:r>
              <a:rPr lang="fr-FR" sz="1400" dirty="0" smtClean="0">
                <a:latin typeface="Fineliner Script" panose="02000000000000000000" pitchFamily="50" charset="0"/>
              </a:rPr>
              <a:t>de montagne</a:t>
            </a:r>
            <a:endParaRPr lang="fr-FR" sz="1400" dirty="0">
              <a:latin typeface="Fineliner Script" panose="02000000000000000000" pitchFamily="50" charset="0"/>
            </a:endParaRPr>
          </a:p>
        </p:txBody>
      </p:sp>
      <p:pic>
        <p:nvPicPr>
          <p:cNvPr id="32" name="Imag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4593" y="9104776"/>
            <a:ext cx="290414" cy="1156278"/>
          </a:xfrm>
          <a:prstGeom prst="rect">
            <a:avLst/>
          </a:prstGeom>
        </p:spPr>
      </p:pic>
    </p:spTree>
    <p:extLst>
      <p:ext uri="{BB962C8B-B14F-4D97-AF65-F5344CB8AC3E}">
        <p14:creationId xmlns:p14="http://schemas.microsoft.com/office/powerpoint/2010/main" val="9023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6707</TotalTime>
  <Words>1223</Words>
  <Application>Microsoft Office PowerPoint</Application>
  <PresentationFormat>Personnalisé</PresentationFormat>
  <Paragraphs>283</Paragraphs>
  <Slides>9</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9</vt:i4>
      </vt:variant>
    </vt:vector>
  </HeadingPairs>
  <TitlesOfParts>
    <vt:vector size="21" baseType="lpstr">
      <vt:lpstr>Amandine</vt:lpstr>
      <vt:lpstr>Arial</vt:lpstr>
      <vt:lpstr>Calibri</vt:lpstr>
      <vt:lpstr>Chinacat</vt:lpstr>
      <vt:lpstr>Clensey</vt:lpstr>
      <vt:lpstr>Fineliner Script</vt:lpstr>
      <vt:lpstr>Kartika</vt:lpstr>
      <vt:lpstr>KG Primary Italics</vt:lpstr>
      <vt:lpstr>Short Stack</vt:lpstr>
      <vt:lpstr>SimpleRonde</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sandrine_brou@hotmail.fr</cp:lastModifiedBy>
  <cp:revision>267</cp:revision>
  <cp:lastPrinted>2013-09-26T11:43:32Z</cp:lastPrinted>
  <dcterms:created xsi:type="dcterms:W3CDTF">2013-09-22T07:50:11Z</dcterms:created>
  <dcterms:modified xsi:type="dcterms:W3CDTF">2014-12-03T09:35:34Z</dcterms:modified>
</cp:coreProperties>
</file>